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67" r:id="rId5"/>
    <p:sldId id="268" r:id="rId6"/>
    <p:sldId id="269" r:id="rId7"/>
    <p:sldId id="270" r:id="rId8"/>
    <p:sldId id="271" r:id="rId9"/>
    <p:sldId id="264" r:id="rId10"/>
    <p:sldId id="266" r:id="rId11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26EB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-1632" y="-6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BF4ADFA-44B3-4E80-A500-3CB0C9402868}" type="datetimeFigureOut">
              <a:rPr lang="ru-RU"/>
              <a:pPr>
                <a:defRPr/>
              </a:pPr>
              <a:t>14.08.2025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91A2DFC-2C80-4AD0-9209-755B271A67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BF4ADFA-44B3-4E80-A500-3CB0C9402868}" type="datetimeFigureOut">
              <a:rPr lang="ru-RU"/>
              <a:pPr>
                <a:defRPr/>
              </a:pPr>
              <a:t>14.08.2025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91A2DFC-2C80-4AD0-9209-755B271A67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BF4ADFA-44B3-4E80-A500-3CB0C9402868}" type="datetimeFigureOut">
              <a:rPr lang="ru-RU"/>
              <a:pPr>
                <a:defRPr/>
              </a:pPr>
              <a:t>14.08.2025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91A2DFC-2C80-4AD0-9209-755B271A67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BF4ADFA-44B3-4E80-A500-3CB0C9402868}" type="datetimeFigureOut">
              <a:rPr lang="ru-RU"/>
              <a:pPr>
                <a:defRPr/>
              </a:pPr>
              <a:t>14.08.2025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91A2DFC-2C80-4AD0-9209-755B271A67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BF4ADFA-44B3-4E80-A500-3CB0C9402868}" type="datetimeFigureOut">
              <a:rPr lang="ru-RU"/>
              <a:pPr>
                <a:defRPr/>
              </a:pPr>
              <a:t>14.08.2025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91A2DFC-2C80-4AD0-9209-755B271A67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BF4ADFA-44B3-4E80-A500-3CB0C9402868}" type="datetimeFigureOut">
              <a:rPr lang="ru-RU"/>
              <a:pPr>
                <a:defRPr/>
              </a:pPr>
              <a:t>14.08.2025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91A2DFC-2C80-4AD0-9209-755B271A67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BF4ADFA-44B3-4E80-A500-3CB0C9402868}" type="datetimeFigureOut">
              <a:rPr lang="ru-RU"/>
              <a:pPr>
                <a:defRPr/>
              </a:pPr>
              <a:t>14.08.2025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91A2DFC-2C80-4AD0-9209-755B271A67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BF4ADFA-44B3-4E80-A500-3CB0C9402868}" type="datetimeFigureOut">
              <a:rPr lang="ru-RU"/>
              <a:pPr>
                <a:defRPr/>
              </a:pPr>
              <a:t>14.08.2025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91A2DFC-2C80-4AD0-9209-755B271A67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BF4ADFA-44B3-4E80-A500-3CB0C9402868}" type="datetimeFigureOut">
              <a:rPr lang="ru-RU"/>
              <a:pPr>
                <a:defRPr/>
              </a:pPr>
              <a:t>14.08.2025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91A2DFC-2C80-4AD0-9209-755B271A67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BF4ADFA-44B3-4E80-A500-3CB0C9402868}" type="datetimeFigureOut">
              <a:rPr lang="ru-RU"/>
              <a:pPr>
                <a:defRPr/>
              </a:pPr>
              <a:t>14.08.2025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91A2DFC-2C80-4AD0-9209-755B271A67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BF4ADFA-44B3-4E80-A500-3CB0C9402868}" type="datetimeFigureOut">
              <a:rPr lang="ru-RU"/>
              <a:pPr>
                <a:defRPr/>
              </a:pPr>
              <a:t>14.08.2025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91A2DFC-2C80-4AD0-9209-755B271A67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BF4ADFA-44B3-4E80-A500-3CB0C9402868}" type="datetimeFigureOut">
              <a:rPr lang="ru-RU"/>
              <a:pPr>
                <a:defRPr/>
              </a:pPr>
              <a:t>14.08.2025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91A2DFC-2C80-4AD0-9209-755B271A67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 bwMode="auto">
          <a:xfrm>
            <a:off x="605224" y="2028753"/>
            <a:ext cx="8418831" cy="249299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buClr>
                <a:srgbClr val="000000"/>
              </a:buClr>
              <a:buSzPct val="100000"/>
            </a:pPr>
            <a:r>
              <a:rPr lang="ru-RU" altLang="ru-RU" sz="5400" dirty="0" smtClean="0">
                <a:solidFill>
                  <a:srgbClr val="004790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Поддержка </a:t>
            </a:r>
          </a:p>
          <a:p>
            <a:pPr>
              <a:buClr>
                <a:srgbClr val="000000"/>
              </a:buClr>
              <a:buSzPct val="100000"/>
            </a:pPr>
            <a:r>
              <a:rPr lang="ru-RU" altLang="ru-RU" sz="5400" dirty="0" smtClean="0">
                <a:solidFill>
                  <a:srgbClr val="004790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детей и семей </a:t>
            </a:r>
          </a:p>
          <a:p>
            <a:pPr>
              <a:buClr>
                <a:srgbClr val="000000"/>
              </a:buClr>
              <a:buSzPct val="100000"/>
            </a:pPr>
            <a:r>
              <a:rPr lang="ru-RU" altLang="ru-RU" sz="5400" dirty="0" smtClean="0">
                <a:solidFill>
                  <a:srgbClr val="004790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участников СВО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rcRect l="12353" t="41223" b="41774"/>
          <a:stretch/>
        </p:blipFill>
        <p:spPr bwMode="auto">
          <a:xfrm>
            <a:off x="156117" y="152488"/>
            <a:ext cx="4600552" cy="89248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11056690" y="192942"/>
            <a:ext cx="800449" cy="800449"/>
          </a:xfrm>
          <a:prstGeom prst="rect">
            <a:avLst/>
          </a:prstGeom>
        </p:spPr>
      </p:pic>
      <p:pic>
        <p:nvPicPr>
          <p:cNvPr id="48950825" name="Рисунок 48950824"/>
          <p:cNvPicPr>
            <a:picLocks noChangeAspect="1"/>
          </p:cNvPicPr>
          <p:nvPr/>
        </p:nvPicPr>
        <p:blipFill>
          <a:blip r:embed="rId4" cstate="print"/>
          <a:stretch/>
        </p:blipFill>
        <p:spPr bwMode="auto">
          <a:xfrm>
            <a:off x="10247213" y="67089"/>
            <a:ext cx="729221" cy="97788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47315" y="4813449"/>
            <a:ext cx="91146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26EB8"/>
                </a:solidFill>
                <a:latin typeface="Arial" pitchFamily="34" charset="0"/>
                <a:cs typeface="Arial" pitchFamily="34" charset="0"/>
              </a:rPr>
              <a:t>Комплексная поддержка для участников СВО и их семей в Тамбовской области</a:t>
            </a:r>
            <a:endParaRPr lang="ru-RU" dirty="0">
              <a:solidFill>
                <a:srgbClr val="026EB8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11850035" y="6364018"/>
            <a:ext cx="17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>
                <a:solidFill>
                  <a:schemeClr val="bg1">
                    <a:lumMod val="50000"/>
                  </a:schemeClr>
                </a:solidFill>
              </a:rPr>
              <a:t>8</a:t>
            </a:r>
            <a:endParaRPr/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2" cstate="print"/>
          <a:srcRect l="2420"/>
          <a:stretch/>
        </p:blipFill>
        <p:spPr bwMode="auto">
          <a:xfrm>
            <a:off x="-1" y="1032550"/>
            <a:ext cx="4395831" cy="1297543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159986" y="1032550"/>
            <a:ext cx="4504888" cy="1297543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2" cstate="print"/>
          <a:srcRect r="16468"/>
          <a:stretch/>
        </p:blipFill>
        <p:spPr bwMode="auto">
          <a:xfrm>
            <a:off x="8429029" y="1032549"/>
            <a:ext cx="3762971" cy="1297543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2" cstate="print"/>
          <a:srcRect l="2420"/>
          <a:stretch/>
        </p:blipFill>
        <p:spPr bwMode="auto">
          <a:xfrm>
            <a:off x="0" y="2080970"/>
            <a:ext cx="4395831" cy="1297543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159987" y="2080970"/>
            <a:ext cx="4504888" cy="1297543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2" cstate="print"/>
          <a:srcRect r="16468"/>
          <a:stretch/>
        </p:blipFill>
        <p:spPr bwMode="auto">
          <a:xfrm>
            <a:off x="8429030" y="2080969"/>
            <a:ext cx="3762971" cy="1297543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2" cstate="print"/>
          <a:srcRect l="2420"/>
          <a:stretch/>
        </p:blipFill>
        <p:spPr bwMode="auto">
          <a:xfrm>
            <a:off x="0" y="3129388"/>
            <a:ext cx="4395831" cy="1297543"/>
          </a:xfrm>
          <a:prstGeom prst="rect">
            <a:avLst/>
          </a:prstGeom>
        </p:spPr>
      </p:pic>
      <p:pic>
        <p:nvPicPr>
          <p:cNvPr id="49" name="Рисунок 48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159987" y="3129388"/>
            <a:ext cx="4504888" cy="1297543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>
          <a:blip r:embed="rId2" cstate="print"/>
          <a:srcRect r="16468"/>
          <a:stretch/>
        </p:blipFill>
        <p:spPr bwMode="auto">
          <a:xfrm>
            <a:off x="8429030" y="3129387"/>
            <a:ext cx="3762971" cy="1297543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2" cstate="print"/>
          <a:srcRect l="2420"/>
          <a:stretch/>
        </p:blipFill>
        <p:spPr bwMode="auto">
          <a:xfrm>
            <a:off x="0" y="4177807"/>
            <a:ext cx="4395831" cy="1297543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159987" y="4177807"/>
            <a:ext cx="4504888" cy="1297543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2" cstate="print"/>
          <a:srcRect r="16468"/>
          <a:stretch/>
        </p:blipFill>
        <p:spPr bwMode="auto">
          <a:xfrm>
            <a:off x="8429030" y="4177806"/>
            <a:ext cx="3762971" cy="1297543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>
          <a:blip r:embed="rId2" cstate="print"/>
          <a:srcRect l="2420"/>
          <a:stretch/>
        </p:blipFill>
        <p:spPr bwMode="auto">
          <a:xfrm>
            <a:off x="0" y="5222719"/>
            <a:ext cx="4395831" cy="1297543"/>
          </a:xfrm>
          <a:prstGeom prst="rect">
            <a:avLst/>
          </a:prstGeom>
        </p:spPr>
      </p:pic>
      <p:pic>
        <p:nvPicPr>
          <p:cNvPr id="55" name="Рисунок 54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159987" y="5222719"/>
            <a:ext cx="4504888" cy="1297543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2" cstate="print"/>
          <a:srcRect r="16468"/>
          <a:stretch/>
        </p:blipFill>
        <p:spPr bwMode="auto">
          <a:xfrm>
            <a:off x="8429030" y="5222718"/>
            <a:ext cx="3762971" cy="1297543"/>
          </a:xfrm>
          <a:prstGeom prst="rect">
            <a:avLst/>
          </a:prstGeom>
        </p:spPr>
      </p:pic>
      <p:pic>
        <p:nvPicPr>
          <p:cNvPr id="57" name="Рисунок 56"/>
          <p:cNvPicPr>
            <a:picLocks noChangeAspect="1"/>
          </p:cNvPicPr>
          <p:nvPr/>
        </p:nvPicPr>
        <p:blipFill>
          <a:blip r:embed="rId2" cstate="print"/>
          <a:srcRect l="2420" b="54771"/>
          <a:stretch/>
        </p:blipFill>
        <p:spPr bwMode="auto">
          <a:xfrm>
            <a:off x="0" y="6271137"/>
            <a:ext cx="4395831" cy="586863"/>
          </a:xfrm>
          <a:prstGeom prst="rect">
            <a:avLst/>
          </a:prstGeom>
        </p:spPr>
      </p:pic>
      <p:pic>
        <p:nvPicPr>
          <p:cNvPr id="58" name="Рисунок 57"/>
          <p:cNvPicPr>
            <a:picLocks noChangeAspect="1"/>
          </p:cNvPicPr>
          <p:nvPr/>
        </p:nvPicPr>
        <p:blipFill>
          <a:blip r:embed="rId2" cstate="print"/>
          <a:srcRect b="54771"/>
          <a:stretch/>
        </p:blipFill>
        <p:spPr bwMode="auto">
          <a:xfrm>
            <a:off x="4159987" y="6271137"/>
            <a:ext cx="4504888" cy="586863"/>
          </a:xfrm>
          <a:prstGeom prst="rect">
            <a:avLst/>
          </a:prstGeom>
        </p:spPr>
      </p:pic>
      <p:pic>
        <p:nvPicPr>
          <p:cNvPr id="59" name="Рисунок 58"/>
          <p:cNvPicPr>
            <a:picLocks noChangeAspect="1"/>
          </p:cNvPicPr>
          <p:nvPr/>
        </p:nvPicPr>
        <p:blipFill>
          <a:blip r:embed="rId2" cstate="print"/>
          <a:srcRect r="16468" b="54771"/>
          <a:stretch/>
        </p:blipFill>
        <p:spPr bwMode="auto">
          <a:xfrm>
            <a:off x="8429030" y="6271137"/>
            <a:ext cx="3762971" cy="586864"/>
          </a:xfrm>
          <a:prstGeom prst="rect">
            <a:avLst/>
          </a:prstGeom>
        </p:spPr>
      </p:pic>
      <p:sp>
        <p:nvSpPr>
          <p:cNvPr id="63" name="Прямоугольник 62"/>
          <p:cNvSpPr/>
          <p:nvPr/>
        </p:nvSpPr>
        <p:spPr bwMode="auto">
          <a:xfrm>
            <a:off x="-2" y="1164811"/>
            <a:ext cx="12192002" cy="5765190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64" name="Рисунок 63"/>
          <p:cNvPicPr>
            <a:picLocks noChangeAspect="1"/>
          </p:cNvPicPr>
          <p:nvPr/>
        </p:nvPicPr>
        <p:blipFill>
          <a:blip r:embed="rId3" cstate="print"/>
          <a:srcRect l="12353" t="41223" b="41774"/>
          <a:stretch/>
        </p:blipFill>
        <p:spPr bwMode="auto">
          <a:xfrm>
            <a:off x="156117" y="152488"/>
            <a:ext cx="4600552" cy="892488"/>
          </a:xfrm>
          <a:prstGeom prst="rect">
            <a:avLst/>
          </a:prstGeom>
        </p:spPr>
      </p:pic>
      <p:pic>
        <p:nvPicPr>
          <p:cNvPr id="65" name="Рисунок 64"/>
          <p:cNvPicPr>
            <a:picLocks noChangeAspect="1"/>
          </p:cNvPicPr>
          <p:nvPr/>
        </p:nvPicPr>
        <p:blipFill>
          <a:blip r:embed="rId4" cstate="print"/>
          <a:stretch/>
        </p:blipFill>
        <p:spPr bwMode="auto">
          <a:xfrm>
            <a:off x="11056690" y="192942"/>
            <a:ext cx="800449" cy="800449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 bwMode="auto">
          <a:xfrm>
            <a:off x="442912" y="1382144"/>
            <a:ext cx="9587826" cy="67839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  <a:defRPr/>
            </a:pPr>
            <a:r>
              <a:rPr lang="ru-RU" sz="2400" b="1" dirty="0" smtClean="0">
                <a:solidFill>
                  <a:srgbClr val="026EB8"/>
                </a:solidFill>
                <a:latin typeface="Arial"/>
              </a:rPr>
              <a:t>Цель и задачи центра</a:t>
            </a:r>
          </a:p>
          <a:p>
            <a:pPr>
              <a:lnSpc>
                <a:spcPct val="107000"/>
              </a:lnSpc>
              <a:defRPr/>
            </a:pPr>
            <a:endParaRPr dirty="0"/>
          </a:p>
        </p:txBody>
      </p:sp>
      <p:sp>
        <p:nvSpPr>
          <p:cNvPr id="29" name="Прямоугольник: скругленные углы 28"/>
          <p:cNvSpPr/>
          <p:nvPr/>
        </p:nvSpPr>
        <p:spPr bwMode="auto">
          <a:xfrm>
            <a:off x="410564" y="2267987"/>
            <a:ext cx="5087711" cy="950225"/>
          </a:xfrm>
          <a:prstGeom prst="roundRect">
            <a:avLst>
              <a:gd name="adj" fmla="val 13747"/>
            </a:avLst>
          </a:prstGeom>
          <a:solidFill>
            <a:schemeClr val="bg1"/>
          </a:solidFill>
          <a:ln>
            <a:solidFill>
              <a:srgbClr val="026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44000" rtlCol="0" anchor="t" anchorCtr="0"/>
          <a:lstStyle/>
          <a:p>
            <a:pPr>
              <a:defRPr/>
            </a:pPr>
            <a:r>
              <a:rPr lang="ru-RU" sz="1600" b="1" dirty="0" smtClean="0">
                <a:solidFill>
                  <a:srgbClr val="026EB8"/>
                </a:solidFill>
                <a:latin typeface="Arial"/>
              </a:rPr>
              <a:t>Координация помощи</a:t>
            </a:r>
          </a:p>
          <a:p>
            <a:pPr>
              <a:defRPr/>
            </a:pPr>
            <a:r>
              <a:rPr lang="ru-RU" sz="1600" dirty="0" smtClean="0">
                <a:solidFill>
                  <a:srgbClr val="026EB8"/>
                </a:solidFill>
                <a:latin typeface="Arial"/>
              </a:rPr>
              <a:t>Обеспечение скоординированного подхода к поддержке.</a:t>
            </a:r>
          </a:p>
          <a:p>
            <a:pPr algn="ctr">
              <a:defRPr/>
            </a:pPr>
            <a:r>
              <a:rPr lang="ru-RU" sz="1600" dirty="0" smtClean="0">
                <a:solidFill>
                  <a:srgbClr val="026EB8"/>
                </a:solidFill>
                <a:latin typeface="Golos Text"/>
                <a:cs typeface="Golos Text"/>
              </a:rPr>
              <a:t> </a:t>
            </a:r>
            <a:endParaRPr dirty="0"/>
          </a:p>
        </p:txBody>
      </p:sp>
      <p:sp>
        <p:nvSpPr>
          <p:cNvPr id="30" name="Прямоугольник: скругленные углы 29"/>
          <p:cNvSpPr/>
          <p:nvPr/>
        </p:nvSpPr>
        <p:spPr bwMode="auto">
          <a:xfrm>
            <a:off x="386812" y="3531585"/>
            <a:ext cx="5147089" cy="1102895"/>
          </a:xfrm>
          <a:prstGeom prst="roundRect">
            <a:avLst>
              <a:gd name="adj" fmla="val 13747"/>
            </a:avLst>
          </a:prstGeom>
          <a:solidFill>
            <a:srgbClr val="026E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44000" rtlCol="0" anchor="t" anchorCtr="0"/>
          <a:lstStyle/>
          <a:p>
            <a:pPr>
              <a:defRPr/>
            </a:pPr>
            <a:r>
              <a:rPr lang="ru-RU" sz="1600" b="1" dirty="0" smtClean="0">
                <a:solidFill>
                  <a:schemeClr val="bg1"/>
                </a:solidFill>
                <a:latin typeface="Arial"/>
              </a:rPr>
              <a:t>Психологическая реабилитация</a:t>
            </a:r>
          </a:p>
          <a:p>
            <a:pPr>
              <a:defRPr/>
            </a:pPr>
            <a:r>
              <a:rPr lang="ru-RU" sz="1600" dirty="0" smtClean="0">
                <a:solidFill>
                  <a:schemeClr val="bg1"/>
                </a:solidFill>
                <a:latin typeface="Arial"/>
              </a:rPr>
              <a:t>Восстановление эмоционального благополучия.</a:t>
            </a:r>
          </a:p>
          <a:p>
            <a:pPr>
              <a:defRPr/>
            </a:pPr>
            <a:r>
              <a:rPr lang="ru-RU" sz="1600" dirty="0" smtClean="0">
                <a:solidFill>
                  <a:schemeClr val="bg1"/>
                </a:solidFill>
                <a:latin typeface="Golos Text"/>
                <a:cs typeface="Golos Text"/>
              </a:rPr>
              <a:t> </a:t>
            </a:r>
            <a:endParaRPr dirty="0"/>
          </a:p>
        </p:txBody>
      </p:sp>
      <p:sp>
        <p:nvSpPr>
          <p:cNvPr id="31" name="TextBox 30"/>
          <p:cNvSpPr txBox="1"/>
          <p:nvPr/>
        </p:nvSpPr>
        <p:spPr bwMode="auto">
          <a:xfrm>
            <a:off x="8808462" y="1847353"/>
            <a:ext cx="2898343" cy="29388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  <a:buClrTx/>
              <a:buFontTx/>
              <a:buNone/>
              <a:defRPr/>
            </a:pPr>
            <a:endParaRPr lang="ru-RU">
              <a:solidFill>
                <a:schemeClr val="bg2">
                  <a:lumMod val="25000"/>
                </a:schemeClr>
              </a:solidFill>
              <a:latin typeface="Golos Text"/>
              <a:cs typeface="Golos Text"/>
            </a:endParaRPr>
          </a:p>
        </p:txBody>
      </p:sp>
      <p:pic>
        <p:nvPicPr>
          <p:cNvPr id="576799265" name="Рисунок 576799264"/>
          <p:cNvPicPr>
            <a:picLocks noChangeAspect="1"/>
          </p:cNvPicPr>
          <p:nvPr/>
        </p:nvPicPr>
        <p:blipFill>
          <a:blip r:embed="rId5" cstate="print"/>
          <a:stretch/>
        </p:blipFill>
        <p:spPr bwMode="auto">
          <a:xfrm>
            <a:off x="10247213" y="67088"/>
            <a:ext cx="729220" cy="977886"/>
          </a:xfrm>
          <a:prstGeom prst="rect">
            <a:avLst/>
          </a:prstGeom>
        </p:spPr>
      </p:pic>
      <p:sp>
        <p:nvSpPr>
          <p:cNvPr id="214330234" name="Прямоугольник: скругленные углы 28"/>
          <p:cNvSpPr/>
          <p:nvPr/>
        </p:nvSpPr>
        <p:spPr bwMode="auto">
          <a:xfrm>
            <a:off x="422439" y="4897825"/>
            <a:ext cx="5123337" cy="1039837"/>
          </a:xfrm>
          <a:prstGeom prst="roundRect">
            <a:avLst>
              <a:gd name="adj" fmla="val 13747"/>
            </a:avLst>
          </a:prstGeom>
          <a:solidFill>
            <a:schemeClr val="bg1"/>
          </a:solidFill>
          <a:ln>
            <a:solidFill>
              <a:srgbClr val="026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44000" rtlCol="0" anchor="t" anchorCtr="0"/>
          <a:lstStyle/>
          <a:p>
            <a:pPr>
              <a:defRPr/>
            </a:pPr>
            <a:r>
              <a:rPr lang="ru-RU" sz="1600" b="1" dirty="0" smtClean="0">
                <a:solidFill>
                  <a:srgbClr val="026EB8"/>
                </a:solidFill>
                <a:latin typeface="Arial"/>
              </a:rPr>
              <a:t>Материальная поддержка</a:t>
            </a:r>
          </a:p>
          <a:p>
            <a:pPr>
              <a:defRPr/>
            </a:pPr>
            <a:r>
              <a:rPr lang="ru-RU" sz="1600" dirty="0" smtClean="0">
                <a:solidFill>
                  <a:srgbClr val="026EB8"/>
                </a:solidFill>
                <a:latin typeface="Arial"/>
              </a:rPr>
              <a:t>Оказание гуманитарной и финансовой помощи.</a:t>
            </a:r>
            <a:endParaRPr sz="1600" i="0" u="none" strike="noStrike" cap="none" spc="0" dirty="0">
              <a:solidFill>
                <a:srgbClr val="026EB8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lang="ru-RU" sz="1600" dirty="0">
                <a:solidFill>
                  <a:srgbClr val="026EB8"/>
                </a:solidFill>
                <a:latin typeface="Golos Text"/>
                <a:cs typeface="Golos Text"/>
              </a:rPr>
              <a:t> </a:t>
            </a:r>
            <a:endParaRPr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387927" y="1828148"/>
            <a:ext cx="11024259" cy="3757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dirty="0" err="1" smtClean="0">
                <a:solidFill>
                  <a:srgbClr val="026EB8"/>
                </a:solidFill>
                <a:latin typeface="Arial" pitchFamily="34" charset="0"/>
                <a:ea typeface="Sora Light" pitchFamily="34" charset="-122"/>
                <a:cs typeface="Arial" pitchFamily="34" charset="0"/>
              </a:rPr>
              <a:t>Создание</a:t>
            </a:r>
            <a:r>
              <a:rPr lang="en-US" dirty="0" smtClean="0">
                <a:solidFill>
                  <a:srgbClr val="026EB8"/>
                </a:solidFill>
                <a:latin typeface="Arial" pitchFamily="34" charset="0"/>
                <a:ea typeface="Sora Light" pitchFamily="34" charset="-122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026EB8"/>
                </a:solidFill>
                <a:latin typeface="Arial" pitchFamily="34" charset="0"/>
                <a:ea typeface="Sora Light" pitchFamily="34" charset="-122"/>
                <a:cs typeface="Arial" pitchFamily="34" charset="0"/>
              </a:rPr>
              <a:t>единой</a:t>
            </a:r>
            <a:r>
              <a:rPr lang="en-US" dirty="0" smtClean="0">
                <a:solidFill>
                  <a:srgbClr val="026EB8"/>
                </a:solidFill>
                <a:latin typeface="Arial" pitchFamily="34" charset="0"/>
                <a:ea typeface="Sora Light" pitchFamily="34" charset="-122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026EB8"/>
                </a:solidFill>
                <a:latin typeface="Arial" pitchFamily="34" charset="0"/>
                <a:ea typeface="Sora Light" pitchFamily="34" charset="-122"/>
                <a:cs typeface="Arial" pitchFamily="34" charset="0"/>
              </a:rPr>
              <a:t>системы</a:t>
            </a:r>
            <a:r>
              <a:rPr lang="en-US" dirty="0" smtClean="0">
                <a:solidFill>
                  <a:srgbClr val="026EB8"/>
                </a:solidFill>
                <a:latin typeface="Arial" pitchFamily="34" charset="0"/>
                <a:ea typeface="Sora Light" pitchFamily="34" charset="-122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026EB8"/>
                </a:solidFill>
                <a:latin typeface="Arial" pitchFamily="34" charset="0"/>
                <a:ea typeface="Sora Light" pitchFamily="34" charset="-122"/>
                <a:cs typeface="Arial" pitchFamily="34" charset="0"/>
              </a:rPr>
              <a:t>всесторонней</a:t>
            </a:r>
            <a:r>
              <a:rPr lang="en-US" dirty="0" smtClean="0">
                <a:solidFill>
                  <a:srgbClr val="026EB8"/>
                </a:solidFill>
                <a:latin typeface="Arial" pitchFamily="34" charset="0"/>
                <a:ea typeface="Sora Light" pitchFamily="34" charset="-122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026EB8"/>
                </a:solidFill>
                <a:latin typeface="Arial" pitchFamily="34" charset="0"/>
                <a:ea typeface="Sora Light" pitchFamily="34" charset="-122"/>
                <a:cs typeface="Arial" pitchFamily="34" charset="0"/>
              </a:rPr>
              <a:t>поддержки</a:t>
            </a:r>
            <a:r>
              <a:rPr lang="en-US" dirty="0" smtClean="0">
                <a:solidFill>
                  <a:srgbClr val="026EB8"/>
                </a:solidFill>
                <a:latin typeface="Arial" pitchFamily="34" charset="0"/>
                <a:ea typeface="Sora Light" pitchFamily="34" charset="-122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026EB8"/>
                </a:solidFill>
                <a:latin typeface="Arial" pitchFamily="34" charset="0"/>
                <a:ea typeface="Sora Light" pitchFamily="34" charset="-122"/>
                <a:cs typeface="Arial" pitchFamily="34" charset="0"/>
              </a:rPr>
              <a:t>военнослужащих</a:t>
            </a:r>
            <a:r>
              <a:rPr lang="en-US" dirty="0" smtClean="0">
                <a:solidFill>
                  <a:srgbClr val="026EB8"/>
                </a:solidFill>
                <a:latin typeface="Arial" pitchFamily="34" charset="0"/>
                <a:ea typeface="Sora Light" pitchFamily="34" charset="-122"/>
                <a:cs typeface="Arial" pitchFamily="34" charset="0"/>
              </a:rPr>
              <a:t>, </a:t>
            </a:r>
            <a:r>
              <a:rPr lang="en-US" dirty="0" err="1" smtClean="0">
                <a:solidFill>
                  <a:srgbClr val="026EB8"/>
                </a:solidFill>
                <a:latin typeface="Arial" pitchFamily="34" charset="0"/>
                <a:ea typeface="Sora Light" pitchFamily="34" charset="-122"/>
                <a:cs typeface="Arial" pitchFamily="34" charset="0"/>
              </a:rPr>
              <a:t>ветеранов</a:t>
            </a:r>
            <a:r>
              <a:rPr lang="en-US" dirty="0" smtClean="0">
                <a:solidFill>
                  <a:srgbClr val="026EB8"/>
                </a:solidFill>
                <a:latin typeface="Arial" pitchFamily="34" charset="0"/>
                <a:ea typeface="Sora Light" pitchFamily="34" charset="-122"/>
                <a:cs typeface="Arial" pitchFamily="34" charset="0"/>
              </a:rPr>
              <a:t> СВО и </a:t>
            </a:r>
            <a:r>
              <a:rPr lang="en-US" dirty="0" err="1" smtClean="0">
                <a:solidFill>
                  <a:srgbClr val="026EB8"/>
                </a:solidFill>
                <a:latin typeface="Arial" pitchFamily="34" charset="0"/>
                <a:ea typeface="Sora Light" pitchFamily="34" charset="-122"/>
                <a:cs typeface="Arial" pitchFamily="34" charset="0"/>
              </a:rPr>
              <a:t>их</a:t>
            </a:r>
            <a:r>
              <a:rPr lang="en-US" dirty="0" smtClean="0">
                <a:solidFill>
                  <a:srgbClr val="026EB8"/>
                </a:solidFill>
                <a:latin typeface="Arial" pitchFamily="34" charset="0"/>
                <a:ea typeface="Sora Light" pitchFamily="34" charset="-122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026EB8"/>
                </a:solidFill>
                <a:latin typeface="Arial" pitchFamily="34" charset="0"/>
                <a:ea typeface="Sora Light" pitchFamily="34" charset="-122"/>
                <a:cs typeface="Arial" pitchFamily="34" charset="0"/>
              </a:rPr>
              <a:t>семей</a:t>
            </a:r>
            <a:r>
              <a:rPr lang="en-US" dirty="0" smtClean="0">
                <a:solidFill>
                  <a:srgbClr val="026EB8"/>
                </a:solidFill>
                <a:latin typeface="Arial" pitchFamily="34" charset="0"/>
                <a:ea typeface="Sora Light" pitchFamily="34" charset="-122"/>
                <a:cs typeface="Arial" pitchFamily="34" charset="0"/>
              </a:rPr>
              <a:t>.</a:t>
            </a:r>
            <a:endParaRPr lang="en-US" dirty="0">
              <a:solidFill>
                <a:srgbClr val="026EB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Прямоугольник: скругленные углы 28"/>
          <p:cNvSpPr/>
          <p:nvPr/>
        </p:nvSpPr>
        <p:spPr bwMode="auto">
          <a:xfrm>
            <a:off x="6108739" y="3548542"/>
            <a:ext cx="5149067" cy="1011583"/>
          </a:xfrm>
          <a:prstGeom prst="roundRect">
            <a:avLst>
              <a:gd name="adj" fmla="val 13747"/>
            </a:avLst>
          </a:prstGeom>
          <a:solidFill>
            <a:schemeClr val="bg1"/>
          </a:solidFill>
          <a:ln>
            <a:solidFill>
              <a:srgbClr val="026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44000" rtlCol="0" anchor="t" anchorCtr="0"/>
          <a:lstStyle/>
          <a:p>
            <a:pPr>
              <a:defRPr/>
            </a:pPr>
            <a:r>
              <a:rPr lang="ru-RU" sz="1600" b="1" dirty="0" smtClean="0">
                <a:solidFill>
                  <a:srgbClr val="026EB8"/>
                </a:solidFill>
                <a:latin typeface="Arial"/>
              </a:rPr>
              <a:t>Медицинская помощь</a:t>
            </a:r>
          </a:p>
          <a:p>
            <a:pPr>
              <a:defRPr/>
            </a:pPr>
            <a:r>
              <a:rPr lang="ru-RU" sz="1600" dirty="0" smtClean="0">
                <a:solidFill>
                  <a:srgbClr val="026EB8"/>
                </a:solidFill>
                <a:latin typeface="Arial"/>
              </a:rPr>
              <a:t>Комплексная медицинская реабилитация.</a:t>
            </a:r>
          </a:p>
          <a:p>
            <a:pPr algn="ctr">
              <a:defRPr/>
            </a:pPr>
            <a:r>
              <a:rPr lang="ru-RU" sz="1600" dirty="0" smtClean="0">
                <a:solidFill>
                  <a:srgbClr val="026EB8"/>
                </a:solidFill>
                <a:latin typeface="Golos Text"/>
                <a:cs typeface="Golos Text"/>
              </a:rPr>
              <a:t> </a:t>
            </a:r>
            <a:endParaRPr dirty="0"/>
          </a:p>
        </p:txBody>
      </p:sp>
      <p:sp>
        <p:nvSpPr>
          <p:cNvPr id="35" name="Прямоугольник: скругленные углы 29"/>
          <p:cNvSpPr/>
          <p:nvPr/>
        </p:nvSpPr>
        <p:spPr bwMode="auto">
          <a:xfrm>
            <a:off x="6096865" y="2240009"/>
            <a:ext cx="5137192" cy="966329"/>
          </a:xfrm>
          <a:prstGeom prst="roundRect">
            <a:avLst>
              <a:gd name="adj" fmla="val 13747"/>
            </a:avLst>
          </a:prstGeom>
          <a:solidFill>
            <a:srgbClr val="026E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44000" rtlCol="0" anchor="t" anchorCtr="0"/>
          <a:lstStyle/>
          <a:p>
            <a:pPr>
              <a:defRPr/>
            </a:pPr>
            <a:r>
              <a:rPr lang="ru-RU" sz="1600" b="1" dirty="0" smtClean="0">
                <a:solidFill>
                  <a:schemeClr val="bg1"/>
                </a:solidFill>
                <a:latin typeface="Arial"/>
              </a:rPr>
              <a:t>Юридическая поддержка</a:t>
            </a:r>
          </a:p>
          <a:p>
            <a:pPr>
              <a:defRPr/>
            </a:pPr>
            <a:r>
              <a:rPr lang="ru-RU" sz="1600" dirty="0" smtClean="0">
                <a:solidFill>
                  <a:schemeClr val="bg1"/>
                </a:solidFill>
                <a:latin typeface="Arial"/>
              </a:rPr>
              <a:t>Квалифицированная помощь в правовых вопросах.</a:t>
            </a:r>
          </a:p>
          <a:p>
            <a:pPr>
              <a:defRPr/>
            </a:pPr>
            <a:r>
              <a:rPr lang="ru-RU" sz="1600" dirty="0" smtClean="0">
                <a:solidFill>
                  <a:schemeClr val="bg1"/>
                </a:solidFill>
                <a:latin typeface="Golos Text"/>
                <a:cs typeface="Golos Text"/>
              </a:rPr>
              <a:t> </a:t>
            </a:r>
            <a:endParaRPr dirty="0"/>
          </a:p>
        </p:txBody>
      </p:sp>
      <p:sp>
        <p:nvSpPr>
          <p:cNvPr id="36" name="Прямоугольник: скругленные углы 29"/>
          <p:cNvSpPr/>
          <p:nvPr/>
        </p:nvSpPr>
        <p:spPr bwMode="auto">
          <a:xfrm>
            <a:off x="6061239" y="4895268"/>
            <a:ext cx="5232195" cy="1078019"/>
          </a:xfrm>
          <a:prstGeom prst="roundRect">
            <a:avLst>
              <a:gd name="adj" fmla="val 13747"/>
            </a:avLst>
          </a:prstGeom>
          <a:solidFill>
            <a:srgbClr val="026E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44000" rtlCol="0" anchor="t" anchorCtr="0"/>
          <a:lstStyle/>
          <a:p>
            <a:pPr>
              <a:defRPr/>
            </a:pPr>
            <a:r>
              <a:rPr lang="ru-RU" sz="1600" b="1" dirty="0" smtClean="0">
                <a:solidFill>
                  <a:schemeClr val="bg1"/>
                </a:solidFill>
                <a:latin typeface="Arial"/>
              </a:rPr>
              <a:t>Социальная адаптация</a:t>
            </a:r>
          </a:p>
          <a:p>
            <a:pPr>
              <a:defRPr/>
            </a:pPr>
            <a:r>
              <a:rPr lang="ru-RU" sz="1600" dirty="0" smtClean="0">
                <a:solidFill>
                  <a:schemeClr val="bg1"/>
                </a:solidFill>
                <a:latin typeface="Arial"/>
              </a:rPr>
              <a:t>Содействие интеграции в гражданскую жизнь.</a:t>
            </a:r>
          </a:p>
          <a:p>
            <a:pPr>
              <a:defRPr/>
            </a:pPr>
            <a:r>
              <a:rPr lang="ru-RU" sz="1600" dirty="0" smtClean="0">
                <a:solidFill>
                  <a:schemeClr val="bg1"/>
                </a:solidFill>
                <a:latin typeface="Golos Text"/>
                <a:cs typeface="Golos Text"/>
              </a:rPr>
              <a:t> 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11850035" y="6364018"/>
            <a:ext cx="17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8</a:t>
            </a:r>
            <a:endParaRPr/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2" cstate="print"/>
          <a:srcRect l="2420"/>
          <a:stretch/>
        </p:blipFill>
        <p:spPr bwMode="auto">
          <a:xfrm>
            <a:off x="-1" y="1032550"/>
            <a:ext cx="4395831" cy="1297543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159986" y="1032550"/>
            <a:ext cx="4504888" cy="1297543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2" cstate="print"/>
          <a:srcRect r="16468"/>
          <a:stretch/>
        </p:blipFill>
        <p:spPr bwMode="auto">
          <a:xfrm>
            <a:off x="8429029" y="1032549"/>
            <a:ext cx="3762971" cy="1297543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2" cstate="print"/>
          <a:srcRect l="2420"/>
          <a:stretch/>
        </p:blipFill>
        <p:spPr bwMode="auto">
          <a:xfrm>
            <a:off x="0" y="2080970"/>
            <a:ext cx="4395831" cy="1297543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159987" y="2080970"/>
            <a:ext cx="4504888" cy="1297543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2" cstate="print"/>
          <a:srcRect r="16468"/>
          <a:stretch/>
        </p:blipFill>
        <p:spPr bwMode="auto">
          <a:xfrm>
            <a:off x="8429030" y="2080969"/>
            <a:ext cx="3762971" cy="1297543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2" cstate="print"/>
          <a:srcRect l="2420"/>
          <a:stretch/>
        </p:blipFill>
        <p:spPr bwMode="auto">
          <a:xfrm>
            <a:off x="0" y="3129388"/>
            <a:ext cx="4395831" cy="1297543"/>
          </a:xfrm>
          <a:prstGeom prst="rect">
            <a:avLst/>
          </a:prstGeom>
        </p:spPr>
      </p:pic>
      <p:pic>
        <p:nvPicPr>
          <p:cNvPr id="49" name="Рисунок 48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159987" y="3129388"/>
            <a:ext cx="4504888" cy="1297543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>
          <a:blip r:embed="rId2" cstate="print"/>
          <a:srcRect r="16468"/>
          <a:stretch/>
        </p:blipFill>
        <p:spPr bwMode="auto">
          <a:xfrm>
            <a:off x="8429030" y="3129387"/>
            <a:ext cx="3762971" cy="1297543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2" cstate="print"/>
          <a:srcRect l="2420"/>
          <a:stretch/>
        </p:blipFill>
        <p:spPr bwMode="auto">
          <a:xfrm>
            <a:off x="0" y="4177807"/>
            <a:ext cx="4395831" cy="1297543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159987" y="4177807"/>
            <a:ext cx="4504888" cy="1297543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2" cstate="print"/>
          <a:srcRect r="16468"/>
          <a:stretch/>
        </p:blipFill>
        <p:spPr bwMode="auto">
          <a:xfrm>
            <a:off x="8429030" y="4177806"/>
            <a:ext cx="3762971" cy="1297543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>
          <a:blip r:embed="rId2" cstate="print"/>
          <a:srcRect l="2420"/>
          <a:stretch/>
        </p:blipFill>
        <p:spPr bwMode="auto">
          <a:xfrm>
            <a:off x="0" y="5222719"/>
            <a:ext cx="4395831" cy="1297543"/>
          </a:xfrm>
          <a:prstGeom prst="rect">
            <a:avLst/>
          </a:prstGeom>
        </p:spPr>
      </p:pic>
      <p:pic>
        <p:nvPicPr>
          <p:cNvPr id="55" name="Рисунок 54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159987" y="5222719"/>
            <a:ext cx="4504888" cy="1297543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2" cstate="print"/>
          <a:srcRect r="16468"/>
          <a:stretch/>
        </p:blipFill>
        <p:spPr bwMode="auto">
          <a:xfrm>
            <a:off x="8429030" y="5222718"/>
            <a:ext cx="3762971" cy="1297543"/>
          </a:xfrm>
          <a:prstGeom prst="rect">
            <a:avLst/>
          </a:prstGeom>
        </p:spPr>
      </p:pic>
      <p:pic>
        <p:nvPicPr>
          <p:cNvPr id="57" name="Рисунок 56"/>
          <p:cNvPicPr>
            <a:picLocks noChangeAspect="1"/>
          </p:cNvPicPr>
          <p:nvPr/>
        </p:nvPicPr>
        <p:blipFill>
          <a:blip r:embed="rId2" cstate="print"/>
          <a:srcRect l="2420" b="54771"/>
          <a:stretch/>
        </p:blipFill>
        <p:spPr bwMode="auto">
          <a:xfrm>
            <a:off x="0" y="6271137"/>
            <a:ext cx="4395831" cy="586863"/>
          </a:xfrm>
          <a:prstGeom prst="rect">
            <a:avLst/>
          </a:prstGeom>
        </p:spPr>
      </p:pic>
      <p:pic>
        <p:nvPicPr>
          <p:cNvPr id="58" name="Рисунок 57"/>
          <p:cNvPicPr>
            <a:picLocks noChangeAspect="1"/>
          </p:cNvPicPr>
          <p:nvPr/>
        </p:nvPicPr>
        <p:blipFill>
          <a:blip r:embed="rId2" cstate="print"/>
          <a:srcRect b="54771"/>
          <a:stretch/>
        </p:blipFill>
        <p:spPr bwMode="auto">
          <a:xfrm>
            <a:off x="4159987" y="6271137"/>
            <a:ext cx="4504888" cy="586863"/>
          </a:xfrm>
          <a:prstGeom prst="rect">
            <a:avLst/>
          </a:prstGeom>
        </p:spPr>
      </p:pic>
      <p:pic>
        <p:nvPicPr>
          <p:cNvPr id="59" name="Рисунок 58"/>
          <p:cNvPicPr>
            <a:picLocks noChangeAspect="1"/>
          </p:cNvPicPr>
          <p:nvPr/>
        </p:nvPicPr>
        <p:blipFill>
          <a:blip r:embed="rId2" cstate="print"/>
          <a:srcRect r="16468" b="54771"/>
          <a:stretch/>
        </p:blipFill>
        <p:spPr bwMode="auto">
          <a:xfrm>
            <a:off x="8429030" y="6271137"/>
            <a:ext cx="3762971" cy="586864"/>
          </a:xfrm>
          <a:prstGeom prst="rect">
            <a:avLst/>
          </a:prstGeom>
        </p:spPr>
      </p:pic>
      <p:sp>
        <p:nvSpPr>
          <p:cNvPr id="63" name="Прямоугольник 62"/>
          <p:cNvSpPr/>
          <p:nvPr/>
        </p:nvSpPr>
        <p:spPr bwMode="auto">
          <a:xfrm>
            <a:off x="-2" y="1092811"/>
            <a:ext cx="12192002" cy="5765190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64" name="Рисунок 63"/>
          <p:cNvPicPr>
            <a:picLocks noChangeAspect="1"/>
          </p:cNvPicPr>
          <p:nvPr/>
        </p:nvPicPr>
        <p:blipFill>
          <a:blip r:embed="rId3" cstate="print"/>
          <a:srcRect l="12353" t="41223" b="41774"/>
          <a:stretch/>
        </p:blipFill>
        <p:spPr bwMode="auto">
          <a:xfrm>
            <a:off x="156117" y="152488"/>
            <a:ext cx="4600552" cy="892488"/>
          </a:xfrm>
          <a:prstGeom prst="rect">
            <a:avLst/>
          </a:prstGeom>
        </p:spPr>
      </p:pic>
      <p:pic>
        <p:nvPicPr>
          <p:cNvPr id="65" name="Рисунок 64"/>
          <p:cNvPicPr>
            <a:picLocks noChangeAspect="1"/>
          </p:cNvPicPr>
          <p:nvPr/>
        </p:nvPicPr>
        <p:blipFill>
          <a:blip r:embed="rId4" cstate="print"/>
          <a:stretch/>
        </p:blipFill>
        <p:spPr bwMode="auto">
          <a:xfrm>
            <a:off x="11056690" y="192942"/>
            <a:ext cx="800449" cy="800449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 bwMode="auto">
          <a:xfrm>
            <a:off x="442912" y="1382144"/>
            <a:ext cx="9579186" cy="3664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  <a:defRPr/>
            </a:pPr>
            <a:r>
              <a:rPr lang="ru-RU" sz="2400" dirty="0" smtClean="0">
                <a:solidFill>
                  <a:srgbClr val="026EB8"/>
                </a:solidFill>
                <a:latin typeface="Arial"/>
              </a:rPr>
              <a:t>Алгоритм работы центра</a:t>
            </a:r>
          </a:p>
        </p:txBody>
      </p:sp>
      <p:sp>
        <p:nvSpPr>
          <p:cNvPr id="39" name="TextBox 38"/>
          <p:cNvSpPr txBox="1"/>
          <p:nvPr/>
        </p:nvSpPr>
        <p:spPr bwMode="auto">
          <a:xfrm>
            <a:off x="1237599" y="4262418"/>
            <a:ext cx="4556014" cy="166199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ru-RU" dirty="0" smtClean="0">
                <a:solidFill>
                  <a:srgbClr val="004790"/>
                </a:solidFill>
                <a:latin typeface="Arial"/>
              </a:rPr>
              <a:t>Операционная работа (постоянно)</a:t>
            </a:r>
          </a:p>
          <a:p>
            <a:pPr>
              <a:defRPr/>
            </a:pPr>
            <a:r>
              <a:rPr lang="ru-RU" dirty="0" smtClean="0">
                <a:solidFill>
                  <a:srgbClr val="004790"/>
                </a:solidFill>
                <a:latin typeface="Arial"/>
              </a:rPr>
              <a:t>Обеспечение стабильности и масштабирования помощи.</a:t>
            </a:r>
          </a:p>
          <a:p>
            <a:pPr>
              <a:defRPr/>
            </a:pPr>
            <a:r>
              <a:rPr lang="ru-RU" dirty="0" smtClean="0">
                <a:solidFill>
                  <a:srgbClr val="004790"/>
                </a:solidFill>
                <a:latin typeface="Arial"/>
              </a:rPr>
              <a:t>Прием и сопровождение клиентов.</a:t>
            </a:r>
          </a:p>
          <a:p>
            <a:pPr>
              <a:defRPr/>
            </a:pPr>
            <a:r>
              <a:rPr lang="ru-RU" dirty="0" smtClean="0">
                <a:solidFill>
                  <a:srgbClr val="004790"/>
                </a:solidFill>
                <a:latin typeface="Arial"/>
              </a:rPr>
              <a:t>Оказание полного спектра услуг.</a:t>
            </a:r>
          </a:p>
          <a:p>
            <a:pPr>
              <a:defRPr/>
            </a:pPr>
            <a:r>
              <a:rPr lang="ru-RU" dirty="0" smtClean="0">
                <a:solidFill>
                  <a:srgbClr val="004790"/>
                </a:solidFill>
                <a:latin typeface="Arial"/>
              </a:rPr>
              <a:t>Мониторинг и развитие партнерской сети.</a:t>
            </a:r>
          </a:p>
        </p:txBody>
      </p:sp>
      <p:sp>
        <p:nvSpPr>
          <p:cNvPr id="42" name="TextBox 41"/>
          <p:cNvSpPr txBox="1"/>
          <p:nvPr/>
        </p:nvSpPr>
        <p:spPr bwMode="auto">
          <a:xfrm>
            <a:off x="458483" y="4281043"/>
            <a:ext cx="729211" cy="3654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noAutofit/>
          </a:bodyPr>
          <a:lstStyle/>
          <a:p>
            <a:pPr>
              <a:lnSpc>
                <a:spcPct val="107000"/>
              </a:lnSpc>
              <a:buClrTx/>
              <a:buFontTx/>
              <a:buNone/>
              <a:defRPr/>
            </a:pPr>
            <a:r>
              <a:rPr lang="ru-RU" sz="2000">
                <a:solidFill>
                  <a:srgbClr val="004790"/>
                </a:solidFill>
                <a:latin typeface="Arial"/>
                <a:cs typeface="Arial"/>
              </a:rPr>
              <a:t>2</a:t>
            </a:r>
            <a:endParaRPr/>
          </a:p>
        </p:txBody>
      </p:sp>
      <p:cxnSp>
        <p:nvCxnSpPr>
          <p:cNvPr id="43" name="Прямая соединительная линия 42"/>
          <p:cNvCxnSpPr>
            <a:cxnSpLocks/>
          </p:cNvCxnSpPr>
          <p:nvPr/>
        </p:nvCxnSpPr>
        <p:spPr bwMode="auto">
          <a:xfrm>
            <a:off x="951978" y="2080969"/>
            <a:ext cx="0" cy="4102048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 bwMode="auto">
          <a:xfrm>
            <a:off x="1237599" y="2080969"/>
            <a:ext cx="4698169" cy="19389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ru-RU" dirty="0" smtClean="0">
                <a:solidFill>
                  <a:srgbClr val="004790"/>
                </a:solidFill>
                <a:latin typeface="Arial"/>
              </a:rPr>
              <a:t>Подготовительный этап (1-3 месяца)</a:t>
            </a:r>
          </a:p>
          <a:p>
            <a:pPr>
              <a:defRPr/>
            </a:pPr>
            <a:r>
              <a:rPr lang="ru-RU" dirty="0" smtClean="0">
                <a:solidFill>
                  <a:srgbClr val="004790"/>
                </a:solidFill>
                <a:latin typeface="Arial"/>
              </a:rPr>
              <a:t>Создание организационной и ресурсной базы для запуска.</a:t>
            </a:r>
          </a:p>
          <a:p>
            <a:pPr>
              <a:defRPr/>
            </a:pPr>
            <a:r>
              <a:rPr lang="ru-RU" dirty="0" smtClean="0">
                <a:solidFill>
                  <a:srgbClr val="004790"/>
                </a:solidFill>
                <a:latin typeface="Arial"/>
              </a:rPr>
              <a:t>Анализ потребностей и пробелов.</a:t>
            </a:r>
          </a:p>
          <a:p>
            <a:pPr>
              <a:defRPr/>
            </a:pPr>
            <a:r>
              <a:rPr lang="ru-RU" dirty="0" smtClean="0">
                <a:solidFill>
                  <a:srgbClr val="004790"/>
                </a:solidFill>
                <a:latin typeface="Arial"/>
              </a:rPr>
              <a:t>Разработка концепции услуг.</a:t>
            </a:r>
          </a:p>
          <a:p>
            <a:pPr>
              <a:defRPr/>
            </a:pPr>
            <a:r>
              <a:rPr lang="ru-RU" dirty="0" smtClean="0">
                <a:solidFill>
                  <a:srgbClr val="004790"/>
                </a:solidFill>
                <a:latin typeface="Arial"/>
              </a:rPr>
              <a:t>Поиск партнеров и формирование команды.</a:t>
            </a:r>
          </a:p>
        </p:txBody>
      </p:sp>
      <p:sp>
        <p:nvSpPr>
          <p:cNvPr id="60" name="TextBox 59"/>
          <p:cNvSpPr txBox="1"/>
          <p:nvPr/>
        </p:nvSpPr>
        <p:spPr bwMode="auto">
          <a:xfrm>
            <a:off x="442912" y="2080968"/>
            <a:ext cx="729211" cy="3654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noAutofit/>
          </a:bodyPr>
          <a:lstStyle/>
          <a:p>
            <a:pPr>
              <a:lnSpc>
                <a:spcPct val="107000"/>
              </a:lnSpc>
              <a:buClrTx/>
              <a:buFontTx/>
              <a:buNone/>
              <a:defRPr/>
            </a:pPr>
            <a:r>
              <a:rPr lang="ru-RU" sz="2000">
                <a:solidFill>
                  <a:srgbClr val="004790"/>
                </a:solidFill>
                <a:latin typeface="Arial"/>
                <a:cs typeface="Arial"/>
              </a:rPr>
              <a:t>1</a:t>
            </a:r>
            <a:endParaRPr/>
          </a:p>
        </p:txBody>
      </p:sp>
      <p:sp>
        <p:nvSpPr>
          <p:cNvPr id="61" name="TextBox 60"/>
          <p:cNvSpPr txBox="1"/>
          <p:nvPr/>
        </p:nvSpPr>
        <p:spPr bwMode="auto">
          <a:xfrm>
            <a:off x="6666097" y="4187520"/>
            <a:ext cx="4137462" cy="166199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ru-RU" dirty="0" smtClean="0">
                <a:solidFill>
                  <a:srgbClr val="004790"/>
                </a:solidFill>
                <a:latin typeface="Arial"/>
              </a:rPr>
              <a:t>Оценка и развитие (ежеквартально)</a:t>
            </a:r>
          </a:p>
          <a:p>
            <a:pPr>
              <a:defRPr/>
            </a:pPr>
            <a:r>
              <a:rPr lang="ru-RU" dirty="0" smtClean="0">
                <a:solidFill>
                  <a:srgbClr val="004790"/>
                </a:solidFill>
                <a:latin typeface="Arial"/>
              </a:rPr>
              <a:t>Повышение эффективности и тиражирование опыта.</a:t>
            </a:r>
          </a:p>
          <a:p>
            <a:pPr>
              <a:defRPr/>
            </a:pPr>
            <a:r>
              <a:rPr lang="ru-RU" dirty="0" smtClean="0">
                <a:solidFill>
                  <a:srgbClr val="004790"/>
                </a:solidFill>
                <a:latin typeface="Arial"/>
              </a:rPr>
              <a:t>Анализ результатов и оптимизация.</a:t>
            </a:r>
          </a:p>
          <a:p>
            <a:pPr>
              <a:defRPr/>
            </a:pPr>
            <a:r>
              <a:rPr lang="ru-RU" dirty="0" smtClean="0">
                <a:solidFill>
                  <a:srgbClr val="004790"/>
                </a:solidFill>
                <a:latin typeface="Arial"/>
              </a:rPr>
              <a:t>Привлечение финансирования.</a:t>
            </a:r>
          </a:p>
          <a:p>
            <a:pPr>
              <a:defRPr/>
            </a:pPr>
            <a:r>
              <a:rPr lang="ru-RU" dirty="0" smtClean="0">
                <a:solidFill>
                  <a:srgbClr val="004790"/>
                </a:solidFill>
                <a:latin typeface="Arial"/>
              </a:rPr>
              <a:t>Проведение обучающих семинаров.</a:t>
            </a:r>
          </a:p>
        </p:txBody>
      </p:sp>
      <p:sp>
        <p:nvSpPr>
          <p:cNvPr id="62" name="TextBox 61"/>
          <p:cNvSpPr txBox="1"/>
          <p:nvPr/>
        </p:nvSpPr>
        <p:spPr bwMode="auto">
          <a:xfrm>
            <a:off x="6262253" y="4364387"/>
            <a:ext cx="729211" cy="3654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noAutofit/>
          </a:bodyPr>
          <a:lstStyle/>
          <a:p>
            <a:pPr>
              <a:lnSpc>
                <a:spcPct val="107000"/>
              </a:lnSpc>
              <a:buClrTx/>
              <a:buFontTx/>
              <a:buNone/>
              <a:defRPr/>
            </a:pPr>
            <a:r>
              <a:rPr lang="ru-RU" sz="2000" dirty="0">
                <a:solidFill>
                  <a:srgbClr val="004790"/>
                </a:solidFill>
                <a:latin typeface="Arial"/>
                <a:cs typeface="Arial"/>
              </a:rPr>
              <a:t>4</a:t>
            </a:r>
            <a:endParaRPr dirty="0"/>
          </a:p>
        </p:txBody>
      </p:sp>
      <p:sp>
        <p:nvSpPr>
          <p:cNvPr id="68" name="TextBox 67"/>
          <p:cNvSpPr txBox="1"/>
          <p:nvPr/>
        </p:nvSpPr>
        <p:spPr bwMode="auto">
          <a:xfrm>
            <a:off x="6670158" y="2062238"/>
            <a:ext cx="5041958" cy="166199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ru-RU" dirty="0" smtClean="0">
                <a:solidFill>
                  <a:srgbClr val="004790"/>
                </a:solidFill>
                <a:latin typeface="Arial"/>
              </a:rPr>
              <a:t>Запуск центра (1-2 месяца)</a:t>
            </a:r>
          </a:p>
          <a:p>
            <a:pPr>
              <a:defRPr/>
            </a:pPr>
            <a:r>
              <a:rPr lang="ru-RU" dirty="0" smtClean="0">
                <a:solidFill>
                  <a:srgbClr val="004790"/>
                </a:solidFill>
                <a:latin typeface="Arial"/>
              </a:rPr>
              <a:t>Начало работы и привлечение первых клиентов.</a:t>
            </a:r>
          </a:p>
          <a:p>
            <a:pPr>
              <a:defRPr/>
            </a:pPr>
            <a:r>
              <a:rPr lang="ru-RU" dirty="0" smtClean="0">
                <a:solidFill>
                  <a:srgbClr val="004790"/>
                </a:solidFill>
                <a:latin typeface="Arial"/>
              </a:rPr>
              <a:t>Информационная кампания.</a:t>
            </a:r>
          </a:p>
          <a:p>
            <a:pPr>
              <a:defRPr/>
            </a:pPr>
            <a:r>
              <a:rPr lang="ru-RU" dirty="0" smtClean="0">
                <a:solidFill>
                  <a:srgbClr val="004790"/>
                </a:solidFill>
                <a:latin typeface="Arial"/>
              </a:rPr>
              <a:t>Открытие пунктов и горячей линии.</a:t>
            </a:r>
          </a:p>
          <a:p>
            <a:pPr>
              <a:defRPr/>
            </a:pPr>
            <a:r>
              <a:rPr lang="ru-RU" dirty="0" smtClean="0">
                <a:solidFill>
                  <a:srgbClr val="004790"/>
                </a:solidFill>
                <a:latin typeface="Arial"/>
              </a:rPr>
              <a:t>Запуск основных направлений помощи.</a:t>
            </a:r>
          </a:p>
        </p:txBody>
      </p:sp>
      <p:sp>
        <p:nvSpPr>
          <p:cNvPr id="69" name="TextBox 68"/>
          <p:cNvSpPr txBox="1"/>
          <p:nvPr/>
        </p:nvSpPr>
        <p:spPr bwMode="auto">
          <a:xfrm>
            <a:off x="6178454" y="2014737"/>
            <a:ext cx="729211" cy="3654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noAutofit/>
          </a:bodyPr>
          <a:lstStyle/>
          <a:p>
            <a:pPr>
              <a:lnSpc>
                <a:spcPct val="107000"/>
              </a:lnSpc>
              <a:buClrTx/>
              <a:buFontTx/>
              <a:buNone/>
              <a:defRPr/>
            </a:pPr>
            <a:r>
              <a:rPr lang="ru-RU" sz="2000" dirty="0">
                <a:solidFill>
                  <a:srgbClr val="004790"/>
                </a:solidFill>
                <a:latin typeface="Arial"/>
                <a:cs typeface="Arial"/>
              </a:rPr>
              <a:t>3</a:t>
            </a:r>
            <a:endParaRPr dirty="0"/>
          </a:p>
        </p:txBody>
      </p:sp>
      <p:pic>
        <p:nvPicPr>
          <p:cNvPr id="897694809" name="Рисунок 897694808"/>
          <p:cNvPicPr>
            <a:picLocks noChangeAspect="1"/>
          </p:cNvPicPr>
          <p:nvPr/>
        </p:nvPicPr>
        <p:blipFill>
          <a:blip r:embed="rId5" cstate="print"/>
          <a:stretch/>
        </p:blipFill>
        <p:spPr bwMode="auto">
          <a:xfrm>
            <a:off x="10247213" y="67088"/>
            <a:ext cx="729220" cy="977886"/>
          </a:xfrm>
          <a:prstGeom prst="rect">
            <a:avLst/>
          </a:prstGeom>
        </p:spPr>
      </p:pic>
      <p:cxnSp>
        <p:nvCxnSpPr>
          <p:cNvPr id="70" name="Прямая соединительная линия 69"/>
          <p:cNvCxnSpPr>
            <a:cxnSpLocks/>
          </p:cNvCxnSpPr>
          <p:nvPr/>
        </p:nvCxnSpPr>
        <p:spPr bwMode="auto">
          <a:xfrm>
            <a:off x="6602653" y="1960236"/>
            <a:ext cx="0" cy="4102048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F151448-A2E4-4AA4-AABD-A81F2BA7FD65}"/>
              </a:ext>
            </a:extLst>
          </p:cNvPr>
          <p:cNvSpPr txBox="1"/>
          <p:nvPr/>
        </p:nvSpPr>
        <p:spPr>
          <a:xfrm>
            <a:off x="11850035" y="6364018"/>
            <a:ext cx="17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="" xmlns:a16="http://schemas.microsoft.com/office/drawing/2014/main" id="{6102E5A2-C9C9-45B2-AE1D-7743B1B9335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20"/>
          <a:stretch/>
        </p:blipFill>
        <p:spPr>
          <a:xfrm>
            <a:off x="-1" y="1032550"/>
            <a:ext cx="4395831" cy="1297543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="" xmlns:a16="http://schemas.microsoft.com/office/drawing/2014/main" id="{504907B5-0125-4D1F-AC55-6DC1612B88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6" y="1032550"/>
            <a:ext cx="4504888" cy="1297543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="" xmlns:a16="http://schemas.microsoft.com/office/drawing/2014/main" id="{09E6E63F-1A6A-40F3-A8FD-CCB7574251E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29" y="1032549"/>
            <a:ext cx="3762971" cy="1297543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F5A7B8C6-C190-47C3-AB42-60EA99D1205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2080970"/>
            <a:ext cx="4395831" cy="12975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3F7E584D-B556-4117-B2B8-C326E62D7E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2080970"/>
            <a:ext cx="4504888" cy="1297543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F2834DB5-7DBB-4961-A067-406E3DCF1A4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2080969"/>
            <a:ext cx="3762971" cy="1297543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ED62ED33-AC33-4C23-A99F-C852671DE74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3129388"/>
            <a:ext cx="4395831" cy="1297543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="" xmlns:a16="http://schemas.microsoft.com/office/drawing/2014/main" id="{F7858F61-00C9-48FA-A72D-E17ABFF09F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3129388"/>
            <a:ext cx="4504888" cy="1297543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="" xmlns:a16="http://schemas.microsoft.com/office/drawing/2014/main" id="{10560A14-D925-493A-8072-1329DF9C85F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3129387"/>
            <a:ext cx="3762971" cy="1297543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="" xmlns:a16="http://schemas.microsoft.com/office/drawing/2014/main" id="{CBAEF311-48C4-446D-A616-130ED1F9D79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4177807"/>
            <a:ext cx="4395831" cy="1297543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="" xmlns:a16="http://schemas.microsoft.com/office/drawing/2014/main" id="{F6C2DF5D-C60B-4510-8EE3-E8483E9112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4177807"/>
            <a:ext cx="4504888" cy="1297543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="" xmlns:a16="http://schemas.microsoft.com/office/drawing/2014/main" id="{F7CA62E2-FEA0-4712-AC3B-3AEE300A9A9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4177806"/>
            <a:ext cx="3762971" cy="1297543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DD3B2B8E-4796-497D-9D48-2D82D38302B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5222719"/>
            <a:ext cx="4395831" cy="1297543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="" xmlns:a16="http://schemas.microsoft.com/office/drawing/2014/main" id="{5E8A5332-43C0-4587-9825-8EE3C5068F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5222719"/>
            <a:ext cx="4504888" cy="1297543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="" xmlns:a16="http://schemas.microsoft.com/office/drawing/2014/main" id="{CBEA671D-1C3C-4EAD-9218-A4F1964AA91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5222718"/>
            <a:ext cx="3762971" cy="1297543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="" xmlns:a16="http://schemas.microsoft.com/office/drawing/2014/main" id="{94FB5C6F-50ED-48B1-9287-D191BA27715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20" b="54771"/>
          <a:stretch/>
        </p:blipFill>
        <p:spPr>
          <a:xfrm>
            <a:off x="0" y="6271137"/>
            <a:ext cx="4395831" cy="586863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="" xmlns:a16="http://schemas.microsoft.com/office/drawing/2014/main" id="{3170B0EB-B0F4-4283-8100-21386751C03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54771"/>
          <a:stretch/>
        </p:blipFill>
        <p:spPr>
          <a:xfrm>
            <a:off x="4159987" y="6271137"/>
            <a:ext cx="4504888" cy="586863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="" xmlns:a16="http://schemas.microsoft.com/office/drawing/2014/main" id="{308E74FF-B3D6-44C7-9D87-2CDA0F7A482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6469" b="54771"/>
          <a:stretch/>
        </p:blipFill>
        <p:spPr>
          <a:xfrm>
            <a:off x="8429030" y="6271137"/>
            <a:ext cx="3762971" cy="586864"/>
          </a:xfrm>
          <a:prstGeom prst="rect">
            <a:avLst/>
          </a:prstGeom>
        </p:spPr>
      </p:pic>
      <p:sp>
        <p:nvSpPr>
          <p:cNvPr id="63" name="Прямоугольник 62">
            <a:extLst>
              <a:ext uri="{FF2B5EF4-FFF2-40B4-BE49-F238E27FC236}">
                <a16:creationId xmlns="" xmlns:a16="http://schemas.microsoft.com/office/drawing/2014/main" id="{C5F1CAF1-796F-4BA5-BE8F-D503641A4D50}"/>
              </a:ext>
            </a:extLst>
          </p:cNvPr>
          <p:cNvSpPr/>
          <p:nvPr/>
        </p:nvSpPr>
        <p:spPr>
          <a:xfrm>
            <a:off x="-2" y="1092811"/>
            <a:ext cx="12192002" cy="5765190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4" name="Рисунок 63">
            <a:extLst>
              <a:ext uri="{FF2B5EF4-FFF2-40B4-BE49-F238E27FC236}">
                <a16:creationId xmlns="" xmlns:a16="http://schemas.microsoft.com/office/drawing/2014/main" id="{425680BC-5BBB-4D1E-AEA6-A51C174CA0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353" t="41223" b="41774"/>
          <a:stretch/>
        </p:blipFill>
        <p:spPr>
          <a:xfrm>
            <a:off x="156117" y="152488"/>
            <a:ext cx="4600552" cy="892488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="" xmlns:a16="http://schemas.microsoft.com/office/drawing/2014/main" id="{FACB826F-4B93-49C0-866F-CADD981FDE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690" y="192942"/>
            <a:ext cx="800449" cy="800449"/>
          </a:xfrm>
          <a:prstGeom prst="rect">
            <a:avLst/>
          </a:prstGeom>
        </p:spPr>
      </p:pic>
      <p:sp>
        <p:nvSpPr>
          <p:cNvPr id="69" name="TextBox 68">
            <a:extLst>
              <a:ext uri="{FF2B5EF4-FFF2-40B4-BE49-F238E27FC236}">
                <a16:creationId xmlns="" xmlns:a16="http://schemas.microsoft.com/office/drawing/2014/main" id="{D22DD285-5087-4297-9415-4EDE8A045A65}"/>
              </a:ext>
            </a:extLst>
          </p:cNvPr>
          <p:cNvSpPr txBox="1"/>
          <p:nvPr/>
        </p:nvSpPr>
        <p:spPr>
          <a:xfrm>
            <a:off x="6086689" y="2630064"/>
            <a:ext cx="729211" cy="3654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noAutofit/>
          </a:bodyPr>
          <a:lstStyle/>
          <a:p>
            <a:pPr eaLnBrk="1">
              <a:lnSpc>
                <a:spcPct val="107000"/>
              </a:lnSpc>
              <a:buClrTx/>
              <a:buFontTx/>
              <a:buNone/>
            </a:pPr>
            <a:endParaRPr lang="ru-RU" altLang="ru-RU" sz="2000" dirty="0">
              <a:solidFill>
                <a:srgbClr val="0047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Прямоугольник: скругленные углы 3">
            <a:extLst>
              <a:ext uri="{FF2B5EF4-FFF2-40B4-BE49-F238E27FC236}">
                <a16:creationId xmlns="" xmlns:a16="http://schemas.microsoft.com/office/drawing/2014/main" id="{407BBA78-86A1-49B6-A50B-874020010D3B}"/>
              </a:ext>
            </a:extLst>
          </p:cNvPr>
          <p:cNvSpPr/>
          <p:nvPr/>
        </p:nvSpPr>
        <p:spPr>
          <a:xfrm>
            <a:off x="358214" y="2060300"/>
            <a:ext cx="4760051" cy="1257952"/>
          </a:xfrm>
          <a:prstGeom prst="roundRect">
            <a:avLst>
              <a:gd name="adj" fmla="val 13525"/>
            </a:avLst>
          </a:prstGeom>
          <a:solidFill>
            <a:schemeClr val="bg1"/>
          </a:solidFill>
          <a:ln>
            <a:solidFill>
              <a:srgbClr val="026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360000" tIns="180000" rIns="288000" bIns="180000" numCol="1" spcCol="0" rtlCol="0" fromWordArt="0" anchor="ctr" anchorCtr="0" forceAA="0" compatLnSpc="1">
            <a:noAutofit/>
          </a:bodyPr>
          <a:lstStyle/>
          <a:p>
            <a:pPr marL="285750" indent="-285750">
              <a:lnSpc>
                <a:spcPct val="107000"/>
              </a:lnSpc>
            </a:pPr>
            <a:r>
              <a:rPr lang="ru-RU" altLang="ru-RU" sz="14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Консультирование</a:t>
            </a:r>
          </a:p>
          <a:p>
            <a:pPr marL="285750" indent="-285750">
              <a:lnSpc>
                <a:spcPct val="107000"/>
              </a:lnSpc>
              <a:buFontTx/>
              <a:buChar char="→"/>
            </a:pPr>
            <a:r>
              <a:rPr lang="ru-RU" altLang="ru-RU" sz="14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Разъяснение прав, помощь в оформлении документов.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CBC14AD5-77E0-4280-9330-3FBD89E18DB7}"/>
              </a:ext>
            </a:extLst>
          </p:cNvPr>
          <p:cNvSpPr txBox="1"/>
          <p:nvPr/>
        </p:nvSpPr>
        <p:spPr>
          <a:xfrm>
            <a:off x="358214" y="1460897"/>
            <a:ext cx="9577387" cy="76161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</a:pPr>
            <a:r>
              <a:rPr lang="ru-RU" altLang="ru-RU" sz="2400" dirty="0" smtClean="0">
                <a:solidFill>
                  <a:srgbClr val="0047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направления помощи: Юридическая поддержка</a:t>
            </a:r>
          </a:p>
          <a:p>
            <a:pPr>
              <a:lnSpc>
                <a:spcPct val="107000"/>
              </a:lnSpc>
            </a:pPr>
            <a:endParaRPr lang="en-US" altLang="ru-RU" sz="2400" dirty="0">
              <a:solidFill>
                <a:srgbClr val="0047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Прямоугольник: скругленные углы 3">
            <a:extLst>
              <a:ext uri="{FF2B5EF4-FFF2-40B4-BE49-F238E27FC236}">
                <a16:creationId xmlns="" xmlns:a16="http://schemas.microsoft.com/office/drawing/2014/main" id="{9A26ECE3-05F2-4CD9-81ED-A6BFA75200F8}"/>
              </a:ext>
            </a:extLst>
          </p:cNvPr>
          <p:cNvSpPr/>
          <p:nvPr/>
        </p:nvSpPr>
        <p:spPr>
          <a:xfrm>
            <a:off x="358212" y="3557607"/>
            <a:ext cx="4724427" cy="1257952"/>
          </a:xfrm>
          <a:prstGeom prst="roundRect">
            <a:avLst>
              <a:gd name="adj" fmla="val 13525"/>
            </a:avLst>
          </a:prstGeom>
          <a:solidFill>
            <a:schemeClr val="bg1"/>
          </a:solidFill>
          <a:ln>
            <a:solidFill>
              <a:srgbClr val="026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360000" tIns="180000" rIns="288000" bIns="180000" numCol="1" spcCol="0" rtlCol="0" fromWordArt="0" anchor="ctr" anchorCtr="0" forceAA="0" compatLnSpc="1">
            <a:noAutofit/>
          </a:bodyPr>
          <a:lstStyle/>
          <a:p>
            <a:pPr marL="285750" indent="-285750">
              <a:lnSpc>
                <a:spcPct val="107000"/>
              </a:lnSpc>
            </a:pPr>
            <a:r>
              <a:rPr lang="ru-RU" altLang="ru-RU" sz="14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Правовой навигатор</a:t>
            </a:r>
          </a:p>
          <a:p>
            <a:pPr marL="285750" indent="-285750">
              <a:lnSpc>
                <a:spcPct val="107000"/>
              </a:lnSpc>
              <a:buFontTx/>
              <a:buChar char="→"/>
            </a:pPr>
            <a:r>
              <a:rPr lang="ru-RU" altLang="ru-RU" sz="14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Автоматизированная система подбора льгот и пособий.</a:t>
            </a:r>
          </a:p>
        </p:txBody>
      </p:sp>
      <p:sp>
        <p:nvSpPr>
          <p:cNvPr id="62" name="Прямоугольник: скругленные углы 3">
            <a:extLst>
              <a:ext uri="{FF2B5EF4-FFF2-40B4-BE49-F238E27FC236}">
                <a16:creationId xmlns="" xmlns:a16="http://schemas.microsoft.com/office/drawing/2014/main" id="{AA6B2FFA-98A5-4835-A504-F91A4052BB0A}"/>
              </a:ext>
            </a:extLst>
          </p:cNvPr>
          <p:cNvSpPr/>
          <p:nvPr/>
        </p:nvSpPr>
        <p:spPr>
          <a:xfrm>
            <a:off x="358212" y="5166792"/>
            <a:ext cx="4712552" cy="1257952"/>
          </a:xfrm>
          <a:prstGeom prst="roundRect">
            <a:avLst>
              <a:gd name="adj" fmla="val 13525"/>
            </a:avLst>
          </a:prstGeom>
          <a:solidFill>
            <a:schemeClr val="bg1"/>
          </a:solidFill>
          <a:ln>
            <a:solidFill>
              <a:srgbClr val="026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360000" tIns="180000" rIns="288000" bIns="180000" numCol="1" spcCol="0" rtlCol="0" fromWordArt="0" anchor="ctr" anchorCtr="0" forceAA="0" compatLnSpc="1">
            <a:noAutofit/>
          </a:bodyPr>
          <a:lstStyle/>
          <a:p>
            <a:pPr marL="285750" indent="-285750">
              <a:lnSpc>
                <a:spcPct val="107000"/>
              </a:lnSpc>
            </a:pPr>
            <a:r>
              <a:rPr lang="ru-RU" altLang="ru-RU" sz="14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Представительство в госорганах</a:t>
            </a:r>
          </a:p>
          <a:p>
            <a:pPr marL="285750" indent="-285750">
              <a:lnSpc>
                <a:spcPct val="107000"/>
              </a:lnSpc>
              <a:buFontTx/>
              <a:buChar char="→"/>
            </a:pPr>
            <a:r>
              <a:rPr lang="ru-RU" altLang="ru-RU" sz="14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Сопровождение в судах, военкоматах, ПФР.</a:t>
            </a:r>
          </a:p>
          <a:p>
            <a:pPr marL="285750" indent="-285750">
              <a:lnSpc>
                <a:spcPct val="107000"/>
              </a:lnSpc>
              <a:buFontTx/>
              <a:buChar char="→"/>
            </a:pPr>
            <a:endParaRPr lang="ru-RU" altLang="ru-RU" sz="1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6B00B49-1B9F-40FD-96D7-91317CB8FAC6}"/>
              </a:ext>
            </a:extLst>
          </p:cNvPr>
          <p:cNvSpPr txBox="1"/>
          <p:nvPr/>
        </p:nvSpPr>
        <p:spPr>
          <a:xfrm>
            <a:off x="7584259" y="3512415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Рисунок 31" descr="WhatsApp Image 2025-07-30 at 11.21.31.jpeg"/>
          <p:cNvPicPr>
            <a:picLocks noChangeAspect="1"/>
          </p:cNvPicPr>
          <p:nvPr/>
        </p:nvPicPr>
        <p:blipFill>
          <a:blip r:embed="rId5" cstate="print"/>
          <a:srcRect t="17143" r="-11337" b="18095"/>
          <a:stretch>
            <a:fillRect/>
          </a:stretch>
        </p:blipFill>
        <p:spPr>
          <a:xfrm>
            <a:off x="6460175" y="1909520"/>
            <a:ext cx="6365173" cy="4936606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6" cstate="print"/>
          <a:stretch/>
        </p:blipFill>
        <p:spPr bwMode="auto">
          <a:xfrm>
            <a:off x="10247213" y="67088"/>
            <a:ext cx="729220" cy="97788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193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F151448-A2E4-4AA4-AABD-A81F2BA7FD65}"/>
              </a:ext>
            </a:extLst>
          </p:cNvPr>
          <p:cNvSpPr txBox="1"/>
          <p:nvPr/>
        </p:nvSpPr>
        <p:spPr>
          <a:xfrm>
            <a:off x="11850035" y="6364018"/>
            <a:ext cx="17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="" xmlns:a16="http://schemas.microsoft.com/office/drawing/2014/main" id="{6102E5A2-C9C9-45B2-AE1D-7743B1B9335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20"/>
          <a:stretch/>
        </p:blipFill>
        <p:spPr>
          <a:xfrm>
            <a:off x="-1" y="1032550"/>
            <a:ext cx="4395831" cy="1297543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="" xmlns:a16="http://schemas.microsoft.com/office/drawing/2014/main" id="{504907B5-0125-4D1F-AC55-6DC1612B88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6" y="1032550"/>
            <a:ext cx="4504888" cy="1297543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="" xmlns:a16="http://schemas.microsoft.com/office/drawing/2014/main" id="{09E6E63F-1A6A-40F3-A8FD-CCB7574251E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29" y="1032549"/>
            <a:ext cx="3762971" cy="1297543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F5A7B8C6-C190-47C3-AB42-60EA99D1205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2080970"/>
            <a:ext cx="4395831" cy="12975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3F7E584D-B556-4117-B2B8-C326E62D7E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2080970"/>
            <a:ext cx="4504888" cy="1297543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F2834DB5-7DBB-4961-A067-406E3DCF1A4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2080969"/>
            <a:ext cx="3762971" cy="1297543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ED62ED33-AC33-4C23-A99F-C852671DE74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3129388"/>
            <a:ext cx="4395831" cy="1297543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="" xmlns:a16="http://schemas.microsoft.com/office/drawing/2014/main" id="{F7858F61-00C9-48FA-A72D-E17ABFF09F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3129388"/>
            <a:ext cx="4504888" cy="1297543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="" xmlns:a16="http://schemas.microsoft.com/office/drawing/2014/main" id="{10560A14-D925-493A-8072-1329DF9C85F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3129387"/>
            <a:ext cx="3762971" cy="1297543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="" xmlns:a16="http://schemas.microsoft.com/office/drawing/2014/main" id="{CBAEF311-48C4-446D-A616-130ED1F9D79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4177807"/>
            <a:ext cx="4395831" cy="1297543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="" xmlns:a16="http://schemas.microsoft.com/office/drawing/2014/main" id="{F6C2DF5D-C60B-4510-8EE3-E8483E9112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4177807"/>
            <a:ext cx="4504888" cy="1297543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="" xmlns:a16="http://schemas.microsoft.com/office/drawing/2014/main" id="{F7CA62E2-FEA0-4712-AC3B-3AEE300A9A9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4177806"/>
            <a:ext cx="3762971" cy="1297543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DD3B2B8E-4796-497D-9D48-2D82D38302B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5222719"/>
            <a:ext cx="4395831" cy="1297543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="" xmlns:a16="http://schemas.microsoft.com/office/drawing/2014/main" id="{5E8A5332-43C0-4587-9825-8EE3C5068F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5222719"/>
            <a:ext cx="4504888" cy="1297543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="" xmlns:a16="http://schemas.microsoft.com/office/drawing/2014/main" id="{CBEA671D-1C3C-4EAD-9218-A4F1964AA91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5222718"/>
            <a:ext cx="3762971" cy="1297543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="" xmlns:a16="http://schemas.microsoft.com/office/drawing/2014/main" id="{94FB5C6F-50ED-48B1-9287-D191BA27715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20" b="54771"/>
          <a:stretch/>
        </p:blipFill>
        <p:spPr>
          <a:xfrm>
            <a:off x="0" y="6271137"/>
            <a:ext cx="4395831" cy="586863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="" xmlns:a16="http://schemas.microsoft.com/office/drawing/2014/main" id="{3170B0EB-B0F4-4283-8100-21386751C03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54771"/>
          <a:stretch/>
        </p:blipFill>
        <p:spPr>
          <a:xfrm>
            <a:off x="4159987" y="6271137"/>
            <a:ext cx="4504888" cy="586863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="" xmlns:a16="http://schemas.microsoft.com/office/drawing/2014/main" id="{308E74FF-B3D6-44C7-9D87-2CDA0F7A482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6469" b="54771"/>
          <a:stretch/>
        </p:blipFill>
        <p:spPr>
          <a:xfrm>
            <a:off x="8429030" y="6271137"/>
            <a:ext cx="3762971" cy="586864"/>
          </a:xfrm>
          <a:prstGeom prst="rect">
            <a:avLst/>
          </a:prstGeom>
        </p:spPr>
      </p:pic>
      <p:sp>
        <p:nvSpPr>
          <p:cNvPr id="63" name="Прямоугольник 62">
            <a:extLst>
              <a:ext uri="{FF2B5EF4-FFF2-40B4-BE49-F238E27FC236}">
                <a16:creationId xmlns="" xmlns:a16="http://schemas.microsoft.com/office/drawing/2014/main" id="{C5F1CAF1-796F-4BA5-BE8F-D503641A4D50}"/>
              </a:ext>
            </a:extLst>
          </p:cNvPr>
          <p:cNvSpPr/>
          <p:nvPr/>
        </p:nvSpPr>
        <p:spPr>
          <a:xfrm>
            <a:off x="-2" y="1092811"/>
            <a:ext cx="12192002" cy="5765190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4" name="Рисунок 63">
            <a:extLst>
              <a:ext uri="{FF2B5EF4-FFF2-40B4-BE49-F238E27FC236}">
                <a16:creationId xmlns="" xmlns:a16="http://schemas.microsoft.com/office/drawing/2014/main" id="{425680BC-5BBB-4D1E-AEA6-A51C174CA0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353" t="41223" b="41774"/>
          <a:stretch/>
        </p:blipFill>
        <p:spPr>
          <a:xfrm>
            <a:off x="156117" y="152488"/>
            <a:ext cx="4600552" cy="892488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="" xmlns:a16="http://schemas.microsoft.com/office/drawing/2014/main" id="{FACB826F-4B93-49C0-866F-CADD981FDE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690" y="192942"/>
            <a:ext cx="800449" cy="800449"/>
          </a:xfrm>
          <a:prstGeom prst="rect">
            <a:avLst/>
          </a:prstGeom>
        </p:spPr>
      </p:pic>
      <p:sp>
        <p:nvSpPr>
          <p:cNvPr id="69" name="TextBox 68">
            <a:extLst>
              <a:ext uri="{FF2B5EF4-FFF2-40B4-BE49-F238E27FC236}">
                <a16:creationId xmlns="" xmlns:a16="http://schemas.microsoft.com/office/drawing/2014/main" id="{D22DD285-5087-4297-9415-4EDE8A045A65}"/>
              </a:ext>
            </a:extLst>
          </p:cNvPr>
          <p:cNvSpPr txBox="1"/>
          <p:nvPr/>
        </p:nvSpPr>
        <p:spPr>
          <a:xfrm>
            <a:off x="6086689" y="2630064"/>
            <a:ext cx="729211" cy="3654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noAutofit/>
          </a:bodyPr>
          <a:lstStyle/>
          <a:p>
            <a:pPr eaLnBrk="1">
              <a:lnSpc>
                <a:spcPct val="107000"/>
              </a:lnSpc>
              <a:buClrTx/>
              <a:buFontTx/>
              <a:buNone/>
            </a:pPr>
            <a:endParaRPr lang="ru-RU" altLang="ru-RU" sz="2000" dirty="0">
              <a:solidFill>
                <a:srgbClr val="0047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Прямоугольник: скругленные углы 3">
            <a:extLst>
              <a:ext uri="{FF2B5EF4-FFF2-40B4-BE49-F238E27FC236}">
                <a16:creationId xmlns="" xmlns:a16="http://schemas.microsoft.com/office/drawing/2014/main" id="{407BBA78-86A1-49B6-A50B-874020010D3B}"/>
              </a:ext>
            </a:extLst>
          </p:cNvPr>
          <p:cNvSpPr/>
          <p:nvPr/>
        </p:nvSpPr>
        <p:spPr>
          <a:xfrm>
            <a:off x="358214" y="2060300"/>
            <a:ext cx="3944937" cy="1257952"/>
          </a:xfrm>
          <a:prstGeom prst="roundRect">
            <a:avLst>
              <a:gd name="adj" fmla="val 13525"/>
            </a:avLst>
          </a:prstGeom>
          <a:solidFill>
            <a:schemeClr val="bg1"/>
          </a:solidFill>
          <a:ln>
            <a:solidFill>
              <a:srgbClr val="026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360000" tIns="180000" rIns="288000" bIns="180000" numCol="1" spcCol="0" rtlCol="0" fromWordArt="0" anchor="ctr" anchorCtr="0" forceAA="0" compatLnSpc="1">
            <a:noAutofit/>
          </a:bodyPr>
          <a:lstStyle/>
          <a:p>
            <a:pPr marL="285750" indent="-285750">
              <a:lnSpc>
                <a:spcPct val="107000"/>
              </a:lnSpc>
            </a:pPr>
            <a:r>
              <a:rPr lang="ru-RU" altLang="ru-RU" sz="14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lnSpc>
                <a:spcPct val="107000"/>
              </a:lnSpc>
            </a:pPr>
            <a:r>
              <a:rPr lang="ru-RU" altLang="ru-RU" sz="14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Индивидуальная терапия</a:t>
            </a:r>
          </a:p>
          <a:p>
            <a:pPr marL="285750" indent="-285750">
              <a:lnSpc>
                <a:spcPct val="107000"/>
              </a:lnSpc>
              <a:buFontTx/>
              <a:buChar char="→"/>
            </a:pPr>
            <a:r>
              <a:rPr lang="ru-RU" altLang="ru-RU" sz="14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Включая сессии по видеосвязи для максимальной доступности.</a:t>
            </a:r>
          </a:p>
          <a:p>
            <a:pPr marL="285750" indent="-285750">
              <a:lnSpc>
                <a:spcPct val="107000"/>
              </a:lnSpc>
              <a:buFontTx/>
              <a:buChar char="→"/>
            </a:pPr>
            <a:endParaRPr lang="ru-RU" altLang="ru-RU" sz="1400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buFontTx/>
              <a:buChar char="→"/>
            </a:pPr>
            <a:endParaRPr lang="ru-RU" altLang="ru-RU" sz="1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CBC14AD5-77E0-4280-9330-3FBD89E18DB7}"/>
              </a:ext>
            </a:extLst>
          </p:cNvPr>
          <p:cNvSpPr txBox="1"/>
          <p:nvPr/>
        </p:nvSpPr>
        <p:spPr>
          <a:xfrm>
            <a:off x="358214" y="1460897"/>
            <a:ext cx="9577387" cy="3664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</a:pPr>
            <a:r>
              <a:rPr lang="ru-RU" altLang="ru-RU" sz="2400" dirty="0" smtClean="0">
                <a:solidFill>
                  <a:srgbClr val="0047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Психологическая реабилитация</a:t>
            </a:r>
          </a:p>
        </p:txBody>
      </p:sp>
      <p:sp>
        <p:nvSpPr>
          <p:cNvPr id="61" name="Прямоугольник: скругленные углы 3">
            <a:extLst>
              <a:ext uri="{FF2B5EF4-FFF2-40B4-BE49-F238E27FC236}">
                <a16:creationId xmlns="" xmlns:a16="http://schemas.microsoft.com/office/drawing/2014/main" id="{9A26ECE3-05F2-4CD9-81ED-A6BFA75200F8}"/>
              </a:ext>
            </a:extLst>
          </p:cNvPr>
          <p:cNvSpPr/>
          <p:nvPr/>
        </p:nvSpPr>
        <p:spPr>
          <a:xfrm>
            <a:off x="358212" y="3557607"/>
            <a:ext cx="3944937" cy="1257952"/>
          </a:xfrm>
          <a:prstGeom prst="roundRect">
            <a:avLst>
              <a:gd name="adj" fmla="val 13525"/>
            </a:avLst>
          </a:prstGeom>
          <a:solidFill>
            <a:schemeClr val="bg1"/>
          </a:solidFill>
          <a:ln>
            <a:solidFill>
              <a:srgbClr val="026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360000" tIns="180000" rIns="288000" bIns="180000" numCol="1" spcCol="0" rtlCol="0" fromWordArt="0" anchor="t" anchorCtr="0" forceAA="0" compatLnSpc="1">
            <a:noAutofit/>
          </a:bodyPr>
          <a:lstStyle/>
          <a:p>
            <a:pPr marL="285750" indent="-285750">
              <a:lnSpc>
                <a:spcPct val="107000"/>
              </a:lnSpc>
            </a:pPr>
            <a:r>
              <a:rPr lang="ru-RU" altLang="ru-RU" sz="14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Групповая реабилитация</a:t>
            </a:r>
          </a:p>
          <a:p>
            <a:pPr marL="285750" indent="-285750">
              <a:lnSpc>
                <a:spcPct val="107000"/>
              </a:lnSpc>
              <a:buFontTx/>
              <a:buChar char="→"/>
            </a:pPr>
            <a:r>
              <a:rPr lang="ru-RU" altLang="ru-RU" sz="14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Терапевтические сообщества и группы взаимопомощи.</a:t>
            </a:r>
          </a:p>
          <a:p>
            <a:pPr marL="285750" indent="-285750">
              <a:lnSpc>
                <a:spcPct val="107000"/>
              </a:lnSpc>
              <a:buFontTx/>
              <a:buChar char="→"/>
            </a:pPr>
            <a:endParaRPr lang="ru-RU" altLang="ru-RU" sz="1400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buFontTx/>
              <a:buChar char="→"/>
            </a:pPr>
            <a:endParaRPr lang="ru-RU" altLang="ru-RU" sz="1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Прямоугольник: скругленные углы 3">
            <a:extLst>
              <a:ext uri="{FF2B5EF4-FFF2-40B4-BE49-F238E27FC236}">
                <a16:creationId xmlns="" xmlns:a16="http://schemas.microsoft.com/office/drawing/2014/main" id="{AA6B2FFA-98A5-4835-A504-F91A4052BB0A}"/>
              </a:ext>
            </a:extLst>
          </p:cNvPr>
          <p:cNvSpPr/>
          <p:nvPr/>
        </p:nvSpPr>
        <p:spPr>
          <a:xfrm>
            <a:off x="358212" y="5166792"/>
            <a:ext cx="3944937" cy="1257952"/>
          </a:xfrm>
          <a:prstGeom prst="roundRect">
            <a:avLst>
              <a:gd name="adj" fmla="val 13525"/>
            </a:avLst>
          </a:prstGeom>
          <a:solidFill>
            <a:schemeClr val="bg1"/>
          </a:solidFill>
          <a:ln>
            <a:solidFill>
              <a:srgbClr val="026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360000" tIns="180000" rIns="288000" bIns="180000" numCol="1" spcCol="0" rtlCol="0" fromWordArt="0" anchor="t" anchorCtr="0" forceAA="0" compatLnSpc="1">
            <a:noAutofit/>
          </a:bodyPr>
          <a:lstStyle/>
          <a:p>
            <a:pPr marL="285750" indent="-285750">
              <a:lnSpc>
                <a:spcPct val="107000"/>
              </a:lnSpc>
            </a:pPr>
            <a:r>
              <a:rPr lang="ru-RU" altLang="ru-RU" sz="14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Кризисное вмешательство</a:t>
            </a:r>
          </a:p>
          <a:p>
            <a:pPr marL="285750" indent="-285750">
              <a:lnSpc>
                <a:spcPct val="107000"/>
              </a:lnSpc>
              <a:buFontTx/>
              <a:buChar char="→"/>
            </a:pPr>
            <a:r>
              <a:rPr lang="ru-RU" altLang="ru-RU" sz="14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Экстренная помощь при ПТСР и суицидальных рисках.</a:t>
            </a:r>
          </a:p>
          <a:p>
            <a:pPr marL="285750" indent="-285750">
              <a:lnSpc>
                <a:spcPct val="107000"/>
              </a:lnSpc>
              <a:buFontTx/>
              <a:buChar char="→"/>
            </a:pPr>
            <a:endParaRPr lang="ru-RU" altLang="ru-RU" sz="1400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buFontTx/>
              <a:buChar char="→"/>
            </a:pPr>
            <a:endParaRPr lang="ru-RU" altLang="ru-RU" sz="1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6B00B49-1B9F-40FD-96D7-91317CB8FAC6}"/>
              </a:ext>
            </a:extLst>
          </p:cNvPr>
          <p:cNvSpPr txBox="1"/>
          <p:nvPr/>
        </p:nvSpPr>
        <p:spPr>
          <a:xfrm>
            <a:off x="7584259" y="3512415"/>
            <a:ext cx="1562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Фотография </a:t>
            </a:r>
          </a:p>
        </p:txBody>
      </p:sp>
      <p:pic>
        <p:nvPicPr>
          <p:cNvPr id="32" name="Рисунок 31" descr="csUPPHOsvZwn96kOxHdj5Qjy0H-luOOr49lPZRsVXmuAIanaOo5BsYAJ_rV5kjGjBPWuiR0qKo2muPcXAfHHCmhc.jpg"/>
          <p:cNvPicPr>
            <a:picLocks noChangeAspect="1"/>
          </p:cNvPicPr>
          <p:nvPr/>
        </p:nvPicPr>
        <p:blipFill>
          <a:blip r:embed="rId5" cstate="print"/>
          <a:srcRect l="4437" r="2707"/>
          <a:stretch>
            <a:fillRect/>
          </a:stretch>
        </p:blipFill>
        <p:spPr>
          <a:xfrm>
            <a:off x="4643253" y="2055950"/>
            <a:ext cx="7548748" cy="4802050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6" cstate="print"/>
          <a:stretch/>
        </p:blipFill>
        <p:spPr bwMode="auto">
          <a:xfrm>
            <a:off x="10247213" y="67088"/>
            <a:ext cx="729220" cy="97788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193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F151448-A2E4-4AA4-AABD-A81F2BA7FD65}"/>
              </a:ext>
            </a:extLst>
          </p:cNvPr>
          <p:cNvSpPr txBox="1"/>
          <p:nvPr/>
        </p:nvSpPr>
        <p:spPr>
          <a:xfrm>
            <a:off x="11850035" y="6364018"/>
            <a:ext cx="17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="" xmlns:a16="http://schemas.microsoft.com/office/drawing/2014/main" id="{6102E5A2-C9C9-45B2-AE1D-7743B1B9335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20"/>
          <a:stretch/>
        </p:blipFill>
        <p:spPr>
          <a:xfrm>
            <a:off x="-1" y="1032550"/>
            <a:ext cx="4395831" cy="1297543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="" xmlns:a16="http://schemas.microsoft.com/office/drawing/2014/main" id="{504907B5-0125-4D1F-AC55-6DC1612B88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6" y="1032550"/>
            <a:ext cx="4504888" cy="1297543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="" xmlns:a16="http://schemas.microsoft.com/office/drawing/2014/main" id="{09E6E63F-1A6A-40F3-A8FD-CCB7574251E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29" y="1032549"/>
            <a:ext cx="3762971" cy="1297543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F5A7B8C6-C190-47C3-AB42-60EA99D1205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2080970"/>
            <a:ext cx="4395831" cy="12975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3F7E584D-B556-4117-B2B8-C326E62D7E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2080970"/>
            <a:ext cx="4504888" cy="1297543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F2834DB5-7DBB-4961-A067-406E3DCF1A4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2080969"/>
            <a:ext cx="3762971" cy="1297543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ED62ED33-AC33-4C23-A99F-C852671DE74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3129388"/>
            <a:ext cx="4395831" cy="1297543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="" xmlns:a16="http://schemas.microsoft.com/office/drawing/2014/main" id="{F7858F61-00C9-48FA-A72D-E17ABFF09F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3129388"/>
            <a:ext cx="4504888" cy="1297543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="" xmlns:a16="http://schemas.microsoft.com/office/drawing/2014/main" id="{10560A14-D925-493A-8072-1329DF9C85F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3129387"/>
            <a:ext cx="3762971" cy="1297543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="" xmlns:a16="http://schemas.microsoft.com/office/drawing/2014/main" id="{CBAEF311-48C4-446D-A616-130ED1F9D79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4177807"/>
            <a:ext cx="4395831" cy="1297543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="" xmlns:a16="http://schemas.microsoft.com/office/drawing/2014/main" id="{F6C2DF5D-C60B-4510-8EE3-E8483E9112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4177807"/>
            <a:ext cx="4504888" cy="1297543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="" xmlns:a16="http://schemas.microsoft.com/office/drawing/2014/main" id="{F7CA62E2-FEA0-4712-AC3B-3AEE300A9A9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4177806"/>
            <a:ext cx="3762971" cy="1297543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DD3B2B8E-4796-497D-9D48-2D82D38302B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5222719"/>
            <a:ext cx="4395831" cy="1297543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="" xmlns:a16="http://schemas.microsoft.com/office/drawing/2014/main" id="{5E8A5332-43C0-4587-9825-8EE3C5068F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5222719"/>
            <a:ext cx="4504888" cy="1297543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="" xmlns:a16="http://schemas.microsoft.com/office/drawing/2014/main" id="{CBEA671D-1C3C-4EAD-9218-A4F1964AA91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5222718"/>
            <a:ext cx="3762971" cy="1297543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="" xmlns:a16="http://schemas.microsoft.com/office/drawing/2014/main" id="{94FB5C6F-50ED-48B1-9287-D191BA27715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20" b="54771"/>
          <a:stretch/>
        </p:blipFill>
        <p:spPr>
          <a:xfrm>
            <a:off x="0" y="6271137"/>
            <a:ext cx="4395831" cy="586863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="" xmlns:a16="http://schemas.microsoft.com/office/drawing/2014/main" id="{3170B0EB-B0F4-4283-8100-21386751C03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54771"/>
          <a:stretch/>
        </p:blipFill>
        <p:spPr>
          <a:xfrm>
            <a:off x="4159987" y="6271137"/>
            <a:ext cx="4504888" cy="586863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="" xmlns:a16="http://schemas.microsoft.com/office/drawing/2014/main" id="{308E74FF-B3D6-44C7-9D87-2CDA0F7A482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6469" b="54771"/>
          <a:stretch/>
        </p:blipFill>
        <p:spPr>
          <a:xfrm>
            <a:off x="8429030" y="6271137"/>
            <a:ext cx="3762971" cy="586864"/>
          </a:xfrm>
          <a:prstGeom prst="rect">
            <a:avLst/>
          </a:prstGeom>
        </p:spPr>
      </p:pic>
      <p:sp>
        <p:nvSpPr>
          <p:cNvPr id="63" name="Прямоугольник 62">
            <a:extLst>
              <a:ext uri="{FF2B5EF4-FFF2-40B4-BE49-F238E27FC236}">
                <a16:creationId xmlns="" xmlns:a16="http://schemas.microsoft.com/office/drawing/2014/main" id="{C5F1CAF1-796F-4BA5-BE8F-D503641A4D50}"/>
              </a:ext>
            </a:extLst>
          </p:cNvPr>
          <p:cNvSpPr/>
          <p:nvPr/>
        </p:nvSpPr>
        <p:spPr>
          <a:xfrm>
            <a:off x="-2" y="1092811"/>
            <a:ext cx="12192002" cy="5765190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4" name="Рисунок 63">
            <a:extLst>
              <a:ext uri="{FF2B5EF4-FFF2-40B4-BE49-F238E27FC236}">
                <a16:creationId xmlns="" xmlns:a16="http://schemas.microsoft.com/office/drawing/2014/main" id="{425680BC-5BBB-4D1E-AEA6-A51C174CA0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353" t="41223" b="41774"/>
          <a:stretch/>
        </p:blipFill>
        <p:spPr>
          <a:xfrm>
            <a:off x="156117" y="152488"/>
            <a:ext cx="4600552" cy="892488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="" xmlns:a16="http://schemas.microsoft.com/office/drawing/2014/main" id="{FACB826F-4B93-49C0-866F-CADD981FDE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690" y="192942"/>
            <a:ext cx="800449" cy="800449"/>
          </a:xfrm>
          <a:prstGeom prst="rect">
            <a:avLst/>
          </a:prstGeom>
        </p:spPr>
      </p:pic>
      <p:sp>
        <p:nvSpPr>
          <p:cNvPr id="69" name="TextBox 68">
            <a:extLst>
              <a:ext uri="{FF2B5EF4-FFF2-40B4-BE49-F238E27FC236}">
                <a16:creationId xmlns="" xmlns:a16="http://schemas.microsoft.com/office/drawing/2014/main" id="{D22DD285-5087-4297-9415-4EDE8A045A65}"/>
              </a:ext>
            </a:extLst>
          </p:cNvPr>
          <p:cNvSpPr txBox="1"/>
          <p:nvPr/>
        </p:nvSpPr>
        <p:spPr>
          <a:xfrm>
            <a:off x="6086689" y="2630064"/>
            <a:ext cx="729211" cy="3654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noAutofit/>
          </a:bodyPr>
          <a:lstStyle/>
          <a:p>
            <a:pPr eaLnBrk="1">
              <a:lnSpc>
                <a:spcPct val="107000"/>
              </a:lnSpc>
              <a:buClrTx/>
              <a:buFontTx/>
              <a:buNone/>
            </a:pPr>
            <a:endParaRPr lang="ru-RU" altLang="ru-RU" sz="2000" dirty="0">
              <a:solidFill>
                <a:srgbClr val="0047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Прямоугольник: скругленные углы 3">
            <a:extLst>
              <a:ext uri="{FF2B5EF4-FFF2-40B4-BE49-F238E27FC236}">
                <a16:creationId xmlns="" xmlns:a16="http://schemas.microsoft.com/office/drawing/2014/main" id="{407BBA78-86A1-49B6-A50B-874020010D3B}"/>
              </a:ext>
            </a:extLst>
          </p:cNvPr>
          <p:cNvSpPr/>
          <p:nvPr/>
        </p:nvSpPr>
        <p:spPr>
          <a:xfrm>
            <a:off x="1011358" y="2072175"/>
            <a:ext cx="3944937" cy="1257952"/>
          </a:xfrm>
          <a:prstGeom prst="roundRect">
            <a:avLst>
              <a:gd name="adj" fmla="val 13525"/>
            </a:avLst>
          </a:prstGeom>
          <a:solidFill>
            <a:schemeClr val="bg1"/>
          </a:solidFill>
          <a:ln>
            <a:solidFill>
              <a:srgbClr val="026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360000" tIns="180000" rIns="288000" bIns="180000" numCol="1" spcCol="0" rtlCol="0" fromWordArt="0" anchor="ctr" anchorCtr="0" forceAA="0" compatLnSpc="1">
            <a:noAutofit/>
          </a:bodyPr>
          <a:lstStyle/>
          <a:p>
            <a:pPr marL="285750" indent="-285750">
              <a:lnSpc>
                <a:spcPct val="107000"/>
              </a:lnSpc>
            </a:pPr>
            <a:r>
              <a:rPr lang="ru-RU" altLang="ru-RU" sz="14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lnSpc>
                <a:spcPct val="107000"/>
              </a:lnSpc>
            </a:pPr>
            <a:r>
              <a:rPr lang="ru-RU" altLang="ru-RU" sz="14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Координация лечения</a:t>
            </a:r>
          </a:p>
          <a:p>
            <a:pPr marL="285750" indent="-285750">
              <a:lnSpc>
                <a:spcPct val="107000"/>
              </a:lnSpc>
              <a:buFontTx/>
              <a:buChar char="→"/>
            </a:pPr>
            <a:r>
              <a:rPr lang="ru-RU" altLang="ru-RU" sz="14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Запись к специалистам, организация протезирования.</a:t>
            </a:r>
          </a:p>
          <a:p>
            <a:pPr marL="285750" indent="-285750">
              <a:lnSpc>
                <a:spcPct val="107000"/>
              </a:lnSpc>
              <a:buFontTx/>
              <a:buChar char="→"/>
            </a:pPr>
            <a:endParaRPr lang="ru-RU" altLang="ru-RU" sz="1400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buFontTx/>
              <a:buChar char="→"/>
            </a:pPr>
            <a:endParaRPr lang="ru-RU" altLang="ru-RU" sz="1400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buFontTx/>
              <a:buChar char="→"/>
            </a:pPr>
            <a:endParaRPr lang="ru-RU" altLang="ru-RU" sz="1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CBC14AD5-77E0-4280-9330-3FBD89E18DB7}"/>
              </a:ext>
            </a:extLst>
          </p:cNvPr>
          <p:cNvSpPr txBox="1"/>
          <p:nvPr/>
        </p:nvSpPr>
        <p:spPr>
          <a:xfrm>
            <a:off x="358214" y="1460897"/>
            <a:ext cx="9577387" cy="76161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</a:pPr>
            <a:r>
              <a:rPr lang="ru-RU" altLang="ru-RU" sz="2400" dirty="0" smtClean="0">
                <a:solidFill>
                  <a:srgbClr val="0047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Медицинская и социальная поддержка</a:t>
            </a:r>
          </a:p>
          <a:p>
            <a:pPr>
              <a:lnSpc>
                <a:spcPct val="107000"/>
              </a:lnSpc>
            </a:pPr>
            <a:endParaRPr lang="ru-RU" altLang="ru-RU" sz="2400" dirty="0" smtClean="0">
              <a:solidFill>
                <a:srgbClr val="0047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Прямоугольник: скругленные углы 3">
            <a:extLst>
              <a:ext uri="{FF2B5EF4-FFF2-40B4-BE49-F238E27FC236}">
                <a16:creationId xmlns="" xmlns:a16="http://schemas.microsoft.com/office/drawing/2014/main" id="{9A26ECE3-05F2-4CD9-81ED-A6BFA75200F8}"/>
              </a:ext>
            </a:extLst>
          </p:cNvPr>
          <p:cNvSpPr/>
          <p:nvPr/>
        </p:nvSpPr>
        <p:spPr>
          <a:xfrm>
            <a:off x="928228" y="3569482"/>
            <a:ext cx="3944937" cy="1257952"/>
          </a:xfrm>
          <a:prstGeom prst="roundRect">
            <a:avLst>
              <a:gd name="adj" fmla="val 13525"/>
            </a:avLst>
          </a:prstGeom>
          <a:solidFill>
            <a:schemeClr val="bg1"/>
          </a:solidFill>
          <a:ln>
            <a:solidFill>
              <a:srgbClr val="026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360000" tIns="180000" rIns="288000" bIns="180000" numCol="1" spcCol="0" rtlCol="0" fromWordArt="0" anchor="t" anchorCtr="0" forceAA="0" compatLnSpc="1">
            <a:noAutofit/>
          </a:bodyPr>
          <a:lstStyle/>
          <a:p>
            <a:pPr marL="285750" indent="-285750">
              <a:lnSpc>
                <a:spcPct val="107000"/>
              </a:lnSpc>
            </a:pPr>
            <a:r>
              <a:rPr lang="ru-RU" altLang="ru-RU" sz="14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Социальное сопровождение</a:t>
            </a:r>
          </a:p>
          <a:p>
            <a:pPr marL="285750" indent="-285750">
              <a:lnSpc>
                <a:spcPct val="107000"/>
              </a:lnSpc>
              <a:buFontTx/>
              <a:buChar char="→"/>
            </a:pPr>
            <a:r>
              <a:rPr lang="ru-RU" altLang="ru-RU" sz="14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Помощь в получении индивидуальных программ реабилитации (ИПРА).</a:t>
            </a:r>
          </a:p>
          <a:p>
            <a:pPr marL="285750" indent="-285750">
              <a:lnSpc>
                <a:spcPct val="107000"/>
              </a:lnSpc>
              <a:buFontTx/>
              <a:buChar char="→"/>
            </a:pPr>
            <a:endParaRPr lang="ru-RU" altLang="ru-RU" sz="1400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buFontTx/>
              <a:buChar char="→"/>
            </a:pPr>
            <a:endParaRPr lang="ru-RU" altLang="ru-RU" sz="1400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buFontTx/>
              <a:buChar char="→"/>
            </a:pPr>
            <a:endParaRPr lang="ru-RU" altLang="ru-RU" sz="1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Прямоугольник: скругленные углы 3">
            <a:extLst>
              <a:ext uri="{FF2B5EF4-FFF2-40B4-BE49-F238E27FC236}">
                <a16:creationId xmlns="" xmlns:a16="http://schemas.microsoft.com/office/drawing/2014/main" id="{AA6B2FFA-98A5-4835-A504-F91A4052BB0A}"/>
              </a:ext>
            </a:extLst>
          </p:cNvPr>
          <p:cNvSpPr/>
          <p:nvPr/>
        </p:nvSpPr>
        <p:spPr>
          <a:xfrm>
            <a:off x="904477" y="5154917"/>
            <a:ext cx="3944937" cy="1257952"/>
          </a:xfrm>
          <a:prstGeom prst="roundRect">
            <a:avLst>
              <a:gd name="adj" fmla="val 13525"/>
            </a:avLst>
          </a:prstGeom>
          <a:solidFill>
            <a:schemeClr val="bg1"/>
          </a:solidFill>
          <a:ln>
            <a:solidFill>
              <a:srgbClr val="026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360000" tIns="180000" rIns="288000" bIns="180000" numCol="1" spcCol="0" rtlCol="0" fromWordArt="0" anchor="t" anchorCtr="0" forceAA="0" compatLnSpc="1">
            <a:noAutofit/>
          </a:bodyPr>
          <a:lstStyle/>
          <a:p>
            <a:pPr marL="285750" indent="-285750">
              <a:lnSpc>
                <a:spcPct val="107000"/>
              </a:lnSpc>
            </a:pPr>
            <a:r>
              <a:rPr lang="ru-RU" altLang="ru-RU" sz="14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Материальная помощь</a:t>
            </a:r>
          </a:p>
          <a:p>
            <a:pPr marL="285750" indent="-285750">
              <a:lnSpc>
                <a:spcPct val="107000"/>
              </a:lnSpc>
              <a:buFontTx/>
              <a:buChar char="→"/>
            </a:pPr>
            <a:r>
              <a:rPr lang="ru-RU" altLang="ru-RU" sz="14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Адресные выплаты, продуктовые наборы, ортопедические изделия.</a:t>
            </a:r>
          </a:p>
          <a:p>
            <a:pPr marL="285750" indent="-285750">
              <a:lnSpc>
                <a:spcPct val="107000"/>
              </a:lnSpc>
              <a:buFontTx/>
              <a:buChar char="→"/>
            </a:pPr>
            <a:endParaRPr lang="ru-RU" altLang="ru-RU" sz="1400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buFontTx/>
              <a:buChar char="→"/>
            </a:pPr>
            <a:endParaRPr lang="ru-RU" altLang="ru-RU" sz="1400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buFontTx/>
              <a:buChar char="→"/>
            </a:pPr>
            <a:endParaRPr lang="ru-RU" altLang="ru-RU" sz="1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6B00B49-1B9F-40FD-96D7-91317CB8FAC6}"/>
              </a:ext>
            </a:extLst>
          </p:cNvPr>
          <p:cNvSpPr txBox="1"/>
          <p:nvPr/>
        </p:nvSpPr>
        <p:spPr>
          <a:xfrm>
            <a:off x="7584259" y="3512415"/>
            <a:ext cx="1562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Фотография </a:t>
            </a: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5" cstate="print"/>
          <a:stretch/>
        </p:blipFill>
        <p:spPr bwMode="auto">
          <a:xfrm>
            <a:off x="10247213" y="67088"/>
            <a:ext cx="729220" cy="977886"/>
          </a:xfrm>
          <a:prstGeom prst="rect">
            <a:avLst/>
          </a:prstGeom>
        </p:spPr>
      </p:pic>
      <p:pic>
        <p:nvPicPr>
          <p:cNvPr id="3074" name="Picture 2" descr="https://sun9-15.userapi.com/s/v1/if2/02vhDxaJiiiGWp1m_mvD8HNkmBnp9473MNbdPQ9ygeMJN1U7OH5HrN4jnO4TCDQc1oGVWMB88WoceYxcjumVBGh2.jpg?quality=95&amp;as=32x24,48x36,72x54,108x81,160x120,240x180,360x270,480x360,540x405,640x480,720x540,1080x810,1280x960&amp;from=bu&amp;cs=1280x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35783" y="2015836"/>
            <a:ext cx="6456218" cy="48421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0193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11850035" y="6364018"/>
            <a:ext cx="17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>
                <a:solidFill>
                  <a:schemeClr val="bg1">
                    <a:lumMod val="50000"/>
                  </a:schemeClr>
                </a:solidFill>
              </a:rPr>
              <a:t>8</a:t>
            </a:r>
            <a:endParaRPr/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2" cstate="print"/>
          <a:srcRect l="2420"/>
          <a:stretch/>
        </p:blipFill>
        <p:spPr bwMode="auto">
          <a:xfrm>
            <a:off x="-1" y="1032550"/>
            <a:ext cx="4395831" cy="1297543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159986" y="1032550"/>
            <a:ext cx="4504888" cy="1297543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2" cstate="print"/>
          <a:srcRect r="16468"/>
          <a:stretch/>
        </p:blipFill>
        <p:spPr bwMode="auto">
          <a:xfrm>
            <a:off x="8429029" y="1032549"/>
            <a:ext cx="3762971" cy="1297543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2" cstate="print"/>
          <a:srcRect l="2420"/>
          <a:stretch/>
        </p:blipFill>
        <p:spPr bwMode="auto">
          <a:xfrm>
            <a:off x="0" y="2080970"/>
            <a:ext cx="4395831" cy="1297543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159987" y="2080970"/>
            <a:ext cx="4504888" cy="1297543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2" cstate="print"/>
          <a:srcRect r="16468"/>
          <a:stretch/>
        </p:blipFill>
        <p:spPr bwMode="auto">
          <a:xfrm>
            <a:off x="8429030" y="2080969"/>
            <a:ext cx="3762971" cy="1297543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2" cstate="print"/>
          <a:srcRect l="2420"/>
          <a:stretch/>
        </p:blipFill>
        <p:spPr bwMode="auto">
          <a:xfrm>
            <a:off x="0" y="3129388"/>
            <a:ext cx="4395831" cy="1297543"/>
          </a:xfrm>
          <a:prstGeom prst="rect">
            <a:avLst/>
          </a:prstGeom>
        </p:spPr>
      </p:pic>
      <p:pic>
        <p:nvPicPr>
          <p:cNvPr id="49" name="Рисунок 48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159987" y="3129388"/>
            <a:ext cx="4504888" cy="1297543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>
          <a:blip r:embed="rId2" cstate="print"/>
          <a:srcRect r="16468"/>
          <a:stretch/>
        </p:blipFill>
        <p:spPr bwMode="auto">
          <a:xfrm>
            <a:off x="8429030" y="3129387"/>
            <a:ext cx="3762971" cy="1297543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2" cstate="print"/>
          <a:srcRect l="2420"/>
          <a:stretch/>
        </p:blipFill>
        <p:spPr bwMode="auto">
          <a:xfrm>
            <a:off x="0" y="4177807"/>
            <a:ext cx="4395831" cy="1297543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159987" y="4177807"/>
            <a:ext cx="4504888" cy="1297543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2" cstate="print"/>
          <a:srcRect r="16468"/>
          <a:stretch/>
        </p:blipFill>
        <p:spPr bwMode="auto">
          <a:xfrm>
            <a:off x="8429030" y="4177806"/>
            <a:ext cx="3762971" cy="1297543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>
          <a:blip r:embed="rId2" cstate="print"/>
          <a:srcRect l="2420"/>
          <a:stretch/>
        </p:blipFill>
        <p:spPr bwMode="auto">
          <a:xfrm>
            <a:off x="0" y="5222719"/>
            <a:ext cx="4395831" cy="1297543"/>
          </a:xfrm>
          <a:prstGeom prst="rect">
            <a:avLst/>
          </a:prstGeom>
        </p:spPr>
      </p:pic>
      <p:pic>
        <p:nvPicPr>
          <p:cNvPr id="55" name="Рисунок 54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159987" y="5222719"/>
            <a:ext cx="4504888" cy="1297543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2" cstate="print"/>
          <a:srcRect r="16468"/>
          <a:stretch/>
        </p:blipFill>
        <p:spPr bwMode="auto">
          <a:xfrm>
            <a:off x="8429030" y="5222718"/>
            <a:ext cx="3762971" cy="1297543"/>
          </a:xfrm>
          <a:prstGeom prst="rect">
            <a:avLst/>
          </a:prstGeom>
        </p:spPr>
      </p:pic>
      <p:pic>
        <p:nvPicPr>
          <p:cNvPr id="57" name="Рисунок 56"/>
          <p:cNvPicPr>
            <a:picLocks noChangeAspect="1"/>
          </p:cNvPicPr>
          <p:nvPr/>
        </p:nvPicPr>
        <p:blipFill>
          <a:blip r:embed="rId2" cstate="print"/>
          <a:srcRect l="2420" b="54771"/>
          <a:stretch/>
        </p:blipFill>
        <p:spPr bwMode="auto">
          <a:xfrm>
            <a:off x="0" y="6271137"/>
            <a:ext cx="4395831" cy="586863"/>
          </a:xfrm>
          <a:prstGeom prst="rect">
            <a:avLst/>
          </a:prstGeom>
        </p:spPr>
      </p:pic>
      <p:pic>
        <p:nvPicPr>
          <p:cNvPr id="58" name="Рисунок 57"/>
          <p:cNvPicPr>
            <a:picLocks noChangeAspect="1"/>
          </p:cNvPicPr>
          <p:nvPr/>
        </p:nvPicPr>
        <p:blipFill>
          <a:blip r:embed="rId2" cstate="print"/>
          <a:srcRect b="54771"/>
          <a:stretch/>
        </p:blipFill>
        <p:spPr bwMode="auto">
          <a:xfrm>
            <a:off x="4159987" y="6271137"/>
            <a:ext cx="4504888" cy="586863"/>
          </a:xfrm>
          <a:prstGeom prst="rect">
            <a:avLst/>
          </a:prstGeom>
        </p:spPr>
      </p:pic>
      <p:pic>
        <p:nvPicPr>
          <p:cNvPr id="59" name="Рисунок 58"/>
          <p:cNvPicPr>
            <a:picLocks noChangeAspect="1"/>
          </p:cNvPicPr>
          <p:nvPr/>
        </p:nvPicPr>
        <p:blipFill>
          <a:blip r:embed="rId2" cstate="print"/>
          <a:srcRect r="16468" b="54771"/>
          <a:stretch/>
        </p:blipFill>
        <p:spPr bwMode="auto">
          <a:xfrm>
            <a:off x="8429030" y="6271137"/>
            <a:ext cx="3762971" cy="586864"/>
          </a:xfrm>
          <a:prstGeom prst="rect">
            <a:avLst/>
          </a:prstGeom>
        </p:spPr>
      </p:pic>
      <p:sp>
        <p:nvSpPr>
          <p:cNvPr id="63" name="Прямоугольник 62"/>
          <p:cNvSpPr/>
          <p:nvPr/>
        </p:nvSpPr>
        <p:spPr bwMode="auto">
          <a:xfrm>
            <a:off x="-2" y="1164811"/>
            <a:ext cx="12192002" cy="5765190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64" name="Рисунок 63"/>
          <p:cNvPicPr>
            <a:picLocks noChangeAspect="1"/>
          </p:cNvPicPr>
          <p:nvPr/>
        </p:nvPicPr>
        <p:blipFill>
          <a:blip r:embed="rId3" cstate="print"/>
          <a:srcRect l="12353" t="41223" b="41774"/>
          <a:stretch/>
        </p:blipFill>
        <p:spPr bwMode="auto">
          <a:xfrm>
            <a:off x="156117" y="152488"/>
            <a:ext cx="4600552" cy="892488"/>
          </a:xfrm>
          <a:prstGeom prst="rect">
            <a:avLst/>
          </a:prstGeom>
        </p:spPr>
      </p:pic>
      <p:pic>
        <p:nvPicPr>
          <p:cNvPr id="65" name="Рисунок 64"/>
          <p:cNvPicPr>
            <a:picLocks noChangeAspect="1"/>
          </p:cNvPicPr>
          <p:nvPr/>
        </p:nvPicPr>
        <p:blipFill>
          <a:blip r:embed="rId4" cstate="print"/>
          <a:stretch/>
        </p:blipFill>
        <p:spPr bwMode="auto">
          <a:xfrm>
            <a:off x="11056690" y="192942"/>
            <a:ext cx="800449" cy="800449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 bwMode="auto">
          <a:xfrm>
            <a:off x="442912" y="1382144"/>
            <a:ext cx="9587826" cy="3752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  <a:defRPr/>
            </a:pPr>
            <a:r>
              <a:rPr lang="ru-RU" sz="2400" b="1" dirty="0" smtClean="0">
                <a:solidFill>
                  <a:srgbClr val="026EB8"/>
                </a:solidFill>
                <a:latin typeface="Arial"/>
              </a:rPr>
              <a:t>Социальная и трудовая адаптация</a:t>
            </a:r>
            <a:endParaRPr dirty="0"/>
          </a:p>
        </p:txBody>
      </p:sp>
      <p:sp>
        <p:nvSpPr>
          <p:cNvPr id="29" name="Прямоугольник: скругленные углы 28"/>
          <p:cNvSpPr/>
          <p:nvPr/>
        </p:nvSpPr>
        <p:spPr bwMode="auto">
          <a:xfrm>
            <a:off x="410564" y="2267987"/>
            <a:ext cx="5087711" cy="1722122"/>
          </a:xfrm>
          <a:prstGeom prst="roundRect">
            <a:avLst>
              <a:gd name="adj" fmla="val 13747"/>
            </a:avLst>
          </a:prstGeom>
          <a:solidFill>
            <a:schemeClr val="bg1"/>
          </a:solidFill>
          <a:ln>
            <a:solidFill>
              <a:srgbClr val="026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44000" rtlCol="0" anchor="t" anchorCtr="0"/>
          <a:lstStyle/>
          <a:p>
            <a:pPr>
              <a:defRPr/>
            </a:pPr>
            <a:r>
              <a:rPr lang="ru-RU" sz="1600" b="1" dirty="0" smtClean="0">
                <a:solidFill>
                  <a:srgbClr val="026EB8"/>
                </a:solidFill>
                <a:latin typeface="Arial"/>
              </a:rPr>
              <a:t>Карьерное консультирование</a:t>
            </a:r>
          </a:p>
          <a:p>
            <a:pPr>
              <a:defRPr/>
            </a:pPr>
            <a:r>
              <a:rPr lang="ru-RU" sz="1600" dirty="0" smtClean="0">
                <a:solidFill>
                  <a:srgbClr val="026EB8"/>
                </a:solidFill>
                <a:latin typeface="Arial"/>
              </a:rPr>
              <a:t>Профориентация и помощь в составлении резюме.</a:t>
            </a:r>
          </a:p>
          <a:p>
            <a:pPr algn="ctr">
              <a:defRPr/>
            </a:pPr>
            <a:r>
              <a:rPr lang="ru-RU" sz="1600" dirty="0" smtClean="0">
                <a:solidFill>
                  <a:srgbClr val="026EB8"/>
                </a:solidFill>
                <a:latin typeface="Golos Text"/>
                <a:cs typeface="Golos Text"/>
              </a:rPr>
              <a:t> </a:t>
            </a:r>
            <a:endParaRPr dirty="0"/>
          </a:p>
        </p:txBody>
      </p:sp>
      <p:sp>
        <p:nvSpPr>
          <p:cNvPr id="30" name="Прямоугольник: скругленные углы 29"/>
          <p:cNvSpPr/>
          <p:nvPr/>
        </p:nvSpPr>
        <p:spPr bwMode="auto">
          <a:xfrm>
            <a:off x="422437" y="4362858"/>
            <a:ext cx="5147089" cy="1693558"/>
          </a:xfrm>
          <a:prstGeom prst="roundRect">
            <a:avLst>
              <a:gd name="adj" fmla="val 13747"/>
            </a:avLst>
          </a:prstGeom>
          <a:solidFill>
            <a:srgbClr val="026E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44000" rtlCol="0" anchor="t" anchorCtr="0"/>
          <a:lstStyle/>
          <a:p>
            <a:pPr>
              <a:defRPr/>
            </a:pPr>
            <a:r>
              <a:rPr lang="ru-RU" sz="1600" b="1" dirty="0" smtClean="0">
                <a:solidFill>
                  <a:schemeClr val="bg1"/>
                </a:solidFill>
                <a:latin typeface="Arial"/>
              </a:rPr>
              <a:t>Программы переобучения</a:t>
            </a:r>
          </a:p>
          <a:p>
            <a:pPr>
              <a:defRPr/>
            </a:pPr>
            <a:r>
              <a:rPr lang="ru-RU" sz="1600" dirty="0" smtClean="0">
                <a:solidFill>
                  <a:schemeClr val="bg1"/>
                </a:solidFill>
                <a:latin typeface="Arial"/>
              </a:rPr>
              <a:t>Курсы от партнеров (IT, строительство, логистика).</a:t>
            </a:r>
          </a:p>
          <a:p>
            <a:pPr>
              <a:defRPr/>
            </a:pPr>
            <a:r>
              <a:rPr lang="ru-RU" sz="1600" dirty="0" smtClean="0">
                <a:solidFill>
                  <a:schemeClr val="bg1"/>
                </a:solidFill>
                <a:latin typeface="Golos Text"/>
                <a:cs typeface="Golos Text"/>
              </a:rPr>
              <a:t> </a:t>
            </a:r>
            <a:endParaRPr dirty="0"/>
          </a:p>
        </p:txBody>
      </p:sp>
      <p:sp>
        <p:nvSpPr>
          <p:cNvPr id="31" name="TextBox 30"/>
          <p:cNvSpPr txBox="1"/>
          <p:nvPr/>
        </p:nvSpPr>
        <p:spPr bwMode="auto">
          <a:xfrm>
            <a:off x="8808462" y="1847353"/>
            <a:ext cx="2898343" cy="29388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  <a:buClrTx/>
              <a:buFontTx/>
              <a:buNone/>
              <a:defRPr/>
            </a:pPr>
            <a:endParaRPr lang="ru-RU">
              <a:solidFill>
                <a:schemeClr val="bg2">
                  <a:lumMod val="25000"/>
                </a:schemeClr>
              </a:solidFill>
              <a:latin typeface="Golos Text"/>
              <a:cs typeface="Golos Text"/>
            </a:endParaRPr>
          </a:p>
        </p:txBody>
      </p:sp>
      <p:pic>
        <p:nvPicPr>
          <p:cNvPr id="576799265" name="Рисунок 576799264"/>
          <p:cNvPicPr>
            <a:picLocks noChangeAspect="1"/>
          </p:cNvPicPr>
          <p:nvPr/>
        </p:nvPicPr>
        <p:blipFill>
          <a:blip r:embed="rId5" cstate="print"/>
          <a:stretch/>
        </p:blipFill>
        <p:spPr bwMode="auto">
          <a:xfrm>
            <a:off x="10247213" y="67088"/>
            <a:ext cx="729220" cy="977886"/>
          </a:xfrm>
          <a:prstGeom prst="rect">
            <a:avLst/>
          </a:prstGeom>
        </p:spPr>
      </p:pic>
      <p:sp>
        <p:nvSpPr>
          <p:cNvPr id="32" name="Прямоугольник 31"/>
          <p:cNvSpPr/>
          <p:nvPr/>
        </p:nvSpPr>
        <p:spPr>
          <a:xfrm>
            <a:off x="387927" y="1828148"/>
            <a:ext cx="11024259" cy="3757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ru-RU" dirty="0" smtClean="0">
                <a:solidFill>
                  <a:srgbClr val="026EB8"/>
                </a:solidFill>
                <a:latin typeface="Arial" pitchFamily="34" charset="0"/>
                <a:ea typeface="Sora Light" pitchFamily="34" charset="-122"/>
                <a:cs typeface="Arial" pitchFamily="34" charset="0"/>
              </a:rPr>
              <a:t>Помогаем участникам СВО и их семьям успешно адаптироваться к мирной жизни.</a:t>
            </a:r>
            <a:endParaRPr lang="en-US" dirty="0">
              <a:solidFill>
                <a:srgbClr val="026EB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Прямоугольник: скругленные углы 28"/>
          <p:cNvSpPr/>
          <p:nvPr/>
        </p:nvSpPr>
        <p:spPr bwMode="auto">
          <a:xfrm>
            <a:off x="6286869" y="4391690"/>
            <a:ext cx="5149067" cy="1688476"/>
          </a:xfrm>
          <a:prstGeom prst="roundRect">
            <a:avLst>
              <a:gd name="adj" fmla="val 13747"/>
            </a:avLst>
          </a:prstGeom>
          <a:solidFill>
            <a:schemeClr val="bg1"/>
          </a:solidFill>
          <a:ln>
            <a:solidFill>
              <a:srgbClr val="026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44000" rtlCol="0" anchor="t" anchorCtr="0"/>
          <a:lstStyle/>
          <a:p>
            <a:pPr>
              <a:defRPr/>
            </a:pPr>
            <a:r>
              <a:rPr lang="ru-RU" sz="1600" b="1" dirty="0" err="1" smtClean="0">
                <a:solidFill>
                  <a:srgbClr val="026EB8"/>
                </a:solidFill>
                <a:latin typeface="Arial"/>
              </a:rPr>
              <a:t>Социокультурная</a:t>
            </a:r>
            <a:r>
              <a:rPr lang="ru-RU" sz="1600" b="1" dirty="0" smtClean="0">
                <a:solidFill>
                  <a:srgbClr val="026EB8"/>
                </a:solidFill>
                <a:latin typeface="Arial"/>
              </a:rPr>
              <a:t> интеграция</a:t>
            </a:r>
          </a:p>
          <a:p>
            <a:pPr>
              <a:defRPr/>
            </a:pPr>
            <a:r>
              <a:rPr lang="ru-RU" sz="1600" dirty="0" smtClean="0">
                <a:solidFill>
                  <a:srgbClr val="026EB8"/>
                </a:solidFill>
                <a:latin typeface="Arial"/>
              </a:rPr>
              <a:t>Клубы по интересам и семейные программы.</a:t>
            </a:r>
          </a:p>
          <a:p>
            <a:pPr>
              <a:defRPr/>
            </a:pPr>
            <a:endParaRPr lang="ru-RU" sz="1600" dirty="0" smtClean="0">
              <a:solidFill>
                <a:srgbClr val="026EB8"/>
              </a:solidFill>
              <a:latin typeface="Arial"/>
            </a:endParaRPr>
          </a:p>
          <a:p>
            <a:pPr algn="ctr">
              <a:defRPr/>
            </a:pPr>
            <a:r>
              <a:rPr lang="ru-RU" sz="1600" dirty="0" smtClean="0">
                <a:solidFill>
                  <a:srgbClr val="026EB8"/>
                </a:solidFill>
                <a:latin typeface="Golos Text"/>
                <a:cs typeface="Golos Text"/>
              </a:rPr>
              <a:t> </a:t>
            </a:r>
            <a:endParaRPr dirty="0"/>
          </a:p>
        </p:txBody>
      </p:sp>
      <p:sp>
        <p:nvSpPr>
          <p:cNvPr id="35" name="Прямоугольник: скругленные углы 29"/>
          <p:cNvSpPr/>
          <p:nvPr/>
        </p:nvSpPr>
        <p:spPr bwMode="auto">
          <a:xfrm>
            <a:off x="6310621" y="2335012"/>
            <a:ext cx="5137192" cy="1702599"/>
          </a:xfrm>
          <a:prstGeom prst="roundRect">
            <a:avLst>
              <a:gd name="adj" fmla="val 13747"/>
            </a:avLst>
          </a:prstGeom>
          <a:solidFill>
            <a:srgbClr val="026E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44000" rtlCol="0" anchor="t" anchorCtr="0"/>
          <a:lstStyle/>
          <a:p>
            <a:pPr>
              <a:defRPr/>
            </a:pPr>
            <a:r>
              <a:rPr lang="ru-RU" sz="1600" b="1" dirty="0" smtClean="0">
                <a:solidFill>
                  <a:schemeClr val="bg1"/>
                </a:solidFill>
                <a:latin typeface="Arial"/>
              </a:rPr>
              <a:t>Ярмарки вакансий</a:t>
            </a:r>
          </a:p>
          <a:p>
            <a:pPr>
              <a:defRPr/>
            </a:pPr>
            <a:r>
              <a:rPr lang="ru-RU" sz="1600" dirty="0" smtClean="0">
                <a:solidFill>
                  <a:schemeClr val="bg1"/>
                </a:solidFill>
                <a:latin typeface="Arial"/>
              </a:rPr>
              <a:t>Сотрудничество с работодателями для трудоустройства</a:t>
            </a:r>
            <a:r>
              <a:rPr lang="ru-RU" sz="1600" b="1" dirty="0" smtClean="0">
                <a:solidFill>
                  <a:schemeClr val="bg1"/>
                </a:solidFill>
                <a:latin typeface="Arial"/>
              </a:rPr>
              <a:t>.</a:t>
            </a:r>
          </a:p>
          <a:p>
            <a:pPr>
              <a:defRPr/>
            </a:pPr>
            <a:r>
              <a:rPr lang="ru-RU" sz="1600" dirty="0" smtClean="0">
                <a:solidFill>
                  <a:schemeClr val="bg1"/>
                </a:solidFill>
                <a:latin typeface="Golos Text"/>
                <a:cs typeface="Golos Text"/>
              </a:rPr>
              <a:t> 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F151448-A2E4-4AA4-AABD-A81F2BA7FD65}"/>
              </a:ext>
            </a:extLst>
          </p:cNvPr>
          <p:cNvSpPr txBox="1"/>
          <p:nvPr/>
        </p:nvSpPr>
        <p:spPr>
          <a:xfrm>
            <a:off x="11850035" y="6364018"/>
            <a:ext cx="17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="" xmlns:a16="http://schemas.microsoft.com/office/drawing/2014/main" id="{6102E5A2-C9C9-45B2-AE1D-7743B1B9335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20"/>
          <a:stretch/>
        </p:blipFill>
        <p:spPr>
          <a:xfrm>
            <a:off x="-1" y="1032550"/>
            <a:ext cx="4395831" cy="1297543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="" xmlns:a16="http://schemas.microsoft.com/office/drawing/2014/main" id="{504907B5-0125-4D1F-AC55-6DC1612B88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6" y="1032550"/>
            <a:ext cx="4504888" cy="1297543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="" xmlns:a16="http://schemas.microsoft.com/office/drawing/2014/main" id="{09E6E63F-1A6A-40F3-A8FD-CCB7574251E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29" y="1032549"/>
            <a:ext cx="3762971" cy="1297543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F5A7B8C6-C190-47C3-AB42-60EA99D1205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2080970"/>
            <a:ext cx="4395831" cy="12975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3F7E584D-B556-4117-B2B8-C326E62D7E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2080970"/>
            <a:ext cx="4504888" cy="1297543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F2834DB5-7DBB-4961-A067-406E3DCF1A4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2080969"/>
            <a:ext cx="3762971" cy="1297543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ED62ED33-AC33-4C23-A99F-C852671DE74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3129388"/>
            <a:ext cx="4395831" cy="1297543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="" xmlns:a16="http://schemas.microsoft.com/office/drawing/2014/main" id="{F7858F61-00C9-48FA-A72D-E17ABFF09F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3129388"/>
            <a:ext cx="4504888" cy="1297543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="" xmlns:a16="http://schemas.microsoft.com/office/drawing/2014/main" id="{10560A14-D925-493A-8072-1329DF9C85F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3129387"/>
            <a:ext cx="3762971" cy="1297543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="" xmlns:a16="http://schemas.microsoft.com/office/drawing/2014/main" id="{CBAEF311-48C4-446D-A616-130ED1F9D79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4177807"/>
            <a:ext cx="4395831" cy="1297543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="" xmlns:a16="http://schemas.microsoft.com/office/drawing/2014/main" id="{F6C2DF5D-C60B-4510-8EE3-E8483E9112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4177807"/>
            <a:ext cx="4504888" cy="1297543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="" xmlns:a16="http://schemas.microsoft.com/office/drawing/2014/main" id="{F7CA62E2-FEA0-4712-AC3B-3AEE300A9A9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4177806"/>
            <a:ext cx="3762971" cy="1297543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DD3B2B8E-4796-497D-9D48-2D82D38302B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5222719"/>
            <a:ext cx="4395831" cy="1297543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="" xmlns:a16="http://schemas.microsoft.com/office/drawing/2014/main" id="{5E8A5332-43C0-4587-9825-8EE3C5068F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5222719"/>
            <a:ext cx="4504888" cy="1297543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="" xmlns:a16="http://schemas.microsoft.com/office/drawing/2014/main" id="{CBEA671D-1C3C-4EAD-9218-A4F1964AA91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5222718"/>
            <a:ext cx="3762971" cy="1297543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="" xmlns:a16="http://schemas.microsoft.com/office/drawing/2014/main" id="{94FB5C6F-50ED-48B1-9287-D191BA27715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20" b="54771"/>
          <a:stretch/>
        </p:blipFill>
        <p:spPr>
          <a:xfrm>
            <a:off x="0" y="6271137"/>
            <a:ext cx="4395831" cy="586863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="" xmlns:a16="http://schemas.microsoft.com/office/drawing/2014/main" id="{3170B0EB-B0F4-4283-8100-21386751C03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54771"/>
          <a:stretch/>
        </p:blipFill>
        <p:spPr>
          <a:xfrm>
            <a:off x="4159987" y="6271137"/>
            <a:ext cx="4504888" cy="586863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="" xmlns:a16="http://schemas.microsoft.com/office/drawing/2014/main" id="{308E74FF-B3D6-44C7-9D87-2CDA0F7A482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6469" b="54771"/>
          <a:stretch/>
        </p:blipFill>
        <p:spPr>
          <a:xfrm>
            <a:off x="8429030" y="6271137"/>
            <a:ext cx="3762971" cy="586864"/>
          </a:xfrm>
          <a:prstGeom prst="rect">
            <a:avLst/>
          </a:prstGeom>
        </p:spPr>
      </p:pic>
      <p:sp>
        <p:nvSpPr>
          <p:cNvPr id="63" name="Прямоугольник 62">
            <a:extLst>
              <a:ext uri="{FF2B5EF4-FFF2-40B4-BE49-F238E27FC236}">
                <a16:creationId xmlns="" xmlns:a16="http://schemas.microsoft.com/office/drawing/2014/main" id="{C5F1CAF1-796F-4BA5-BE8F-D503641A4D50}"/>
              </a:ext>
            </a:extLst>
          </p:cNvPr>
          <p:cNvSpPr/>
          <p:nvPr/>
        </p:nvSpPr>
        <p:spPr>
          <a:xfrm>
            <a:off x="-2" y="1092811"/>
            <a:ext cx="12192002" cy="5765190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4" name="Рисунок 63">
            <a:extLst>
              <a:ext uri="{FF2B5EF4-FFF2-40B4-BE49-F238E27FC236}">
                <a16:creationId xmlns="" xmlns:a16="http://schemas.microsoft.com/office/drawing/2014/main" id="{425680BC-5BBB-4D1E-AEA6-A51C174CA0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353" t="41223" b="41774"/>
          <a:stretch/>
        </p:blipFill>
        <p:spPr>
          <a:xfrm>
            <a:off x="156117" y="152488"/>
            <a:ext cx="4600552" cy="892488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="" xmlns:a16="http://schemas.microsoft.com/office/drawing/2014/main" id="{FACB826F-4B93-49C0-866F-CADD981FDE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690" y="192942"/>
            <a:ext cx="800449" cy="800449"/>
          </a:xfrm>
          <a:prstGeom prst="rect">
            <a:avLst/>
          </a:prstGeom>
        </p:spPr>
      </p:pic>
      <p:sp>
        <p:nvSpPr>
          <p:cNvPr id="69" name="TextBox 68">
            <a:extLst>
              <a:ext uri="{FF2B5EF4-FFF2-40B4-BE49-F238E27FC236}">
                <a16:creationId xmlns="" xmlns:a16="http://schemas.microsoft.com/office/drawing/2014/main" id="{D22DD285-5087-4297-9415-4EDE8A045A65}"/>
              </a:ext>
            </a:extLst>
          </p:cNvPr>
          <p:cNvSpPr txBox="1"/>
          <p:nvPr/>
        </p:nvSpPr>
        <p:spPr>
          <a:xfrm>
            <a:off x="6086689" y="2630064"/>
            <a:ext cx="729211" cy="3654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noAutofit/>
          </a:bodyPr>
          <a:lstStyle/>
          <a:p>
            <a:pPr eaLnBrk="1">
              <a:lnSpc>
                <a:spcPct val="107000"/>
              </a:lnSpc>
              <a:buClrTx/>
              <a:buFontTx/>
              <a:buNone/>
            </a:pPr>
            <a:endParaRPr lang="ru-RU" altLang="ru-RU" sz="2000" dirty="0">
              <a:solidFill>
                <a:srgbClr val="0047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Прямоугольник: скругленные углы 3">
            <a:extLst>
              <a:ext uri="{FF2B5EF4-FFF2-40B4-BE49-F238E27FC236}">
                <a16:creationId xmlns="" xmlns:a16="http://schemas.microsoft.com/office/drawing/2014/main" id="{407BBA78-86A1-49B6-A50B-874020010D3B}"/>
              </a:ext>
            </a:extLst>
          </p:cNvPr>
          <p:cNvSpPr/>
          <p:nvPr/>
        </p:nvSpPr>
        <p:spPr>
          <a:xfrm>
            <a:off x="358214" y="2060300"/>
            <a:ext cx="3944937" cy="1257952"/>
          </a:xfrm>
          <a:prstGeom prst="roundRect">
            <a:avLst>
              <a:gd name="adj" fmla="val 13525"/>
            </a:avLst>
          </a:prstGeom>
          <a:solidFill>
            <a:schemeClr val="bg1"/>
          </a:solidFill>
          <a:ln>
            <a:solidFill>
              <a:srgbClr val="026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360000" tIns="180000" rIns="288000" bIns="180000" numCol="1" spcCol="0" rtlCol="0" fromWordArt="0" anchor="ctr" anchorCtr="0" forceAA="0" compatLnSpc="1">
            <a:noAutofit/>
          </a:bodyPr>
          <a:lstStyle/>
          <a:p>
            <a:pPr marL="285750" indent="-285750">
              <a:lnSpc>
                <a:spcPct val="107000"/>
              </a:lnSpc>
            </a:pPr>
            <a:r>
              <a:rPr lang="ru-RU" altLang="ru-RU" sz="14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lnSpc>
                <a:spcPct val="107000"/>
              </a:lnSpc>
            </a:pPr>
            <a:r>
              <a:rPr lang="ru-RU" altLang="ru-RU" sz="14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Кейс-менеджмент</a:t>
            </a:r>
          </a:p>
          <a:p>
            <a:pPr marL="285750" indent="-285750">
              <a:lnSpc>
                <a:spcPct val="107000"/>
              </a:lnSpc>
              <a:buFontTx/>
              <a:buChar char="→"/>
            </a:pPr>
            <a:r>
              <a:rPr lang="ru-RU" altLang="ru-RU" sz="14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Индивидуальный куратор и пошаговый план реабилитации для каждого.</a:t>
            </a:r>
          </a:p>
          <a:p>
            <a:pPr marL="285750" indent="-285750">
              <a:lnSpc>
                <a:spcPct val="107000"/>
              </a:lnSpc>
              <a:buFontTx/>
              <a:buChar char="→"/>
            </a:pPr>
            <a:endParaRPr lang="ru-RU" altLang="ru-RU" sz="1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CBC14AD5-77E0-4280-9330-3FBD89E18DB7}"/>
              </a:ext>
            </a:extLst>
          </p:cNvPr>
          <p:cNvSpPr txBox="1"/>
          <p:nvPr/>
        </p:nvSpPr>
        <p:spPr>
          <a:xfrm>
            <a:off x="358214" y="1460897"/>
            <a:ext cx="9577387" cy="3664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</a:pPr>
            <a:r>
              <a:rPr lang="ru-RU" altLang="ru-RU" sz="2400" dirty="0" smtClean="0">
                <a:solidFill>
                  <a:srgbClr val="0047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Современные социальные технологии</a:t>
            </a:r>
          </a:p>
        </p:txBody>
      </p:sp>
      <p:sp>
        <p:nvSpPr>
          <p:cNvPr id="61" name="Прямоугольник: скругленные углы 3">
            <a:extLst>
              <a:ext uri="{FF2B5EF4-FFF2-40B4-BE49-F238E27FC236}">
                <a16:creationId xmlns="" xmlns:a16="http://schemas.microsoft.com/office/drawing/2014/main" id="{9A26ECE3-05F2-4CD9-81ED-A6BFA75200F8}"/>
              </a:ext>
            </a:extLst>
          </p:cNvPr>
          <p:cNvSpPr/>
          <p:nvPr/>
        </p:nvSpPr>
        <p:spPr>
          <a:xfrm>
            <a:off x="358212" y="3557607"/>
            <a:ext cx="3944937" cy="1257952"/>
          </a:xfrm>
          <a:prstGeom prst="roundRect">
            <a:avLst>
              <a:gd name="adj" fmla="val 13525"/>
            </a:avLst>
          </a:prstGeom>
          <a:solidFill>
            <a:schemeClr val="bg1"/>
          </a:solidFill>
          <a:ln>
            <a:solidFill>
              <a:srgbClr val="026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360000" tIns="180000" rIns="288000" bIns="180000" numCol="1" spcCol="0" rtlCol="0" fromWordArt="0" anchor="t" anchorCtr="0" forceAA="0" compatLnSpc="1">
            <a:noAutofit/>
          </a:bodyPr>
          <a:lstStyle/>
          <a:p>
            <a:pPr marL="285750" indent="-285750">
              <a:lnSpc>
                <a:spcPct val="107000"/>
              </a:lnSpc>
            </a:pPr>
            <a:r>
              <a:rPr lang="ru-RU" altLang="ru-RU" sz="14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Технология "Равный – равному"</a:t>
            </a:r>
          </a:p>
          <a:p>
            <a:pPr marL="285750" indent="-285750">
              <a:lnSpc>
                <a:spcPct val="107000"/>
              </a:lnSpc>
              <a:buFontTx/>
              <a:buChar char="→"/>
            </a:pPr>
            <a:r>
              <a:rPr lang="ru-RU" altLang="ru-RU" sz="14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Вовлечение бывших военных в помощь новым ветеранам.</a:t>
            </a:r>
          </a:p>
          <a:p>
            <a:pPr marL="285750" indent="-285750">
              <a:lnSpc>
                <a:spcPct val="107000"/>
              </a:lnSpc>
              <a:buFontTx/>
              <a:buChar char="→"/>
            </a:pPr>
            <a:endParaRPr lang="ru-RU" altLang="ru-RU" sz="1400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buFontTx/>
              <a:buChar char="→"/>
            </a:pPr>
            <a:endParaRPr lang="ru-RU" altLang="ru-RU" sz="1400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buFontTx/>
              <a:buChar char="→"/>
            </a:pPr>
            <a:endParaRPr lang="ru-RU" altLang="ru-RU" sz="1400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buFontTx/>
              <a:buChar char="→"/>
            </a:pPr>
            <a:endParaRPr lang="ru-RU" altLang="ru-RU" sz="1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Прямоугольник: скругленные углы 3">
            <a:extLst>
              <a:ext uri="{FF2B5EF4-FFF2-40B4-BE49-F238E27FC236}">
                <a16:creationId xmlns="" xmlns:a16="http://schemas.microsoft.com/office/drawing/2014/main" id="{AA6B2FFA-98A5-4835-A504-F91A4052BB0A}"/>
              </a:ext>
            </a:extLst>
          </p:cNvPr>
          <p:cNvSpPr/>
          <p:nvPr/>
        </p:nvSpPr>
        <p:spPr>
          <a:xfrm>
            <a:off x="358212" y="5166792"/>
            <a:ext cx="3944937" cy="1257952"/>
          </a:xfrm>
          <a:prstGeom prst="roundRect">
            <a:avLst>
              <a:gd name="adj" fmla="val 13525"/>
            </a:avLst>
          </a:prstGeom>
          <a:solidFill>
            <a:schemeClr val="bg1"/>
          </a:solidFill>
          <a:ln>
            <a:solidFill>
              <a:srgbClr val="026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360000" tIns="180000" rIns="288000" bIns="180000" numCol="1" spcCol="0" rtlCol="0" fromWordArt="0" anchor="t" anchorCtr="0" forceAA="0" compatLnSpc="1">
            <a:noAutofit/>
          </a:bodyPr>
          <a:lstStyle/>
          <a:p>
            <a:pPr marL="285750" indent="-285750">
              <a:lnSpc>
                <a:spcPct val="107000"/>
              </a:lnSpc>
            </a:pPr>
            <a:r>
              <a:rPr lang="ru-RU" altLang="ru-RU" sz="14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Цифровые платформы</a:t>
            </a:r>
          </a:p>
          <a:p>
            <a:pPr marL="285750" indent="-285750">
              <a:lnSpc>
                <a:spcPct val="107000"/>
              </a:lnSpc>
              <a:buFontTx/>
              <a:buChar char="→"/>
            </a:pPr>
            <a:r>
              <a:rPr lang="ru-RU" altLang="ru-RU" sz="1400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Чат-боты</a:t>
            </a:r>
            <a:r>
              <a:rPr lang="ru-RU" altLang="ru-RU" sz="14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мобильные приложения для удобства.</a:t>
            </a:r>
          </a:p>
          <a:p>
            <a:pPr marL="285750" indent="-285750">
              <a:lnSpc>
                <a:spcPct val="107000"/>
              </a:lnSpc>
              <a:buFontTx/>
              <a:buChar char="→"/>
            </a:pPr>
            <a:endParaRPr lang="ru-RU" altLang="ru-RU" sz="1400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buFontTx/>
              <a:buChar char="→"/>
            </a:pPr>
            <a:endParaRPr lang="ru-RU" altLang="ru-RU" sz="1400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buFontTx/>
              <a:buChar char="→"/>
            </a:pPr>
            <a:endParaRPr lang="ru-RU" altLang="ru-RU" sz="1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6B00B49-1B9F-40FD-96D7-91317CB8FAC6}"/>
              </a:ext>
            </a:extLst>
          </p:cNvPr>
          <p:cNvSpPr txBox="1"/>
          <p:nvPr/>
        </p:nvSpPr>
        <p:spPr>
          <a:xfrm>
            <a:off x="7584259" y="3512415"/>
            <a:ext cx="1562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Фотография </a:t>
            </a: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5" cstate="print"/>
          <a:stretch/>
        </p:blipFill>
        <p:spPr bwMode="auto">
          <a:xfrm>
            <a:off x="10247213" y="67088"/>
            <a:ext cx="729220" cy="977886"/>
          </a:xfrm>
          <a:prstGeom prst="rect">
            <a:avLst/>
          </a:prstGeom>
        </p:spPr>
      </p:pic>
      <p:pic>
        <p:nvPicPr>
          <p:cNvPr id="1026" name="Picture 2" descr="https://sun9-61.userapi.com/s/v1/if2/tiZEQ1SgefvNNYs5OZyVusW4CGpmEi-pzip7SLDUBel_iFRkvk51jx3ZS63usVSLvzw3sxDYr3jnvv_RGp5RD1It.jpg?quality=95&amp;as=32x18,48x27,72x40,108x61,160x90,240x135,360x202,480x269,540x303,640x359,720x404,1080x605,1280x718,1440x807,1600x897&amp;from=bu&amp;cs=1280x0"/>
          <p:cNvPicPr>
            <a:picLocks noChangeAspect="1" noChangeArrowheads="1"/>
          </p:cNvPicPr>
          <p:nvPr/>
        </p:nvPicPr>
        <p:blipFill>
          <a:blip r:embed="rId6" cstate="print"/>
          <a:srcRect l="3524" r="8533"/>
          <a:stretch>
            <a:fillRect/>
          </a:stretch>
        </p:blipFill>
        <p:spPr bwMode="auto">
          <a:xfrm>
            <a:off x="4643252" y="2043091"/>
            <a:ext cx="7548748" cy="48149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0193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11850035" y="6364018"/>
            <a:ext cx="17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8</a:t>
            </a:r>
            <a:endParaRPr/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2" cstate="print"/>
          <a:srcRect l="2420"/>
          <a:stretch/>
        </p:blipFill>
        <p:spPr bwMode="auto">
          <a:xfrm>
            <a:off x="-1" y="1032550"/>
            <a:ext cx="4395831" cy="1297543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159986" y="1032550"/>
            <a:ext cx="4504888" cy="1297543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2" cstate="print"/>
          <a:srcRect r="16468"/>
          <a:stretch/>
        </p:blipFill>
        <p:spPr bwMode="auto">
          <a:xfrm>
            <a:off x="8429029" y="1032549"/>
            <a:ext cx="3762971" cy="1297543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2" cstate="print"/>
          <a:srcRect l="2420"/>
          <a:stretch/>
        </p:blipFill>
        <p:spPr bwMode="auto">
          <a:xfrm>
            <a:off x="0" y="2080970"/>
            <a:ext cx="4395831" cy="1297543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159987" y="2080970"/>
            <a:ext cx="4504888" cy="1297543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2" cstate="print"/>
          <a:srcRect r="16468"/>
          <a:stretch/>
        </p:blipFill>
        <p:spPr bwMode="auto">
          <a:xfrm>
            <a:off x="8429030" y="2080969"/>
            <a:ext cx="3762971" cy="1297543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2" cstate="print"/>
          <a:srcRect l="2420"/>
          <a:stretch/>
        </p:blipFill>
        <p:spPr bwMode="auto">
          <a:xfrm>
            <a:off x="0" y="3129388"/>
            <a:ext cx="4395831" cy="1297543"/>
          </a:xfrm>
          <a:prstGeom prst="rect">
            <a:avLst/>
          </a:prstGeom>
        </p:spPr>
      </p:pic>
      <p:pic>
        <p:nvPicPr>
          <p:cNvPr id="49" name="Рисунок 48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159987" y="3129388"/>
            <a:ext cx="4504888" cy="1297543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>
          <a:blip r:embed="rId2" cstate="print"/>
          <a:srcRect r="16468"/>
          <a:stretch/>
        </p:blipFill>
        <p:spPr bwMode="auto">
          <a:xfrm>
            <a:off x="8429030" y="3129387"/>
            <a:ext cx="3762971" cy="1297543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2" cstate="print"/>
          <a:srcRect l="2420"/>
          <a:stretch/>
        </p:blipFill>
        <p:spPr bwMode="auto">
          <a:xfrm>
            <a:off x="0" y="4177807"/>
            <a:ext cx="4395831" cy="1297543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159987" y="4177807"/>
            <a:ext cx="4504888" cy="1297543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2" cstate="print"/>
          <a:srcRect r="16468"/>
          <a:stretch/>
        </p:blipFill>
        <p:spPr bwMode="auto">
          <a:xfrm>
            <a:off x="8429030" y="4177806"/>
            <a:ext cx="3762971" cy="1297543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>
          <a:blip r:embed="rId2" cstate="print"/>
          <a:srcRect l="2420"/>
          <a:stretch/>
        </p:blipFill>
        <p:spPr bwMode="auto">
          <a:xfrm>
            <a:off x="0" y="5222719"/>
            <a:ext cx="4395831" cy="1297543"/>
          </a:xfrm>
          <a:prstGeom prst="rect">
            <a:avLst/>
          </a:prstGeom>
        </p:spPr>
      </p:pic>
      <p:pic>
        <p:nvPicPr>
          <p:cNvPr id="55" name="Рисунок 54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159987" y="5222719"/>
            <a:ext cx="4504888" cy="1297543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2" cstate="print"/>
          <a:srcRect r="16468"/>
          <a:stretch/>
        </p:blipFill>
        <p:spPr bwMode="auto">
          <a:xfrm>
            <a:off x="8429030" y="5222718"/>
            <a:ext cx="3762971" cy="1297543"/>
          </a:xfrm>
          <a:prstGeom prst="rect">
            <a:avLst/>
          </a:prstGeom>
        </p:spPr>
      </p:pic>
      <p:pic>
        <p:nvPicPr>
          <p:cNvPr id="57" name="Рисунок 56"/>
          <p:cNvPicPr>
            <a:picLocks noChangeAspect="1"/>
          </p:cNvPicPr>
          <p:nvPr/>
        </p:nvPicPr>
        <p:blipFill>
          <a:blip r:embed="rId2" cstate="print"/>
          <a:srcRect l="2420" b="54771"/>
          <a:stretch/>
        </p:blipFill>
        <p:spPr bwMode="auto">
          <a:xfrm>
            <a:off x="0" y="6271137"/>
            <a:ext cx="4395831" cy="586863"/>
          </a:xfrm>
          <a:prstGeom prst="rect">
            <a:avLst/>
          </a:prstGeom>
        </p:spPr>
      </p:pic>
      <p:pic>
        <p:nvPicPr>
          <p:cNvPr id="58" name="Рисунок 57"/>
          <p:cNvPicPr>
            <a:picLocks noChangeAspect="1"/>
          </p:cNvPicPr>
          <p:nvPr/>
        </p:nvPicPr>
        <p:blipFill>
          <a:blip r:embed="rId2" cstate="print"/>
          <a:srcRect b="54771"/>
          <a:stretch/>
        </p:blipFill>
        <p:spPr bwMode="auto">
          <a:xfrm>
            <a:off x="4159987" y="6271137"/>
            <a:ext cx="4504888" cy="586863"/>
          </a:xfrm>
          <a:prstGeom prst="rect">
            <a:avLst/>
          </a:prstGeom>
        </p:spPr>
      </p:pic>
      <p:pic>
        <p:nvPicPr>
          <p:cNvPr id="59" name="Рисунок 58"/>
          <p:cNvPicPr>
            <a:picLocks noChangeAspect="1"/>
          </p:cNvPicPr>
          <p:nvPr/>
        </p:nvPicPr>
        <p:blipFill>
          <a:blip r:embed="rId2" cstate="print"/>
          <a:srcRect r="16468" b="54771"/>
          <a:stretch/>
        </p:blipFill>
        <p:spPr bwMode="auto">
          <a:xfrm>
            <a:off x="8429030" y="6271137"/>
            <a:ext cx="3762971" cy="586864"/>
          </a:xfrm>
          <a:prstGeom prst="rect">
            <a:avLst/>
          </a:prstGeom>
        </p:spPr>
      </p:pic>
      <p:sp>
        <p:nvSpPr>
          <p:cNvPr id="63" name="Прямоугольник 62"/>
          <p:cNvSpPr/>
          <p:nvPr/>
        </p:nvSpPr>
        <p:spPr bwMode="auto">
          <a:xfrm>
            <a:off x="-2" y="1092811"/>
            <a:ext cx="12192002" cy="5765190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64" name="Рисунок 63"/>
          <p:cNvPicPr>
            <a:picLocks noChangeAspect="1"/>
          </p:cNvPicPr>
          <p:nvPr/>
        </p:nvPicPr>
        <p:blipFill>
          <a:blip r:embed="rId3" cstate="print"/>
          <a:srcRect l="12353" t="41223" b="41774"/>
          <a:stretch/>
        </p:blipFill>
        <p:spPr bwMode="auto">
          <a:xfrm>
            <a:off x="156117" y="152488"/>
            <a:ext cx="4600552" cy="892488"/>
          </a:xfrm>
          <a:prstGeom prst="rect">
            <a:avLst/>
          </a:prstGeom>
        </p:spPr>
      </p:pic>
      <p:pic>
        <p:nvPicPr>
          <p:cNvPr id="65" name="Рисунок 64"/>
          <p:cNvPicPr>
            <a:picLocks noChangeAspect="1"/>
          </p:cNvPicPr>
          <p:nvPr/>
        </p:nvPicPr>
        <p:blipFill>
          <a:blip r:embed="rId4" cstate="print"/>
          <a:stretch/>
        </p:blipFill>
        <p:spPr bwMode="auto">
          <a:xfrm>
            <a:off x="11056690" y="192942"/>
            <a:ext cx="800449" cy="800449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 bwMode="auto">
          <a:xfrm>
            <a:off x="442913" y="1848813"/>
            <a:ext cx="3143435" cy="59272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  <a:defRPr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Arial"/>
              </a:rPr>
              <a:t>Критерии эффективности:</a:t>
            </a:r>
          </a:p>
          <a:p>
            <a:pPr>
              <a:lnSpc>
                <a:spcPct val="107000"/>
              </a:lnSpc>
              <a:buClrTx/>
              <a:buFontTx/>
              <a:buNone/>
              <a:defRPr/>
            </a:pPr>
            <a:endParaRPr lang="ru-RU" dirty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35" name="TextBox 34"/>
          <p:cNvSpPr txBox="1"/>
          <p:nvPr/>
        </p:nvSpPr>
        <p:spPr bwMode="auto">
          <a:xfrm>
            <a:off x="375928" y="3037971"/>
            <a:ext cx="3772182" cy="5539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ru-RU" dirty="0" smtClean="0">
                <a:solidFill>
                  <a:srgbClr val="C00000"/>
                </a:solidFill>
                <a:latin typeface="Arial"/>
              </a:rPr>
              <a:t>Уровень удовлетворенности клиентов.</a:t>
            </a:r>
          </a:p>
        </p:txBody>
      </p:sp>
      <p:sp>
        <p:nvSpPr>
          <p:cNvPr id="36" name="TextBox 35"/>
          <p:cNvSpPr txBox="1"/>
          <p:nvPr/>
        </p:nvSpPr>
        <p:spPr bwMode="auto">
          <a:xfrm>
            <a:off x="471824" y="4424371"/>
            <a:ext cx="3771461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ru-RU" dirty="0" smtClean="0">
                <a:solidFill>
                  <a:srgbClr val="008AAD"/>
                </a:solidFill>
                <a:latin typeface="Arial"/>
              </a:rPr>
              <a:t>Динамика трудоустройства.</a:t>
            </a:r>
          </a:p>
        </p:txBody>
      </p:sp>
      <p:sp>
        <p:nvSpPr>
          <p:cNvPr id="38" name="TextBox 37"/>
          <p:cNvSpPr txBox="1"/>
          <p:nvPr/>
        </p:nvSpPr>
        <p:spPr bwMode="auto">
          <a:xfrm>
            <a:off x="442913" y="1382145"/>
            <a:ext cx="9579546" cy="3752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  <a:defRPr/>
            </a:pPr>
            <a:r>
              <a:rPr lang="ru-RU" sz="2400" dirty="0" smtClean="0">
                <a:solidFill>
                  <a:srgbClr val="026EB8"/>
                </a:solidFill>
                <a:latin typeface="Arial"/>
              </a:rPr>
              <a:t>Критерии эффективности и партнеры</a:t>
            </a:r>
            <a:endParaRPr dirty="0"/>
          </a:p>
        </p:txBody>
      </p:sp>
      <p:pic>
        <p:nvPicPr>
          <p:cNvPr id="1472385541" name="Рисунок 1472385540"/>
          <p:cNvPicPr>
            <a:picLocks noChangeAspect="1"/>
          </p:cNvPicPr>
          <p:nvPr/>
        </p:nvPicPr>
        <p:blipFill>
          <a:blip r:embed="rId5" cstate="print"/>
          <a:stretch/>
        </p:blipFill>
        <p:spPr bwMode="auto">
          <a:xfrm>
            <a:off x="10247213" y="67088"/>
            <a:ext cx="729220" cy="977886"/>
          </a:xfrm>
          <a:prstGeom prst="rect">
            <a:avLst/>
          </a:prstGeom>
        </p:spPr>
      </p:pic>
      <p:sp>
        <p:nvSpPr>
          <p:cNvPr id="1831970092" name="TextBox 35"/>
          <p:cNvSpPr txBox="1"/>
          <p:nvPr/>
        </p:nvSpPr>
        <p:spPr bwMode="auto">
          <a:xfrm>
            <a:off x="492678" y="5671280"/>
            <a:ext cx="3773981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ru-RU" dirty="0" smtClean="0">
                <a:solidFill>
                  <a:srgbClr val="BBD22C"/>
                </a:solidFill>
                <a:latin typeface="Arial"/>
              </a:rPr>
              <a:t>Снижение уровня тревожности.</a:t>
            </a:r>
          </a:p>
        </p:txBody>
      </p:sp>
      <p:sp>
        <p:nvSpPr>
          <p:cNvPr id="2122433060" name="TextBox 32"/>
          <p:cNvSpPr txBox="1"/>
          <p:nvPr/>
        </p:nvSpPr>
        <p:spPr bwMode="auto">
          <a:xfrm>
            <a:off x="2895702" y="2527818"/>
            <a:ext cx="640676" cy="59272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  <a:defRPr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9</a:t>
            </a:r>
            <a:r>
              <a:rPr lang="ru-RU" sz="1800" b="0" i="0" u="none" strike="noStrike" cap="none" spc="0" dirty="0" smtClean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5 </a:t>
            </a:r>
            <a:r>
              <a:rPr lang="ru-RU" sz="1800" b="0" i="0" u="none" strike="noStrike" cap="none" spc="0" dirty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%</a:t>
            </a:r>
            <a:endParaRPr dirty="0"/>
          </a:p>
          <a:p>
            <a:pPr>
              <a:lnSpc>
                <a:spcPct val="107000"/>
              </a:lnSpc>
              <a:buClrTx/>
              <a:buFontTx/>
              <a:buNone/>
              <a:defRPr/>
            </a:pPr>
            <a:endParaRPr lang="ru-RU" dirty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331931563" name="Shape 2"/>
          <p:cNvSpPr/>
          <p:nvPr/>
        </p:nvSpPr>
        <p:spPr bwMode="auto">
          <a:xfrm>
            <a:off x="516428" y="5082639"/>
            <a:ext cx="2404901" cy="383827"/>
          </a:xfrm>
          <a:prstGeom prst="roundRect">
            <a:avLst>
              <a:gd name="adj" fmla="val 12002"/>
            </a:avLst>
          </a:prstGeom>
          <a:solidFill>
            <a:srgbClr val="EAE8F3"/>
          </a:solidFill>
          <a:ln/>
        </p:spPr>
      </p:sp>
      <p:sp>
        <p:nvSpPr>
          <p:cNvPr id="1846776955" name="Блок-схема: альтернативный процесс 1846776954"/>
          <p:cNvSpPr/>
          <p:nvPr/>
        </p:nvSpPr>
        <p:spPr bwMode="auto">
          <a:xfrm>
            <a:off x="504554" y="5094514"/>
            <a:ext cx="1858636" cy="344384"/>
          </a:xfrm>
          <a:prstGeom prst="flowChartAlternateProcess">
            <a:avLst/>
          </a:prstGeom>
          <a:solidFill>
            <a:srgbClr val="BBD22C"/>
          </a:solidFill>
          <a:ln w="12700" cap="flat" cmpd="sng" algn="ctr">
            <a:solidFill>
              <a:srgbClr val="BBD22C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9663584" name="TextBox 32"/>
          <p:cNvSpPr txBox="1"/>
          <p:nvPr/>
        </p:nvSpPr>
        <p:spPr bwMode="auto">
          <a:xfrm>
            <a:off x="2871862" y="4003840"/>
            <a:ext cx="641756" cy="5874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  <a:defRPr/>
            </a:pPr>
            <a:r>
              <a:rPr lang="ru-RU" sz="1800" b="0" i="0" u="none" strike="noStrike" cap="none" spc="0" dirty="0" smtClean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75 </a:t>
            </a:r>
            <a:r>
              <a:rPr lang="ru-RU" sz="1800" b="0" i="0" u="none" strike="noStrike" cap="none" spc="0" dirty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%</a:t>
            </a:r>
            <a:endParaRPr dirty="0"/>
          </a:p>
          <a:p>
            <a:pPr>
              <a:lnSpc>
                <a:spcPct val="107000"/>
              </a:lnSpc>
              <a:buClrTx/>
              <a:buFontTx/>
              <a:buNone/>
              <a:defRPr/>
            </a:pPr>
            <a:endParaRPr lang="ru-RU" dirty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387887570" name="TextBox 32"/>
          <p:cNvSpPr txBox="1"/>
          <p:nvPr/>
        </p:nvSpPr>
        <p:spPr bwMode="auto">
          <a:xfrm>
            <a:off x="2975988" y="5125263"/>
            <a:ext cx="641756" cy="5874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  <a:defRPr/>
            </a:pPr>
            <a:r>
              <a:rPr lang="ru-RU" sz="1800" b="0" i="0" u="none" strike="noStrike" cap="none" spc="0" dirty="0" smtClean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80 </a:t>
            </a:r>
            <a:r>
              <a:rPr lang="ru-RU" sz="1800" b="0" i="0" u="none" strike="noStrike" cap="none" spc="0" dirty="0">
                <a:solidFill>
                  <a:schemeClr val="bg2">
                    <a:lumMod val="25000"/>
                  </a:schemeClr>
                </a:solidFill>
                <a:latin typeface="Arial"/>
                <a:ea typeface="Arial"/>
                <a:cs typeface="Arial"/>
              </a:rPr>
              <a:t>%</a:t>
            </a:r>
            <a:endParaRPr dirty="0"/>
          </a:p>
          <a:p>
            <a:pPr>
              <a:lnSpc>
                <a:spcPct val="107000"/>
              </a:lnSpc>
              <a:buClrTx/>
              <a:buFontTx/>
              <a:buNone/>
              <a:defRPr/>
            </a:pPr>
            <a:endParaRPr lang="ru-RU" dirty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39" name="Shape 2"/>
          <p:cNvSpPr/>
          <p:nvPr/>
        </p:nvSpPr>
        <p:spPr bwMode="auto">
          <a:xfrm>
            <a:off x="395697" y="3940630"/>
            <a:ext cx="2404901" cy="383827"/>
          </a:xfrm>
          <a:prstGeom prst="roundRect">
            <a:avLst>
              <a:gd name="adj" fmla="val 12002"/>
            </a:avLst>
          </a:prstGeom>
          <a:solidFill>
            <a:srgbClr val="EAE8F3"/>
          </a:solidFill>
          <a:ln/>
        </p:spPr>
      </p:sp>
      <p:sp>
        <p:nvSpPr>
          <p:cNvPr id="42" name="Shape 2"/>
          <p:cNvSpPr/>
          <p:nvPr/>
        </p:nvSpPr>
        <p:spPr bwMode="auto">
          <a:xfrm>
            <a:off x="443196" y="2491839"/>
            <a:ext cx="2404901" cy="383827"/>
          </a:xfrm>
          <a:prstGeom prst="roundRect">
            <a:avLst>
              <a:gd name="adj" fmla="val 12002"/>
            </a:avLst>
          </a:prstGeom>
          <a:solidFill>
            <a:srgbClr val="EAE8F3"/>
          </a:solidFill>
          <a:ln/>
        </p:spPr>
      </p:sp>
      <p:sp>
        <p:nvSpPr>
          <p:cNvPr id="511880018" name="Блок-схема: альтернативный процесс 511880017"/>
          <p:cNvSpPr/>
          <p:nvPr/>
        </p:nvSpPr>
        <p:spPr bwMode="auto">
          <a:xfrm>
            <a:off x="444143" y="2493818"/>
            <a:ext cx="2014050" cy="383827"/>
          </a:xfrm>
          <a:prstGeom prst="flowChartAlternateProcess">
            <a:avLst/>
          </a:prstGeom>
          <a:solidFill>
            <a:srgbClr val="ED0F6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69937520" name="Блок-схема: альтернативный процесс 1169937519"/>
          <p:cNvSpPr/>
          <p:nvPr/>
        </p:nvSpPr>
        <p:spPr bwMode="auto">
          <a:xfrm>
            <a:off x="376822" y="3942608"/>
            <a:ext cx="1677609" cy="371951"/>
          </a:xfrm>
          <a:prstGeom prst="flowChartAlternateProcess">
            <a:avLst/>
          </a:prstGeom>
          <a:solidFill>
            <a:srgbClr val="00A2D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" name="TextBox 43"/>
          <p:cNvSpPr txBox="1"/>
          <p:nvPr/>
        </p:nvSpPr>
        <p:spPr bwMode="auto">
          <a:xfrm>
            <a:off x="6806107" y="1870584"/>
            <a:ext cx="3133539" cy="8890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  <a:defRPr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Arial"/>
              </a:rPr>
              <a:t>Наши партнеры:</a:t>
            </a:r>
          </a:p>
          <a:p>
            <a:pPr>
              <a:lnSpc>
                <a:spcPct val="107000"/>
              </a:lnSpc>
              <a:defRPr/>
            </a:pPr>
            <a:endParaRPr lang="ru-RU" dirty="0" smtClean="0">
              <a:solidFill>
                <a:schemeClr val="bg2">
                  <a:lumMod val="25000"/>
                </a:schemeClr>
              </a:solidFill>
              <a:latin typeface="Arial"/>
            </a:endParaRPr>
          </a:p>
          <a:p>
            <a:pPr>
              <a:lnSpc>
                <a:spcPct val="107000"/>
              </a:lnSpc>
              <a:buClrTx/>
              <a:buFontTx/>
              <a:buNone/>
              <a:defRPr/>
            </a:pPr>
            <a:endParaRPr lang="ru-RU" dirty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60" name="Прямоугольник: скругленные углы 35">
            <a:extLst>
              <a:ext uri="{FF2B5EF4-FFF2-40B4-BE49-F238E27FC236}">
                <a16:creationId xmlns="" xmlns:a16="http://schemas.microsoft.com/office/drawing/2014/main" id="{E99A6415-D9CA-480B-A8DB-84EDF58AF0AA}"/>
              </a:ext>
            </a:extLst>
          </p:cNvPr>
          <p:cNvSpPr/>
          <p:nvPr/>
        </p:nvSpPr>
        <p:spPr>
          <a:xfrm>
            <a:off x="6819962" y="2406298"/>
            <a:ext cx="4580350" cy="3543239"/>
          </a:xfrm>
          <a:prstGeom prst="roundRect">
            <a:avLst>
              <a:gd name="adj" fmla="val 6902"/>
            </a:avLst>
          </a:prstGeom>
          <a:solidFill>
            <a:schemeClr val="bg1"/>
          </a:solidFill>
          <a:ln>
            <a:solidFill>
              <a:srgbClr val="026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44000" rtlCol="0" anchor="t" anchorCtr="0"/>
          <a:lstStyle/>
          <a:p>
            <a:pPr>
              <a:buFontTx/>
              <a:buChar char="→"/>
            </a:pPr>
            <a:r>
              <a:rPr lang="ru-RU" altLang="ru-RU" sz="1600" dirty="0" smtClean="0">
                <a:solidFill>
                  <a:srgbClr val="026EB8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 Министерство социальной защиты и семейной политики Тамбовской области</a:t>
            </a:r>
          </a:p>
          <a:p>
            <a:pPr>
              <a:buFontTx/>
              <a:buChar char="→"/>
            </a:pPr>
            <a:r>
              <a:rPr lang="ru-RU" altLang="ru-RU" sz="1600" dirty="0" smtClean="0">
                <a:solidFill>
                  <a:srgbClr val="026EB8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 Министерство здравоохранения Тамбовской области</a:t>
            </a:r>
          </a:p>
          <a:p>
            <a:pPr>
              <a:buFontTx/>
              <a:buChar char="→"/>
            </a:pPr>
            <a:r>
              <a:rPr lang="ru-RU" altLang="ru-RU" sz="1600" dirty="0" smtClean="0">
                <a:solidFill>
                  <a:srgbClr val="026EB8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 Фонд социального страхования Тамбовской области</a:t>
            </a:r>
          </a:p>
          <a:p>
            <a:pPr>
              <a:buFontTx/>
              <a:buChar char="→"/>
            </a:pPr>
            <a:r>
              <a:rPr lang="ru-RU" altLang="ru-RU" sz="1600" dirty="0" smtClean="0">
                <a:solidFill>
                  <a:srgbClr val="026EB8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 ТОГКУ «Центр социальной поддержки граждан»</a:t>
            </a:r>
          </a:p>
          <a:p>
            <a:pPr>
              <a:buFontTx/>
              <a:buChar char="→"/>
            </a:pPr>
            <a:r>
              <a:rPr lang="ru-RU" altLang="ru-RU" sz="1600" dirty="0" smtClean="0">
                <a:solidFill>
                  <a:srgbClr val="026EB8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 АНО «Комитет семей воинов Отечества»</a:t>
            </a:r>
          </a:p>
          <a:p>
            <a:pPr>
              <a:buFontTx/>
              <a:buChar char="→"/>
            </a:pPr>
            <a:r>
              <a:rPr lang="ru-RU" altLang="ru-RU" sz="1600" dirty="0" smtClean="0">
                <a:solidFill>
                  <a:srgbClr val="026EB8"/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 Филиал государственного фонда «Защитники Отечества»</a:t>
            </a:r>
          </a:p>
          <a:p>
            <a:endParaRPr lang="ru-RU" altLang="ru-RU" sz="1600" dirty="0">
              <a:solidFill>
                <a:srgbClr val="026EB8"/>
              </a:solidFill>
              <a:latin typeface="Golos Text" panose="020B0503020202020204" pitchFamily="34" charset="0"/>
              <a:cs typeface="Golos Text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11850035" y="6364018"/>
            <a:ext cx="17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8</a:t>
            </a:r>
            <a:endParaRPr/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2" cstate="print"/>
          <a:srcRect l="2420"/>
          <a:stretch/>
        </p:blipFill>
        <p:spPr bwMode="auto">
          <a:xfrm>
            <a:off x="-1" y="1032550"/>
            <a:ext cx="4395831" cy="1297543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159986" y="1032550"/>
            <a:ext cx="4504888" cy="1297543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2" cstate="print"/>
          <a:srcRect r="16468"/>
          <a:stretch/>
        </p:blipFill>
        <p:spPr bwMode="auto">
          <a:xfrm>
            <a:off x="8429029" y="1032549"/>
            <a:ext cx="3762971" cy="1297543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2" cstate="print"/>
          <a:srcRect l="2420"/>
          <a:stretch/>
        </p:blipFill>
        <p:spPr bwMode="auto">
          <a:xfrm>
            <a:off x="0" y="2080970"/>
            <a:ext cx="4395831" cy="1297543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159987" y="2080970"/>
            <a:ext cx="4504888" cy="1297543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2" cstate="print"/>
          <a:srcRect r="16468"/>
          <a:stretch/>
        </p:blipFill>
        <p:spPr bwMode="auto">
          <a:xfrm>
            <a:off x="8429030" y="2080969"/>
            <a:ext cx="3762971" cy="1297543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2" cstate="print"/>
          <a:srcRect l="2420"/>
          <a:stretch/>
        </p:blipFill>
        <p:spPr bwMode="auto">
          <a:xfrm>
            <a:off x="0" y="3129388"/>
            <a:ext cx="4395831" cy="1297543"/>
          </a:xfrm>
          <a:prstGeom prst="rect">
            <a:avLst/>
          </a:prstGeom>
        </p:spPr>
      </p:pic>
      <p:pic>
        <p:nvPicPr>
          <p:cNvPr id="49" name="Рисунок 48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159987" y="3129388"/>
            <a:ext cx="4504888" cy="1297543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>
          <a:blip r:embed="rId2" cstate="print"/>
          <a:srcRect r="16468"/>
          <a:stretch/>
        </p:blipFill>
        <p:spPr bwMode="auto">
          <a:xfrm>
            <a:off x="8429030" y="3129387"/>
            <a:ext cx="3762971" cy="1297543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2" cstate="print"/>
          <a:srcRect l="2420"/>
          <a:stretch/>
        </p:blipFill>
        <p:spPr bwMode="auto">
          <a:xfrm>
            <a:off x="0" y="4177807"/>
            <a:ext cx="4395831" cy="1297543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159987" y="4177807"/>
            <a:ext cx="4504888" cy="1297543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2" cstate="print"/>
          <a:srcRect r="16468"/>
          <a:stretch/>
        </p:blipFill>
        <p:spPr bwMode="auto">
          <a:xfrm>
            <a:off x="8429030" y="4177806"/>
            <a:ext cx="3762971" cy="1297543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>
          <a:blip r:embed="rId2" cstate="print"/>
          <a:srcRect l="2420"/>
          <a:stretch/>
        </p:blipFill>
        <p:spPr bwMode="auto">
          <a:xfrm>
            <a:off x="0" y="5222719"/>
            <a:ext cx="4395831" cy="1297543"/>
          </a:xfrm>
          <a:prstGeom prst="rect">
            <a:avLst/>
          </a:prstGeom>
        </p:spPr>
      </p:pic>
      <p:pic>
        <p:nvPicPr>
          <p:cNvPr id="55" name="Рисунок 54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4159987" y="5222719"/>
            <a:ext cx="4504888" cy="1297543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2" cstate="print"/>
          <a:srcRect r="16468"/>
          <a:stretch/>
        </p:blipFill>
        <p:spPr bwMode="auto">
          <a:xfrm>
            <a:off x="8429030" y="5222718"/>
            <a:ext cx="3762971" cy="1297543"/>
          </a:xfrm>
          <a:prstGeom prst="rect">
            <a:avLst/>
          </a:prstGeom>
        </p:spPr>
      </p:pic>
      <p:pic>
        <p:nvPicPr>
          <p:cNvPr id="57" name="Рисунок 56"/>
          <p:cNvPicPr>
            <a:picLocks noChangeAspect="1"/>
          </p:cNvPicPr>
          <p:nvPr/>
        </p:nvPicPr>
        <p:blipFill>
          <a:blip r:embed="rId2" cstate="print"/>
          <a:srcRect l="2420" b="54771"/>
          <a:stretch/>
        </p:blipFill>
        <p:spPr bwMode="auto">
          <a:xfrm>
            <a:off x="0" y="6271137"/>
            <a:ext cx="4395831" cy="586863"/>
          </a:xfrm>
          <a:prstGeom prst="rect">
            <a:avLst/>
          </a:prstGeom>
        </p:spPr>
      </p:pic>
      <p:pic>
        <p:nvPicPr>
          <p:cNvPr id="58" name="Рисунок 57"/>
          <p:cNvPicPr>
            <a:picLocks noChangeAspect="1"/>
          </p:cNvPicPr>
          <p:nvPr/>
        </p:nvPicPr>
        <p:blipFill>
          <a:blip r:embed="rId2" cstate="print"/>
          <a:srcRect b="54771"/>
          <a:stretch/>
        </p:blipFill>
        <p:spPr bwMode="auto">
          <a:xfrm>
            <a:off x="4159987" y="6271137"/>
            <a:ext cx="4504888" cy="586863"/>
          </a:xfrm>
          <a:prstGeom prst="rect">
            <a:avLst/>
          </a:prstGeom>
        </p:spPr>
      </p:pic>
      <p:pic>
        <p:nvPicPr>
          <p:cNvPr id="59" name="Рисунок 58"/>
          <p:cNvPicPr>
            <a:picLocks noChangeAspect="1"/>
          </p:cNvPicPr>
          <p:nvPr/>
        </p:nvPicPr>
        <p:blipFill>
          <a:blip r:embed="rId2" cstate="print"/>
          <a:srcRect r="16468" b="54771"/>
          <a:stretch/>
        </p:blipFill>
        <p:spPr bwMode="auto">
          <a:xfrm>
            <a:off x="8429030" y="6271137"/>
            <a:ext cx="3762971" cy="586864"/>
          </a:xfrm>
          <a:prstGeom prst="rect">
            <a:avLst/>
          </a:prstGeom>
        </p:spPr>
      </p:pic>
      <p:sp>
        <p:nvSpPr>
          <p:cNvPr id="63" name="Прямоугольник 62"/>
          <p:cNvSpPr/>
          <p:nvPr/>
        </p:nvSpPr>
        <p:spPr bwMode="auto">
          <a:xfrm>
            <a:off x="-2" y="1092811"/>
            <a:ext cx="12192002" cy="5765190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64" name="Рисунок 63"/>
          <p:cNvPicPr>
            <a:picLocks noChangeAspect="1"/>
          </p:cNvPicPr>
          <p:nvPr/>
        </p:nvPicPr>
        <p:blipFill>
          <a:blip r:embed="rId3" cstate="print"/>
          <a:srcRect l="12353" t="41223" b="41774"/>
          <a:stretch/>
        </p:blipFill>
        <p:spPr bwMode="auto">
          <a:xfrm>
            <a:off x="749884" y="199988"/>
            <a:ext cx="4600552" cy="892488"/>
          </a:xfrm>
          <a:prstGeom prst="rect">
            <a:avLst/>
          </a:prstGeom>
        </p:spPr>
      </p:pic>
      <p:pic>
        <p:nvPicPr>
          <p:cNvPr id="65" name="Рисунок 64"/>
          <p:cNvPicPr>
            <a:picLocks noChangeAspect="1"/>
          </p:cNvPicPr>
          <p:nvPr/>
        </p:nvPicPr>
        <p:blipFill>
          <a:blip r:embed="rId4" cstate="print"/>
          <a:stretch/>
        </p:blipFill>
        <p:spPr bwMode="auto">
          <a:xfrm>
            <a:off x="11056690" y="192942"/>
            <a:ext cx="800449" cy="800449"/>
          </a:xfrm>
          <a:prstGeom prst="rect">
            <a:avLst/>
          </a:prstGeom>
        </p:spPr>
      </p:pic>
      <p:sp>
        <p:nvSpPr>
          <p:cNvPr id="31" name="Text Box 10"/>
          <p:cNvSpPr txBox="1">
            <a:spLocks noChangeArrowheads="1"/>
          </p:cNvSpPr>
          <p:nvPr/>
        </p:nvSpPr>
        <p:spPr bwMode="auto">
          <a:xfrm>
            <a:off x="5795531" y="3113616"/>
            <a:ext cx="5956300" cy="121224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/>
                <a:ea typeface="Arial Unicode MS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/>
                <a:ea typeface="Arial Unicode MS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/>
                <a:ea typeface="Arial Unicode MS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/>
                <a:ea typeface="Arial Unicode MS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/>
                <a:ea typeface="Arial Unicode MS"/>
              </a:defRPr>
            </a:lvl5pPr>
            <a:lvl6pPr marL="2514600" indent="-228600" defTabSz="45720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/>
                <a:ea typeface="Arial Unicode MS"/>
              </a:defRPr>
            </a:lvl6pPr>
            <a:lvl7pPr marL="2971800" indent="-228600" defTabSz="45720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/>
                <a:ea typeface="Arial Unicode MS"/>
              </a:defRPr>
            </a:lvl7pPr>
            <a:lvl8pPr marL="3429000" indent="-228600" defTabSz="45720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/>
                <a:ea typeface="Arial Unicode MS"/>
              </a:defRPr>
            </a:lvl8pPr>
            <a:lvl9pPr marL="3886200" indent="-228600" defTabSz="45720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/>
                <a:ea typeface="Arial Unicode MS"/>
              </a:defRPr>
            </a:lvl9pPr>
          </a:lstStyle>
          <a:p>
            <a:pPr>
              <a:defRPr/>
            </a:pPr>
            <a:endParaRPr lang="ru-RU">
              <a:solidFill>
                <a:schemeClr val="bg2">
                  <a:lumMod val="25000"/>
                </a:schemeClr>
              </a:solidFill>
              <a:latin typeface="Calibri"/>
              <a:cs typeface="Golos Text Medium"/>
            </a:endParaRPr>
          </a:p>
        </p:txBody>
      </p:sp>
      <p:sp>
        <p:nvSpPr>
          <p:cNvPr id="32" name="Text Box 10"/>
          <p:cNvSpPr txBox="1">
            <a:spLocks noChangeArrowheads="1"/>
          </p:cNvSpPr>
          <p:nvPr/>
        </p:nvSpPr>
        <p:spPr bwMode="auto">
          <a:xfrm>
            <a:off x="5795531" y="4558118"/>
            <a:ext cx="5956300" cy="160460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/>
                <a:ea typeface="Arial Unicode MS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/>
                <a:ea typeface="Arial Unicode MS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/>
                <a:ea typeface="Arial Unicode MS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/>
                <a:ea typeface="Arial Unicode MS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/>
                <a:ea typeface="Arial Unicode MS"/>
              </a:defRPr>
            </a:lvl5pPr>
            <a:lvl6pPr marL="2514600" indent="-228600" defTabSz="45720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/>
                <a:ea typeface="Arial Unicode MS"/>
              </a:defRPr>
            </a:lvl6pPr>
            <a:lvl7pPr marL="2971800" indent="-228600" defTabSz="45720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/>
                <a:ea typeface="Arial Unicode MS"/>
              </a:defRPr>
            </a:lvl7pPr>
            <a:lvl8pPr marL="3429000" indent="-228600" defTabSz="45720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/>
                <a:ea typeface="Arial Unicode MS"/>
              </a:defRPr>
            </a:lvl8pPr>
            <a:lvl9pPr marL="3886200" indent="-228600" defTabSz="45720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/>
                <a:ea typeface="Arial Unicode MS"/>
              </a:defRPr>
            </a:lvl9pPr>
          </a:lstStyle>
          <a:p>
            <a:pPr>
              <a:buClrTx/>
              <a:buFontTx/>
              <a:buNone/>
              <a:defRPr/>
            </a:pPr>
            <a:endParaRPr lang="ru-RU" sz="1800">
              <a:solidFill>
                <a:schemeClr val="bg2">
                  <a:lumMod val="25000"/>
                </a:schemeClr>
              </a:solidFill>
              <a:latin typeface="Calibri"/>
              <a:cs typeface="Golos Text Medium"/>
            </a:endParaRPr>
          </a:p>
        </p:txBody>
      </p:sp>
      <p:sp>
        <p:nvSpPr>
          <p:cNvPr id="34" name="Прямоугольник 33"/>
          <p:cNvSpPr/>
          <p:nvPr/>
        </p:nvSpPr>
        <p:spPr bwMode="auto">
          <a:xfrm>
            <a:off x="4871721" y="4770248"/>
            <a:ext cx="7320280" cy="20975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3" name="Text Box 10"/>
          <p:cNvSpPr txBox="1">
            <a:spLocks noChangeArrowheads="1"/>
          </p:cNvSpPr>
          <p:nvPr/>
        </p:nvSpPr>
        <p:spPr bwMode="auto">
          <a:xfrm>
            <a:off x="5615664" y="1394157"/>
            <a:ext cx="5956300" cy="121224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/>
                <a:ea typeface="Arial Unicode MS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/>
                <a:ea typeface="Arial Unicode MS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/>
                <a:ea typeface="Arial Unicode MS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/>
                <a:ea typeface="Arial Unicode MS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/>
                <a:ea typeface="Arial Unicode MS"/>
              </a:defRPr>
            </a:lvl5pPr>
            <a:lvl6pPr marL="2514600" indent="-228600" defTabSz="45720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/>
                <a:ea typeface="Arial Unicode MS"/>
              </a:defRPr>
            </a:lvl6pPr>
            <a:lvl7pPr marL="2971800" indent="-228600" defTabSz="45720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/>
                <a:ea typeface="Arial Unicode MS"/>
              </a:defRPr>
            </a:lvl7pPr>
            <a:lvl8pPr marL="3429000" indent="-228600" defTabSz="45720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/>
                <a:ea typeface="Arial Unicode MS"/>
              </a:defRPr>
            </a:lvl8pPr>
            <a:lvl9pPr marL="3886200" indent="-228600" defTabSz="45720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/>
                <a:ea typeface="Arial Unicode MS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004790"/>
                </a:solidFill>
                <a:latin typeface="Arial"/>
                <a:cs typeface="Arial"/>
              </a:rPr>
              <a:t>Контактная информация</a:t>
            </a:r>
            <a:endParaRPr dirty="0"/>
          </a:p>
          <a:p>
            <a:pPr>
              <a:buClrTx/>
              <a:buFontTx/>
              <a:buNone/>
              <a:defRPr/>
            </a:pPr>
            <a:endParaRPr lang="ru-RU" b="1" dirty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  <a:p>
            <a:pPr>
              <a:buClrTx/>
              <a:buFontTx/>
              <a:buNone/>
              <a:defRPr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Arial"/>
                <a:cs typeface="Arial"/>
              </a:rPr>
              <a:t>Шарапова Мария Андреевна</a:t>
            </a:r>
            <a:endParaRPr dirty="0"/>
          </a:p>
        </p:txBody>
      </p:sp>
      <p:sp>
        <p:nvSpPr>
          <p:cNvPr id="44" name="Text Box 10"/>
          <p:cNvSpPr txBox="1">
            <a:spLocks noChangeArrowheads="1"/>
          </p:cNvSpPr>
          <p:nvPr/>
        </p:nvSpPr>
        <p:spPr bwMode="auto">
          <a:xfrm>
            <a:off x="5639414" y="2966174"/>
            <a:ext cx="5956300" cy="160460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/>
                <a:ea typeface="Arial Unicode MS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/>
                <a:ea typeface="Arial Unicode MS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/>
                <a:ea typeface="Arial Unicode MS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/>
                <a:ea typeface="Arial Unicode MS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/>
                <a:ea typeface="Arial Unicode MS"/>
              </a:defRPr>
            </a:lvl5pPr>
            <a:lvl6pPr marL="2514600" indent="-228600" defTabSz="45720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/>
                <a:ea typeface="Arial Unicode MS"/>
              </a:defRPr>
            </a:lvl6pPr>
            <a:lvl7pPr marL="2971800" indent="-228600" defTabSz="45720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/>
                <a:ea typeface="Arial Unicode MS"/>
              </a:defRPr>
            </a:lvl7pPr>
            <a:lvl8pPr marL="3429000" indent="-228600" defTabSz="45720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/>
                <a:ea typeface="Arial Unicode MS"/>
              </a:defRPr>
            </a:lvl8pPr>
            <a:lvl9pPr marL="3886200" indent="-228600" defTabSz="45720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/>
                <a:ea typeface="Arial Unicode MS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ru-RU" sz="1800" dirty="0" smtClean="0">
                <a:solidFill>
                  <a:schemeClr val="bg2">
                    <a:lumMod val="25000"/>
                  </a:schemeClr>
                </a:solidFill>
                <a:latin typeface="Arial"/>
                <a:cs typeface="Arial"/>
              </a:rPr>
              <a:t>Начальник отдела</a:t>
            </a:r>
            <a:endParaRPr dirty="0"/>
          </a:p>
          <a:p>
            <a:pPr>
              <a:buClrTx/>
              <a:buFontTx/>
              <a:buNone/>
              <a:defRPr/>
            </a:pPr>
            <a:endParaRPr lang="ru-RU" sz="1800" dirty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  <a:p>
            <a:pPr>
              <a:buClrTx/>
              <a:buFontTx/>
              <a:buNone/>
              <a:defRPr/>
            </a:pP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  <a:latin typeface="Arial"/>
                <a:cs typeface="Arial"/>
              </a:rPr>
              <a:t>Putevka2021@yandex.ru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  <a:latin typeface="Arial"/>
                <a:cs typeface="Arial"/>
              </a:rPr>
              <a:t/>
            </a:r>
            <a:br>
              <a:rPr lang="en-US" sz="1800" dirty="0">
                <a:solidFill>
                  <a:schemeClr val="bg2">
                    <a:lumMod val="25000"/>
                  </a:schemeClr>
                </a:solidFill>
                <a:latin typeface="Arial"/>
                <a:cs typeface="Arial"/>
              </a:rPr>
            </a:br>
            <a:r>
              <a:rPr lang="en-US" sz="1800" dirty="0">
                <a:solidFill>
                  <a:schemeClr val="bg2">
                    <a:lumMod val="25000"/>
                  </a:schemeClr>
                </a:solidFill>
                <a:latin typeface="Arial"/>
                <a:cs typeface="Arial"/>
              </a:rPr>
              <a:t>+7 (4752) </a:t>
            </a:r>
            <a:r>
              <a:rPr lang="en-US" sz="1800" dirty="0" smtClean="0">
                <a:solidFill>
                  <a:schemeClr val="bg2">
                    <a:lumMod val="25000"/>
                  </a:schemeClr>
                </a:solidFill>
                <a:latin typeface="Arial"/>
                <a:cs typeface="Arial"/>
              </a:rPr>
              <a:t>70-12-22</a:t>
            </a:r>
            <a:endParaRPr lang="en-US" sz="1800" dirty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  <a:p>
            <a:pPr>
              <a:buClrTx/>
              <a:buFontTx/>
              <a:buNone/>
              <a:defRPr/>
            </a:pPr>
            <a:endParaRPr lang="ru-RU" sz="1800" dirty="0">
              <a:solidFill>
                <a:schemeClr val="bg2">
                  <a:lumMod val="25000"/>
                </a:schemeClr>
              </a:solidFill>
              <a:latin typeface="Calibri"/>
              <a:cs typeface="Golos Text Medium"/>
            </a:endParaRPr>
          </a:p>
        </p:txBody>
      </p:sp>
      <p:pic>
        <p:nvPicPr>
          <p:cNvPr id="1792439191" name="Рисунок 1792439190"/>
          <p:cNvPicPr>
            <a:picLocks noChangeAspect="1"/>
          </p:cNvPicPr>
          <p:nvPr/>
        </p:nvPicPr>
        <p:blipFill>
          <a:blip r:embed="rId5" cstate="print"/>
          <a:stretch/>
        </p:blipFill>
        <p:spPr bwMode="auto">
          <a:xfrm>
            <a:off x="10247213" y="67088"/>
            <a:ext cx="729220" cy="977886"/>
          </a:xfrm>
          <a:prstGeom prst="rect">
            <a:avLst/>
          </a:prstGeom>
        </p:spPr>
      </p:pic>
      <p:pic>
        <p:nvPicPr>
          <p:cNvPr id="1240365965" name="Рисунок 1240365964"/>
          <p:cNvPicPr>
            <a:picLocks noChangeAspect="1"/>
          </p:cNvPicPr>
          <p:nvPr/>
        </p:nvPicPr>
        <p:blipFill>
          <a:blip r:embed="rId6" cstate="print"/>
          <a:stretch/>
        </p:blipFill>
        <p:spPr bwMode="auto">
          <a:xfrm>
            <a:off x="5672070" y="4883375"/>
            <a:ext cx="1392556" cy="1392556"/>
          </a:xfrm>
          <a:prstGeom prst="rect">
            <a:avLst/>
          </a:prstGeom>
        </p:spPr>
      </p:pic>
      <p:pic>
        <p:nvPicPr>
          <p:cNvPr id="33" name="Рисунок 32" descr="WhatsApp Image 2025-07-30 at 15.32.45.jpeg"/>
          <p:cNvPicPr>
            <a:picLocks noChangeAspect="1"/>
          </p:cNvPicPr>
          <p:nvPr/>
        </p:nvPicPr>
        <p:blipFill>
          <a:blip r:embed="rId7" cstate="print"/>
          <a:srcRect l="25178" t="18528" r="31002" b="52288"/>
          <a:stretch>
            <a:fillRect/>
          </a:stretch>
        </p:blipFill>
        <p:spPr>
          <a:xfrm>
            <a:off x="1116281" y="1793175"/>
            <a:ext cx="3526971" cy="317071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</TotalTime>
  <Words>489</Words>
  <Application>Microsoft Office PowerPoint</Application>
  <DocSecurity>0</DocSecurity>
  <PresentationFormat>Произвольный</PresentationFormat>
  <Paragraphs>135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Хисматуллина Юлия Ринатовна</dc:creator>
  <cp:lastModifiedBy>urist</cp:lastModifiedBy>
  <cp:revision>28</cp:revision>
  <dcterms:created xsi:type="dcterms:W3CDTF">2025-07-09T09:08:23Z</dcterms:created>
  <dcterms:modified xsi:type="dcterms:W3CDTF">2025-08-14T12:41:05Z</dcterms:modified>
  <dc:identifier/>
  <dc:language/>
  <cp:version/>
</cp:coreProperties>
</file>