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rgbClr val="EBEBEB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rgbClr val="EBEBEB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rgbClr val="EBEBEB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rgbClr val="EBEBEB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2670047"/>
            <a:ext cx="4035551" cy="418795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2892551"/>
            <a:ext cx="1522475" cy="236524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609076" y="1676400"/>
            <a:ext cx="2819400" cy="28194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99476" y="0"/>
            <a:ext cx="1603247" cy="1141476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609076" y="6095999"/>
            <a:ext cx="993648" cy="76200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398252" y="0"/>
            <a:ext cx="765048" cy="1208532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10437876" y="0"/>
            <a:ext cx="68580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685800" y="0"/>
                </a:moveTo>
                <a:lnTo>
                  <a:pt x="0" y="0"/>
                </a:lnTo>
                <a:lnTo>
                  <a:pt x="0" y="1143000"/>
                </a:lnTo>
                <a:lnTo>
                  <a:pt x="685800" y="1143000"/>
                </a:lnTo>
                <a:lnTo>
                  <a:pt x="685800" y="0"/>
                </a:lnTo>
                <a:close/>
              </a:path>
            </a:pathLst>
          </a:custGeom>
          <a:solidFill>
            <a:srgbClr val="B311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1304" y="341121"/>
            <a:ext cx="9089390" cy="1305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rgbClr val="EBEBEB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0259" y="1774576"/>
            <a:ext cx="6256655" cy="4316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5" Type="http://schemas.openxmlformats.org/officeDocument/2006/relationships/image" Target="../media/image22.jpg"/><Relationship Id="rId6" Type="http://schemas.openxmlformats.org/officeDocument/2006/relationships/image" Target="../media/image23.jpg"/><Relationship Id="rId7" Type="http://schemas.openxmlformats.org/officeDocument/2006/relationships/image" Target="../media/image24.jpg"/><Relationship Id="rId8" Type="http://schemas.openxmlformats.org/officeDocument/2006/relationships/image" Target="../media/image25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Relationship Id="rId4" Type="http://schemas.openxmlformats.org/officeDocument/2006/relationships/image" Target="../media/image29.jpg"/><Relationship Id="rId5" Type="http://schemas.openxmlformats.org/officeDocument/2006/relationships/image" Target="../media/image30.jpg"/><Relationship Id="rId6" Type="http://schemas.openxmlformats.org/officeDocument/2006/relationships/image" Target="../media/image31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62171" y="-177"/>
            <a:ext cx="3736340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50"/>
              <a:t>Психолого-</a:t>
            </a:r>
            <a:endParaRPr sz="6000"/>
          </a:p>
        </p:txBody>
      </p:sp>
      <p:sp>
        <p:nvSpPr>
          <p:cNvPr id="3" name="object 3" descr=""/>
          <p:cNvSpPr txBox="1"/>
          <p:nvPr/>
        </p:nvSpPr>
        <p:spPr>
          <a:xfrm>
            <a:off x="1930654" y="914476"/>
            <a:ext cx="8195309" cy="5009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608455" marR="1596390">
              <a:lnSpc>
                <a:spcPct val="100000"/>
              </a:lnSpc>
              <a:spcBef>
                <a:spcPts val="100"/>
              </a:spcBef>
            </a:pPr>
            <a:r>
              <a:rPr dirty="0" sz="6000" spc="-20">
                <a:solidFill>
                  <a:srgbClr val="EBEBEB"/>
                </a:solidFill>
                <a:latin typeface="Times New Roman"/>
                <a:cs typeface="Times New Roman"/>
              </a:rPr>
              <a:t>педагогическая </a:t>
            </a:r>
            <a:r>
              <a:rPr dirty="0" sz="6000" spc="-10">
                <a:solidFill>
                  <a:srgbClr val="EBEBEB"/>
                </a:solidFill>
                <a:latin typeface="Times New Roman"/>
                <a:cs typeface="Times New Roman"/>
              </a:rPr>
              <a:t>программа</a:t>
            </a:r>
            <a:endParaRPr sz="6000">
              <a:latin typeface="Times New Roman"/>
              <a:cs typeface="Times New Roman"/>
            </a:endParaRPr>
          </a:p>
          <a:p>
            <a:pPr algn="ctr">
              <a:lnSpc>
                <a:spcPts val="8595"/>
              </a:lnSpc>
            </a:pPr>
            <a:r>
              <a:rPr dirty="0" sz="7200">
                <a:solidFill>
                  <a:srgbClr val="EBEBEB"/>
                </a:solidFill>
                <a:latin typeface="Times New Roman"/>
                <a:cs typeface="Times New Roman"/>
              </a:rPr>
              <a:t>«Сказочное</a:t>
            </a:r>
            <a:r>
              <a:rPr dirty="0" sz="7200" spc="-450">
                <a:solidFill>
                  <a:srgbClr val="EBEBEB"/>
                </a:solidFill>
                <a:latin typeface="Times New Roman"/>
                <a:cs typeface="Times New Roman"/>
              </a:rPr>
              <a:t> </a:t>
            </a:r>
            <a:r>
              <a:rPr dirty="0" sz="7200" spc="-10">
                <a:solidFill>
                  <a:srgbClr val="EBEBEB"/>
                </a:solidFill>
                <a:latin typeface="Times New Roman"/>
                <a:cs typeface="Times New Roman"/>
              </a:rPr>
              <a:t>детство»</a:t>
            </a:r>
            <a:endParaRPr sz="7200">
              <a:latin typeface="Times New Roman"/>
              <a:cs typeface="Times New Roman"/>
            </a:endParaRPr>
          </a:p>
          <a:p>
            <a:pPr algn="ctr" marL="306070">
              <a:lnSpc>
                <a:spcPct val="100000"/>
              </a:lnSpc>
              <a:spcBef>
                <a:spcPts val="4510"/>
              </a:spcBef>
            </a:pPr>
            <a:r>
              <a:rPr dirty="0" sz="3600" b="1">
                <a:solidFill>
                  <a:srgbClr val="F1F1F1"/>
                </a:solidFill>
                <a:latin typeface="Times New Roman"/>
                <a:cs typeface="Times New Roman"/>
              </a:rPr>
              <a:t>В </a:t>
            </a:r>
            <a:r>
              <a:rPr dirty="0" sz="3600" spc="-10" b="1">
                <a:solidFill>
                  <a:srgbClr val="F1F1F1"/>
                </a:solidFill>
                <a:latin typeface="Times New Roman"/>
                <a:cs typeface="Times New Roman"/>
              </a:rPr>
              <a:t>НОМИНАЦИИ</a:t>
            </a:r>
            <a:endParaRPr sz="3600">
              <a:latin typeface="Times New Roman"/>
              <a:cs typeface="Times New Roman"/>
            </a:endParaRPr>
          </a:p>
          <a:p>
            <a:pPr algn="ctr" marL="306705">
              <a:lnSpc>
                <a:spcPct val="100000"/>
              </a:lnSpc>
              <a:spcBef>
                <a:spcPts val="940"/>
              </a:spcBef>
            </a:pPr>
            <a:r>
              <a:rPr dirty="0" sz="5400" b="1">
                <a:solidFill>
                  <a:srgbClr val="F1F1F1"/>
                </a:solidFill>
                <a:latin typeface="Times New Roman"/>
                <a:cs typeface="Times New Roman"/>
              </a:rPr>
              <a:t>«МЫ</a:t>
            </a:r>
            <a:r>
              <a:rPr dirty="0" sz="5400" spc="-145" b="1">
                <a:solidFill>
                  <a:srgbClr val="F1F1F1"/>
                </a:solidFill>
                <a:latin typeface="Times New Roman"/>
                <a:cs typeface="Times New Roman"/>
              </a:rPr>
              <a:t> </a:t>
            </a:r>
            <a:r>
              <a:rPr dirty="0" sz="5400" spc="-10" b="1">
                <a:solidFill>
                  <a:srgbClr val="F1F1F1"/>
                </a:solidFill>
                <a:latin typeface="Times New Roman"/>
                <a:cs typeface="Times New Roman"/>
              </a:rPr>
              <a:t>ВМЕСТЕ»</a:t>
            </a:r>
            <a:endParaRPr sz="5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0895" y="1769364"/>
            <a:ext cx="4876800" cy="454456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60019" y="526440"/>
            <a:ext cx="11447145" cy="2578100"/>
          </a:xfrm>
          <a:prstGeom prst="rect">
            <a:avLst/>
          </a:prstGeom>
        </p:spPr>
        <p:txBody>
          <a:bodyPr wrap="square" lIns="0" tIns="139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„Нет</a:t>
            </a:r>
            <a:r>
              <a:rPr dirty="0" sz="22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сказок</a:t>
            </a:r>
            <a:r>
              <a:rPr dirty="0" sz="22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лучше</a:t>
            </a:r>
            <a:r>
              <a:rPr dirty="0" sz="22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тех,</a:t>
            </a:r>
            <a:r>
              <a:rPr dirty="0" sz="22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Times New Roman"/>
                <a:cs typeface="Times New Roman"/>
              </a:rPr>
              <a:t>которые</a:t>
            </a:r>
            <a:r>
              <a:rPr dirty="0" sz="2200" spc="-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создаёт</a:t>
            </a:r>
            <a:r>
              <a:rPr dirty="0" sz="2200" spc="-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сама</a:t>
            </a:r>
            <a:r>
              <a:rPr dirty="0" sz="22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жизнь.“</a:t>
            </a:r>
            <a:endParaRPr sz="2200">
              <a:latin typeface="Times New Roman"/>
              <a:cs typeface="Times New Roman"/>
            </a:endParaRPr>
          </a:p>
          <a:p>
            <a:pPr marL="4598670">
              <a:lnSpc>
                <a:spcPct val="100000"/>
              </a:lnSpc>
              <a:spcBef>
                <a:spcPts val="994"/>
              </a:spcBef>
            </a:pP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Ханс</a:t>
            </a:r>
            <a:r>
              <a:rPr dirty="0" sz="2200" spc="-8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Кристиан</a:t>
            </a:r>
            <a:r>
              <a:rPr dirty="0" sz="2200" spc="-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Андерсен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380"/>
              </a:spcBef>
            </a:pPr>
            <a:endParaRPr sz="2200">
              <a:latin typeface="Times New Roman"/>
              <a:cs typeface="Times New Roman"/>
            </a:endParaRPr>
          </a:p>
          <a:p>
            <a:pPr marL="4829810" marR="5080">
              <a:lnSpc>
                <a:spcPct val="100000"/>
              </a:lnSpc>
            </a:pP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„Жизнь</a:t>
            </a:r>
            <a:r>
              <a:rPr dirty="0" sz="22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—</a:t>
            </a:r>
            <a:r>
              <a:rPr dirty="0" sz="22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это</a:t>
            </a:r>
            <a:r>
              <a:rPr dirty="0" sz="22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сказка,</a:t>
            </a:r>
            <a:r>
              <a:rPr dirty="0" sz="22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которую</a:t>
            </a:r>
            <a:r>
              <a:rPr dirty="0" sz="22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пишет</a:t>
            </a:r>
            <a:r>
              <a:rPr dirty="0" sz="22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каждый</a:t>
            </a:r>
            <a:r>
              <a:rPr dirty="0" sz="22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для</a:t>
            </a:r>
            <a:r>
              <a:rPr dirty="0" sz="22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Times New Roman"/>
                <a:cs typeface="Times New Roman"/>
              </a:rPr>
              <a:t>себя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сам.“</a:t>
            </a:r>
            <a:endParaRPr sz="2200">
              <a:latin typeface="Times New Roman"/>
              <a:cs typeface="Times New Roman"/>
            </a:endParaRPr>
          </a:p>
          <a:p>
            <a:pPr marL="9268460">
              <a:lnSpc>
                <a:spcPct val="100000"/>
              </a:lnSpc>
            </a:pP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Иван</a:t>
            </a:r>
            <a:r>
              <a:rPr dirty="0" sz="2200" spc="-10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Охлобыстин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68211" y="3349752"/>
            <a:ext cx="3677412" cy="281330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58872" y="299720"/>
            <a:ext cx="6266180" cy="13055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348615">
              <a:lnSpc>
                <a:spcPct val="100000"/>
              </a:lnSpc>
              <a:spcBef>
                <a:spcPts val="100"/>
              </a:spcBef>
              <a:tabLst>
                <a:tab pos="3005455" algn="l"/>
              </a:tabLst>
            </a:pPr>
            <a:r>
              <a:rPr dirty="0" spc="-10"/>
              <a:t>Проблемы</a:t>
            </a:r>
            <a:r>
              <a:rPr dirty="0"/>
              <a:t>	</a:t>
            </a:r>
            <a:r>
              <a:rPr dirty="0" spc="-10"/>
              <a:t>поступления несовершеннолетних</a:t>
            </a:r>
            <a:r>
              <a:rPr dirty="0" spc="-190"/>
              <a:t> </a:t>
            </a:r>
            <a:r>
              <a:rPr dirty="0" spc="-10"/>
              <a:t>детей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90524" y="1508529"/>
            <a:ext cx="7951470" cy="2800350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  <a:tabLst>
                <a:tab pos="354965" algn="l"/>
              </a:tabLst>
            </a:pPr>
            <a:r>
              <a:rPr dirty="0" sz="1750" spc="100">
                <a:solidFill>
                  <a:srgbClr val="EE52A4"/>
                </a:solidFill>
                <a:latin typeface="Lucida Sans Unicode"/>
                <a:cs typeface="Lucida Sans Unicode"/>
              </a:rPr>
              <a:t>▶</a:t>
            </a:r>
            <a:r>
              <a:rPr dirty="0" sz="1750">
                <a:solidFill>
                  <a:srgbClr val="EE52A4"/>
                </a:solidFill>
                <a:latin typeface="Lucida Sans Unicode"/>
                <a:cs typeface="Lucida Sans Unicode"/>
              </a:rPr>
              <a:t>	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Применение</a:t>
            </a:r>
            <a:r>
              <a:rPr dirty="0" sz="22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Times New Roman"/>
                <a:cs typeface="Times New Roman"/>
              </a:rPr>
              <a:t>жестокого</a:t>
            </a:r>
            <a:r>
              <a:rPr dirty="0" sz="22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обращения</a:t>
            </a:r>
            <a:r>
              <a:rPr dirty="0" sz="22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со</a:t>
            </a:r>
            <a:r>
              <a:rPr dirty="0" sz="22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стороны</a:t>
            </a:r>
            <a:r>
              <a:rPr dirty="0" sz="22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родственников,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  <a:tabLst>
                <a:tab pos="354965" algn="l"/>
              </a:tabLst>
            </a:pPr>
            <a:r>
              <a:rPr dirty="0" sz="1750" spc="100">
                <a:solidFill>
                  <a:srgbClr val="EE52A4"/>
                </a:solidFill>
                <a:latin typeface="Lucida Sans Unicode"/>
                <a:cs typeface="Lucida Sans Unicode"/>
              </a:rPr>
              <a:t>▶</a:t>
            </a:r>
            <a:r>
              <a:rPr dirty="0" sz="1750">
                <a:solidFill>
                  <a:srgbClr val="EE52A4"/>
                </a:solidFill>
                <a:latin typeface="Lucida Sans Unicode"/>
                <a:cs typeface="Lucida Sans Unicode"/>
              </a:rPr>
              <a:t>	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Склонность</a:t>
            </a:r>
            <a:r>
              <a:rPr dirty="0" sz="22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к</a:t>
            </a:r>
            <a:r>
              <a:rPr dirty="0" sz="22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девиантному</a:t>
            </a:r>
            <a:r>
              <a:rPr dirty="0" sz="22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поведению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  <a:tabLst>
                <a:tab pos="354965" algn="l"/>
              </a:tabLst>
            </a:pPr>
            <a:r>
              <a:rPr dirty="0" sz="1750" spc="100">
                <a:solidFill>
                  <a:srgbClr val="EE52A4"/>
                </a:solidFill>
                <a:latin typeface="Lucida Sans Unicode"/>
                <a:cs typeface="Lucida Sans Unicode"/>
              </a:rPr>
              <a:t>▶</a:t>
            </a:r>
            <a:r>
              <a:rPr dirty="0" sz="1750">
                <a:solidFill>
                  <a:srgbClr val="EE52A4"/>
                </a:solidFill>
                <a:latin typeface="Lucida Sans Unicode"/>
                <a:cs typeface="Lucida Sans Unicode"/>
              </a:rPr>
              <a:t>	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Низкая</a:t>
            </a:r>
            <a:r>
              <a:rPr dirty="0" sz="2200" spc="-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учебная</a:t>
            </a:r>
            <a:r>
              <a:rPr dirty="0" sz="2200" spc="-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мотивация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4965" algn="l"/>
              </a:tabLst>
            </a:pPr>
            <a:r>
              <a:rPr dirty="0" sz="1750" spc="100">
                <a:solidFill>
                  <a:srgbClr val="EE52A4"/>
                </a:solidFill>
                <a:latin typeface="Lucida Sans Unicode"/>
                <a:cs typeface="Lucida Sans Unicode"/>
              </a:rPr>
              <a:t>▶</a:t>
            </a:r>
            <a:r>
              <a:rPr dirty="0" sz="1750">
                <a:solidFill>
                  <a:srgbClr val="EE52A4"/>
                </a:solidFill>
                <a:latin typeface="Lucida Sans Unicode"/>
                <a:cs typeface="Lucida Sans Unicode"/>
              </a:rPr>
              <a:t>	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Самовольные</a:t>
            </a:r>
            <a:r>
              <a:rPr dirty="0" sz="2200" spc="-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Times New Roman"/>
                <a:cs typeface="Times New Roman"/>
              </a:rPr>
              <a:t>уходы</a:t>
            </a:r>
            <a:r>
              <a:rPr dirty="0" sz="2200" spc="-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из</a:t>
            </a:r>
            <a:r>
              <a:rPr dirty="0" sz="22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Times New Roman"/>
                <a:cs typeface="Times New Roman"/>
              </a:rPr>
              <a:t>дома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  <a:tabLst>
                <a:tab pos="354965" algn="l"/>
              </a:tabLst>
            </a:pPr>
            <a:r>
              <a:rPr dirty="0" sz="1750" spc="100">
                <a:solidFill>
                  <a:srgbClr val="EE52A4"/>
                </a:solidFill>
                <a:latin typeface="Lucida Sans Unicode"/>
                <a:cs typeface="Lucida Sans Unicode"/>
              </a:rPr>
              <a:t>▶</a:t>
            </a:r>
            <a:r>
              <a:rPr dirty="0" sz="1750">
                <a:solidFill>
                  <a:srgbClr val="EE52A4"/>
                </a:solidFill>
                <a:latin typeface="Lucida Sans Unicode"/>
                <a:cs typeface="Lucida Sans Unicode"/>
              </a:rPr>
              <a:t>	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Склонность</a:t>
            </a:r>
            <a:r>
              <a:rPr dirty="0" sz="2200" spc="-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к</a:t>
            </a:r>
            <a:r>
              <a:rPr dirty="0" sz="22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проявлению</a:t>
            </a:r>
            <a:r>
              <a:rPr dirty="0" sz="2200" spc="-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признаков</a:t>
            </a:r>
            <a:r>
              <a:rPr dirty="0" sz="22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суицидального</a:t>
            </a:r>
            <a:r>
              <a:rPr dirty="0" sz="22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поведения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4965" algn="l"/>
              </a:tabLst>
            </a:pPr>
            <a:r>
              <a:rPr dirty="0" sz="1750" spc="100">
                <a:solidFill>
                  <a:srgbClr val="EE52A4"/>
                </a:solidFill>
                <a:latin typeface="Lucida Sans Unicode"/>
                <a:cs typeface="Lucida Sans Unicode"/>
              </a:rPr>
              <a:t>▶</a:t>
            </a:r>
            <a:r>
              <a:rPr dirty="0" sz="1750">
                <a:solidFill>
                  <a:srgbClr val="EE52A4"/>
                </a:solidFill>
                <a:latin typeface="Lucida Sans Unicode"/>
                <a:cs typeface="Lucida Sans Unicode"/>
              </a:rPr>
              <a:t>	</a:t>
            </a:r>
            <a:r>
              <a:rPr dirty="0" sz="2200" spc="-25">
                <a:solidFill>
                  <a:srgbClr val="FFFFFF"/>
                </a:solidFill>
                <a:latin typeface="Times New Roman"/>
                <a:cs typeface="Times New Roman"/>
              </a:rPr>
              <a:t>Конфликтные</a:t>
            </a:r>
            <a:r>
              <a:rPr dirty="0" sz="22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отношения</a:t>
            </a:r>
            <a:r>
              <a:rPr dirty="0" sz="22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22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семье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22792" y="1527047"/>
            <a:ext cx="3334511" cy="22235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3355" y="4498847"/>
            <a:ext cx="3485388" cy="18806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47132" y="4448555"/>
            <a:ext cx="3346704" cy="198424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63583" y="4219955"/>
            <a:ext cx="3130296" cy="18790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12417" y="267665"/>
            <a:ext cx="7475220" cy="6661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Программа</a:t>
            </a:r>
            <a:r>
              <a:rPr dirty="0" spc="-204"/>
              <a:t> </a:t>
            </a:r>
            <a:r>
              <a:rPr dirty="0"/>
              <a:t>«Сказочное</a:t>
            </a:r>
            <a:r>
              <a:rPr dirty="0" spc="-200"/>
              <a:t> </a:t>
            </a:r>
            <a:r>
              <a:rPr dirty="0" spc="-10"/>
              <a:t>детство»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94689" y="1054100"/>
            <a:ext cx="10072370" cy="1830705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algn="just" marL="12700" marR="5080">
              <a:lnSpc>
                <a:spcPct val="90000"/>
              </a:lnSpc>
              <a:spcBef>
                <a:spcPts val="484"/>
              </a:spcBef>
            </a:pP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Цель:</a:t>
            </a:r>
            <a:r>
              <a:rPr dirty="0" sz="3200" spc="535">
                <a:solidFill>
                  <a:srgbClr val="FFFFFF"/>
                </a:solidFill>
                <a:latin typeface="Times New Roman"/>
                <a:cs typeface="Times New Roman"/>
              </a:rPr>
              <a:t>   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способствовать</a:t>
            </a:r>
            <a:r>
              <a:rPr dirty="0" sz="3200" spc="540">
                <a:solidFill>
                  <a:srgbClr val="FFFFFF"/>
                </a:solidFill>
                <a:latin typeface="Times New Roman"/>
                <a:cs typeface="Times New Roman"/>
              </a:rPr>
              <a:t>   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оптимизации</a:t>
            </a:r>
            <a:r>
              <a:rPr dirty="0" sz="3200" spc="530">
                <a:solidFill>
                  <a:srgbClr val="FFFFFF"/>
                </a:solidFill>
                <a:latin typeface="Times New Roman"/>
                <a:cs typeface="Times New Roman"/>
              </a:rPr>
              <a:t>   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детско</a:t>
            </a:r>
            <a:r>
              <a:rPr dirty="0" sz="3200" spc="535">
                <a:solidFill>
                  <a:srgbClr val="FFFFFF"/>
                </a:solidFill>
                <a:latin typeface="Times New Roman"/>
                <a:cs typeface="Times New Roman"/>
              </a:rPr>
              <a:t>    </a:t>
            </a:r>
            <a:r>
              <a:rPr dirty="0" sz="3200" spc="-50">
                <a:solidFill>
                  <a:srgbClr val="FFFFFF"/>
                </a:solidFill>
                <a:latin typeface="Times New Roman"/>
                <a:cs typeface="Times New Roman"/>
              </a:rPr>
              <a:t>–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родительских</a:t>
            </a:r>
            <a:r>
              <a:rPr dirty="0" sz="3200" spc="615">
                <a:solidFill>
                  <a:srgbClr val="FFFFFF"/>
                </a:solidFill>
                <a:latin typeface="Times New Roman"/>
                <a:cs typeface="Times New Roman"/>
              </a:rPr>
              <a:t>    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отношений</a:t>
            </a:r>
            <a:r>
              <a:rPr dirty="0" sz="3200" spc="620">
                <a:solidFill>
                  <a:srgbClr val="FFFFFF"/>
                </a:solidFill>
                <a:latin typeface="Times New Roman"/>
                <a:cs typeface="Times New Roman"/>
              </a:rPr>
              <a:t>    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dirty="0" sz="3200" spc="615">
                <a:solidFill>
                  <a:srgbClr val="FFFFFF"/>
                </a:solidFill>
                <a:latin typeface="Times New Roman"/>
                <a:cs typeface="Times New Roman"/>
              </a:rPr>
              <a:t>     </a:t>
            </a:r>
            <a:r>
              <a:rPr dirty="0" sz="3200" spc="-25">
                <a:solidFill>
                  <a:srgbClr val="FFFFFF"/>
                </a:solidFill>
                <a:latin typeface="Times New Roman"/>
                <a:cs typeface="Times New Roman"/>
              </a:rPr>
              <a:t>психокоррекция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индивидуальных</a:t>
            </a:r>
            <a:r>
              <a:rPr dirty="0" sz="3200" spc="265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dirty="0" sz="3200" spc="265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возрастных</a:t>
            </a:r>
            <a:r>
              <a:rPr dirty="0" sz="3200" spc="265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особенностей</a:t>
            </a:r>
            <a:r>
              <a:rPr dirty="0" sz="3200" spc="26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dirty="0" sz="3200">
                <a:solidFill>
                  <a:srgbClr val="FFFFFF"/>
                </a:solidFill>
                <a:latin typeface="Times New Roman"/>
                <a:cs typeface="Times New Roman"/>
              </a:rPr>
              <a:t>детей</a:t>
            </a:r>
            <a:r>
              <a:rPr dirty="0" sz="3200" spc="265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dirty="0" sz="3200" spc="-50">
                <a:solidFill>
                  <a:srgbClr val="FFFFFF"/>
                </a:solidFill>
                <a:latin typeface="Times New Roman"/>
                <a:cs typeface="Times New Roman"/>
              </a:rPr>
              <a:t>с </a:t>
            </a:r>
            <a:r>
              <a:rPr dirty="0" sz="3200" spc="-25">
                <a:solidFill>
                  <a:srgbClr val="FFFFFF"/>
                </a:solidFill>
                <a:latin typeface="Times New Roman"/>
                <a:cs typeface="Times New Roman"/>
              </a:rPr>
              <a:t>ОВЗ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56247" y="2785872"/>
            <a:ext cx="4642104" cy="30388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5400" y="3531108"/>
            <a:ext cx="4846320" cy="31226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583180" marR="5080" indent="-2382520">
              <a:lnSpc>
                <a:spcPct val="100000"/>
              </a:lnSpc>
              <a:spcBef>
                <a:spcPts val="100"/>
              </a:spcBef>
            </a:pPr>
            <a:r>
              <a:rPr dirty="0"/>
              <a:t>Поставленная</a:t>
            </a:r>
            <a:r>
              <a:rPr dirty="0" spc="-80"/>
              <a:t> </a:t>
            </a:r>
            <a:r>
              <a:rPr dirty="0"/>
              <a:t>цель</a:t>
            </a:r>
            <a:r>
              <a:rPr dirty="0" spc="-100"/>
              <a:t> </a:t>
            </a:r>
            <a:r>
              <a:rPr dirty="0"/>
              <a:t>достигается</a:t>
            </a:r>
            <a:r>
              <a:rPr dirty="0" spc="-95"/>
              <a:t> </a:t>
            </a:r>
            <a:r>
              <a:rPr dirty="0"/>
              <a:t>за</a:t>
            </a:r>
            <a:r>
              <a:rPr dirty="0" spc="-95"/>
              <a:t> </a:t>
            </a:r>
            <a:r>
              <a:rPr dirty="0" spc="-20"/>
              <a:t>счёт </a:t>
            </a:r>
            <a:r>
              <a:rPr dirty="0" spc="-10"/>
              <a:t>следующих</a:t>
            </a:r>
            <a:r>
              <a:rPr dirty="0" spc="-185"/>
              <a:t> </a:t>
            </a:r>
            <a:r>
              <a:rPr dirty="0" spc="-10"/>
              <a:t>задач: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56845" rIns="0" bIns="0" rtlCol="0" vert="horz">
            <a:spAutoFit/>
          </a:bodyPr>
          <a:lstStyle/>
          <a:p>
            <a:pPr algn="just" marL="73025">
              <a:lnSpc>
                <a:spcPct val="100000"/>
              </a:lnSpc>
              <a:spcBef>
                <a:spcPts val="1235"/>
              </a:spcBef>
            </a:pPr>
            <a:r>
              <a:rPr dirty="0" b="0">
                <a:latin typeface="Times New Roman"/>
                <a:cs typeface="Times New Roman"/>
              </a:rPr>
              <a:t>-</a:t>
            </a:r>
            <a:r>
              <a:rPr dirty="0" spc="60" b="0">
                <a:latin typeface="Times New Roman"/>
                <a:cs typeface="Times New Roman"/>
              </a:rPr>
              <a:t>  </a:t>
            </a:r>
            <a:r>
              <a:rPr dirty="0"/>
              <a:t>Изучение</a:t>
            </a:r>
            <a:r>
              <a:rPr dirty="0" spc="55"/>
              <a:t>  </a:t>
            </a:r>
            <a:r>
              <a:rPr dirty="0"/>
              <a:t>особенностей</a:t>
            </a:r>
            <a:r>
              <a:rPr dirty="0" spc="65"/>
              <a:t>  </a:t>
            </a:r>
            <a:r>
              <a:rPr dirty="0" spc="-10"/>
              <a:t>социально-психологического</a:t>
            </a:r>
          </a:p>
          <a:p>
            <a:pPr algn="just" marL="12700">
              <a:lnSpc>
                <a:spcPct val="100000"/>
              </a:lnSpc>
              <a:spcBef>
                <a:spcPts val="1140"/>
              </a:spcBef>
            </a:pPr>
            <a:r>
              <a:rPr dirty="0" spc="-10"/>
              <a:t>статуса</a:t>
            </a:r>
            <a:r>
              <a:rPr dirty="0" spc="-50"/>
              <a:t> </a:t>
            </a:r>
            <a:r>
              <a:rPr dirty="0" spc="-10"/>
              <a:t>воспитанников</a:t>
            </a:r>
            <a:r>
              <a:rPr dirty="0" spc="5"/>
              <a:t> </a:t>
            </a:r>
            <a:r>
              <a:rPr dirty="0"/>
              <a:t>центра</a:t>
            </a:r>
            <a:r>
              <a:rPr dirty="0" spc="-25"/>
              <a:t> </a:t>
            </a:r>
            <a:r>
              <a:rPr dirty="0"/>
              <a:t>с</a:t>
            </a:r>
            <a:r>
              <a:rPr dirty="0" spc="390"/>
              <a:t> </a:t>
            </a:r>
            <a:r>
              <a:rPr dirty="0" spc="-25"/>
              <a:t>ОВЗ</a:t>
            </a:r>
          </a:p>
          <a:p>
            <a:pPr algn="just" marL="12700" marR="5080" indent="184150">
              <a:lnSpc>
                <a:spcPct val="150000"/>
              </a:lnSpc>
              <a:spcBef>
                <a:spcPts val="1000"/>
              </a:spcBef>
              <a:buChar char="-"/>
              <a:tabLst>
                <a:tab pos="196850" algn="l"/>
              </a:tabLst>
            </a:pPr>
            <a:r>
              <a:rPr dirty="0"/>
              <a:t>Коррекция</a:t>
            </a:r>
            <a:r>
              <a:rPr dirty="0" spc="215"/>
              <a:t> </a:t>
            </a:r>
            <a:r>
              <a:rPr dirty="0"/>
              <a:t>психоэмоционального</a:t>
            </a:r>
            <a:r>
              <a:rPr dirty="0" spc="240"/>
              <a:t> </a:t>
            </a:r>
            <a:r>
              <a:rPr dirty="0"/>
              <a:t>состояния</a:t>
            </a:r>
            <a:r>
              <a:rPr dirty="0" spc="229"/>
              <a:t>   </a:t>
            </a:r>
            <a:r>
              <a:rPr dirty="0"/>
              <a:t>детей</a:t>
            </a:r>
            <a:r>
              <a:rPr dirty="0" spc="225"/>
              <a:t> </a:t>
            </a:r>
            <a:r>
              <a:rPr dirty="0" spc="-50"/>
              <a:t>с </a:t>
            </a:r>
            <a:r>
              <a:rPr dirty="0" spc="-25"/>
              <a:t>ОВЗ</a:t>
            </a:r>
          </a:p>
          <a:p>
            <a:pPr algn="just" marL="175260" indent="-162560">
              <a:lnSpc>
                <a:spcPct val="100000"/>
              </a:lnSpc>
              <a:spcBef>
                <a:spcPts val="2135"/>
              </a:spcBef>
              <a:buChar char="-"/>
              <a:tabLst>
                <a:tab pos="175260" algn="l"/>
              </a:tabLst>
            </a:pPr>
            <a:r>
              <a:rPr dirty="0"/>
              <a:t>Освоение</a:t>
            </a:r>
            <a:r>
              <a:rPr dirty="0" spc="80"/>
              <a:t> </a:t>
            </a:r>
            <a:r>
              <a:rPr dirty="0"/>
              <a:t>позитивных</a:t>
            </a:r>
            <a:r>
              <a:rPr dirty="0" spc="100"/>
              <a:t> </a:t>
            </a:r>
            <a:r>
              <a:rPr dirty="0"/>
              <a:t>форм</a:t>
            </a:r>
            <a:r>
              <a:rPr dirty="0" spc="90"/>
              <a:t> </a:t>
            </a:r>
            <a:r>
              <a:rPr dirty="0"/>
              <a:t>поведения</a:t>
            </a:r>
            <a:r>
              <a:rPr dirty="0" spc="90"/>
              <a:t> </a:t>
            </a:r>
            <a:r>
              <a:rPr dirty="0"/>
              <a:t>и</a:t>
            </a:r>
            <a:r>
              <a:rPr dirty="0" spc="85"/>
              <a:t> </a:t>
            </a:r>
            <a:r>
              <a:rPr dirty="0"/>
              <a:t>отношения</a:t>
            </a:r>
            <a:r>
              <a:rPr dirty="0" spc="90"/>
              <a:t> </a:t>
            </a:r>
            <a:r>
              <a:rPr dirty="0" spc="-50"/>
              <a:t>к</a:t>
            </a:r>
          </a:p>
          <a:p>
            <a:pPr algn="just" marL="12700">
              <a:lnSpc>
                <a:spcPct val="100000"/>
              </a:lnSpc>
              <a:spcBef>
                <a:spcPts val="1140"/>
              </a:spcBef>
            </a:pPr>
            <a:r>
              <a:rPr dirty="0"/>
              <a:t>себе</a:t>
            </a:r>
            <a:r>
              <a:rPr dirty="0" spc="-20"/>
              <a:t> </a:t>
            </a:r>
            <a:r>
              <a:rPr dirty="0"/>
              <a:t>и</a:t>
            </a:r>
            <a:r>
              <a:rPr dirty="0" spc="-10"/>
              <a:t> окружающим.</a:t>
            </a:r>
          </a:p>
          <a:p>
            <a:pPr algn="just" marL="12700" marR="5080" indent="384175">
              <a:lnSpc>
                <a:spcPct val="150100"/>
              </a:lnSpc>
              <a:spcBef>
                <a:spcPts val="1005"/>
              </a:spcBef>
              <a:buChar char="-"/>
              <a:tabLst>
                <a:tab pos="396875" algn="l"/>
              </a:tabLst>
            </a:pPr>
            <a:r>
              <a:rPr dirty="0"/>
              <a:t>Обучение</a:t>
            </a:r>
            <a:r>
              <a:rPr dirty="0" spc="265"/>
              <a:t>   </a:t>
            </a:r>
            <a:r>
              <a:rPr dirty="0"/>
              <a:t>родителей</a:t>
            </a:r>
            <a:r>
              <a:rPr dirty="0" spc="280"/>
              <a:t>   </a:t>
            </a:r>
            <a:r>
              <a:rPr dirty="0"/>
              <a:t>формам</a:t>
            </a:r>
            <a:r>
              <a:rPr dirty="0" spc="270"/>
              <a:t>   </a:t>
            </a:r>
            <a:r>
              <a:rPr dirty="0" spc="-10"/>
              <a:t>бесконфликтного </a:t>
            </a:r>
            <a:r>
              <a:rPr dirty="0"/>
              <a:t>общения</a:t>
            </a:r>
            <a:r>
              <a:rPr dirty="0" spc="465"/>
              <a:t>   </a:t>
            </a:r>
            <a:r>
              <a:rPr dirty="0"/>
              <a:t>с</a:t>
            </a:r>
            <a:r>
              <a:rPr dirty="0" spc="465"/>
              <a:t>   </a:t>
            </a:r>
            <a:r>
              <a:rPr dirty="0"/>
              <a:t>несовершеннолетними</a:t>
            </a:r>
            <a:r>
              <a:rPr dirty="0" spc="475"/>
              <a:t>   </a:t>
            </a:r>
            <a:r>
              <a:rPr dirty="0"/>
              <a:t>детьми</a:t>
            </a:r>
            <a:r>
              <a:rPr dirty="0" spc="465"/>
              <a:t>   </a:t>
            </a:r>
            <a:r>
              <a:rPr dirty="0" spc="-25"/>
              <a:t>при </a:t>
            </a:r>
            <a:r>
              <a:rPr dirty="0" spc="-10"/>
              <a:t>непосредственном</a:t>
            </a:r>
            <a:r>
              <a:rPr dirty="0" spc="-25"/>
              <a:t> </a:t>
            </a:r>
            <a:r>
              <a:rPr dirty="0" spc="-10"/>
              <a:t>взаимодействии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34528" y="1645920"/>
            <a:ext cx="3247644" cy="48737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72539" y="213486"/>
            <a:ext cx="8467090" cy="6654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Особенности</a:t>
            </a:r>
            <a:r>
              <a:rPr dirty="0" spc="-160"/>
              <a:t> </a:t>
            </a:r>
            <a:r>
              <a:rPr dirty="0"/>
              <a:t>реализации</a:t>
            </a:r>
            <a:r>
              <a:rPr dirty="0" spc="-145"/>
              <a:t> </a:t>
            </a:r>
            <a:r>
              <a:rPr dirty="0" spc="-10"/>
              <a:t>программы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86867" y="924393"/>
            <a:ext cx="11281410" cy="5386705"/>
          </a:xfrm>
          <a:prstGeom prst="rect">
            <a:avLst/>
          </a:prstGeom>
        </p:spPr>
        <p:txBody>
          <a:bodyPr wrap="square" lIns="0" tIns="138430" rIns="0" bIns="0" rtlCol="0" vert="horz">
            <a:spAutoFit/>
          </a:bodyPr>
          <a:lstStyle/>
          <a:p>
            <a:pPr marL="1123315">
              <a:lnSpc>
                <a:spcPct val="100000"/>
              </a:lnSpc>
              <a:spcBef>
                <a:spcPts val="1090"/>
              </a:spcBef>
            </a:pPr>
            <a:r>
              <a:rPr dirty="0" sz="2200" b="1">
                <a:solidFill>
                  <a:srgbClr val="FFFFFF"/>
                </a:solidFill>
                <a:latin typeface="Times New Roman"/>
                <a:cs typeface="Times New Roman"/>
              </a:rPr>
              <a:t>Целевая</a:t>
            </a:r>
            <a:r>
              <a:rPr dirty="0" sz="2200" spc="-7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 b="1">
                <a:solidFill>
                  <a:srgbClr val="FFFFFF"/>
                </a:solidFill>
                <a:latin typeface="Times New Roman"/>
                <a:cs typeface="Times New Roman"/>
              </a:rPr>
              <a:t>аудитория:</a:t>
            </a:r>
            <a:endParaRPr sz="2200">
              <a:latin typeface="Times New Roman"/>
              <a:cs typeface="Times New Roman"/>
            </a:endParaRPr>
          </a:p>
          <a:p>
            <a:pPr marL="175260" indent="-162560">
              <a:lnSpc>
                <a:spcPct val="100000"/>
              </a:lnSpc>
              <a:spcBef>
                <a:spcPts val="1000"/>
              </a:spcBef>
              <a:buChar char="-"/>
              <a:tabLst>
                <a:tab pos="175260" algn="l"/>
                <a:tab pos="904240" algn="l"/>
              </a:tabLst>
            </a:pPr>
            <a:r>
              <a:rPr dirty="0" sz="2200" spc="-20">
                <a:solidFill>
                  <a:srgbClr val="FFFFFF"/>
                </a:solidFill>
                <a:latin typeface="Times New Roman"/>
                <a:cs typeface="Times New Roman"/>
              </a:rPr>
              <a:t>Дети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	с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Times New Roman"/>
                <a:cs typeface="Times New Roman"/>
              </a:rPr>
              <a:t>ОВЗ</a:t>
            </a:r>
            <a:endParaRPr sz="2200">
              <a:latin typeface="Times New Roman"/>
              <a:cs typeface="Times New Roman"/>
            </a:endParaRPr>
          </a:p>
          <a:p>
            <a:pPr marL="12700" marR="6917690" indent="162560">
              <a:lnSpc>
                <a:spcPct val="100000"/>
              </a:lnSpc>
              <a:spcBef>
                <a:spcPts val="1010"/>
              </a:spcBef>
              <a:buChar char="-"/>
              <a:tabLst>
                <a:tab pos="175260" algn="l"/>
              </a:tabLst>
            </a:pP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Родители</a:t>
            </a:r>
            <a:r>
              <a:rPr dirty="0" sz="2200" spc="-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или</a:t>
            </a:r>
            <a:r>
              <a:rPr dirty="0" sz="2200" spc="-9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законные представители</a:t>
            </a:r>
            <a:r>
              <a:rPr dirty="0" sz="22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несовершеннолетних детей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30"/>
              </a:spcBef>
            </a:pPr>
            <a:endParaRPr sz="2200">
              <a:latin typeface="Times New Roman"/>
              <a:cs typeface="Times New Roman"/>
            </a:endParaRPr>
          </a:p>
          <a:p>
            <a:pPr algn="just" marL="4725670" marR="5080" indent="432434">
              <a:lnSpc>
                <a:spcPts val="2380"/>
              </a:lnSpc>
            </a:pP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Программа</a:t>
            </a:r>
            <a:r>
              <a:rPr dirty="0" sz="2200" spc="3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включает</a:t>
            </a:r>
            <a:r>
              <a:rPr dirty="0" sz="2200" spc="3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2200" spc="3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себя</a:t>
            </a:r>
            <a:r>
              <a:rPr dirty="0" sz="2200" spc="3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30</a:t>
            </a:r>
            <a:r>
              <a:rPr dirty="0" sz="2200" spc="3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занятий,</a:t>
            </a:r>
            <a:r>
              <a:rPr dirty="0" sz="2200" spc="3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которые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проводятся</a:t>
            </a:r>
            <a:r>
              <a:rPr dirty="0" sz="2200" spc="1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dirty="0" sz="2200" spc="1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раз</a:t>
            </a:r>
            <a:r>
              <a:rPr dirty="0" sz="2200" spc="1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2200" spc="1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неделю</a:t>
            </a:r>
            <a:r>
              <a:rPr dirty="0" sz="2200" spc="1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2200" spc="1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форме</a:t>
            </a:r>
            <a:r>
              <a:rPr dirty="0" sz="2200" spc="1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индивидуальных,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групповых</a:t>
            </a:r>
            <a:r>
              <a:rPr dirty="0" sz="2200" spc="-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dirty="0" sz="22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совместных</a:t>
            </a:r>
            <a:r>
              <a:rPr dirty="0" sz="22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занятий.</a:t>
            </a:r>
            <a:endParaRPr sz="2200">
              <a:latin typeface="Times New Roman"/>
              <a:cs typeface="Times New Roman"/>
            </a:endParaRPr>
          </a:p>
          <a:p>
            <a:pPr algn="just" marL="4725670" marR="5080" indent="457200">
              <a:lnSpc>
                <a:spcPct val="90000"/>
              </a:lnSpc>
              <a:spcBef>
                <a:spcPts val="950"/>
              </a:spcBef>
            </a:pP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Каждое</a:t>
            </a:r>
            <a:r>
              <a:rPr dirty="0" sz="2200" spc="265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занятие</a:t>
            </a:r>
            <a:r>
              <a:rPr dirty="0" sz="2200" spc="26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учитывает</a:t>
            </a:r>
            <a:r>
              <a:rPr dirty="0" sz="2200" spc="27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индивидуальные</a:t>
            </a:r>
            <a:r>
              <a:rPr dirty="0" sz="2200" spc="254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dirty="0" sz="2200" spc="-5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возрастные</a:t>
            </a:r>
            <a:r>
              <a:rPr dirty="0" sz="2200" spc="425">
                <a:solidFill>
                  <a:srgbClr val="FFFFFF"/>
                </a:solidFill>
                <a:latin typeface="Times New Roman"/>
                <a:cs typeface="Times New Roman"/>
              </a:rPr>
              <a:t>   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особенности</a:t>
            </a:r>
            <a:r>
              <a:rPr dirty="0" sz="2200" spc="430">
                <a:solidFill>
                  <a:srgbClr val="FFFFFF"/>
                </a:solidFill>
                <a:latin typeface="Times New Roman"/>
                <a:cs typeface="Times New Roman"/>
              </a:rPr>
              <a:t>   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ребенка</a:t>
            </a:r>
            <a:r>
              <a:rPr dirty="0" sz="2200" spc="425">
                <a:solidFill>
                  <a:srgbClr val="FFFFFF"/>
                </a:solidFill>
                <a:latin typeface="Times New Roman"/>
                <a:cs typeface="Times New Roman"/>
              </a:rPr>
              <a:t>   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dirty="0" sz="2200" spc="430">
                <a:solidFill>
                  <a:srgbClr val="FFFFFF"/>
                </a:solidFill>
                <a:latin typeface="Times New Roman"/>
                <a:cs typeface="Times New Roman"/>
              </a:rPr>
              <a:t>    </a:t>
            </a:r>
            <a:r>
              <a:rPr dirty="0" sz="2200" spc="-20">
                <a:solidFill>
                  <a:srgbClr val="FFFFFF"/>
                </a:solidFill>
                <a:latin typeface="Times New Roman"/>
                <a:cs typeface="Times New Roman"/>
              </a:rPr>
              <a:t>ОВЗ,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направленные</a:t>
            </a:r>
            <a:r>
              <a:rPr dirty="0" sz="2200" spc="425">
                <a:solidFill>
                  <a:srgbClr val="FFFFFF"/>
                </a:solidFill>
                <a:latin typeface="Times New Roman"/>
                <a:cs typeface="Times New Roman"/>
              </a:rPr>
              <a:t>   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на</a:t>
            </a:r>
            <a:r>
              <a:rPr dirty="0" sz="2200" spc="425">
                <a:solidFill>
                  <a:srgbClr val="FFFFFF"/>
                </a:solidFill>
                <a:latin typeface="Times New Roman"/>
                <a:cs typeface="Times New Roman"/>
              </a:rPr>
              <a:t>   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создание</a:t>
            </a:r>
            <a:r>
              <a:rPr dirty="0" sz="2200" spc="425">
                <a:solidFill>
                  <a:srgbClr val="FFFFFF"/>
                </a:solidFill>
                <a:latin typeface="Times New Roman"/>
                <a:cs typeface="Times New Roman"/>
              </a:rPr>
              <a:t>   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психологически-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комфортной</a:t>
            </a:r>
            <a:r>
              <a:rPr dirty="0" sz="2200" spc="3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среды</a:t>
            </a:r>
            <a:r>
              <a:rPr dirty="0" sz="2200" spc="3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при</a:t>
            </a:r>
            <a:r>
              <a:rPr dirty="0" sz="2200" spc="3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взаимодействии</a:t>
            </a:r>
            <a:r>
              <a:rPr dirty="0" sz="2200" spc="3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родителей</a:t>
            </a:r>
            <a:r>
              <a:rPr dirty="0" sz="2200" spc="3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несовершеннолетних</a:t>
            </a:r>
            <a:r>
              <a:rPr dirty="0" sz="2200" spc="165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детей,</a:t>
            </a:r>
            <a:r>
              <a:rPr dirty="0" sz="2200" spc="509">
                <a:solidFill>
                  <a:srgbClr val="FFFFFF"/>
                </a:solidFill>
                <a:latin typeface="Times New Roman"/>
                <a:cs typeface="Times New Roman"/>
              </a:rPr>
              <a:t>   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обучение</a:t>
            </a:r>
            <a:r>
              <a:rPr dirty="0" sz="2200" spc="16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родителей бесконфликтным</a:t>
            </a:r>
            <a:r>
              <a:rPr dirty="0" sz="22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формам</a:t>
            </a:r>
            <a:r>
              <a:rPr dirty="0" sz="2200" spc="-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общения</a:t>
            </a:r>
            <a:r>
              <a:rPr dirty="0" sz="22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dirty="0" sz="22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ребенком.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3891" y="1194816"/>
            <a:ext cx="5667756" cy="18867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9995" y="3122676"/>
            <a:ext cx="4052316" cy="35311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192" rIns="0" bIns="0" rtlCol="0" vert="horz">
            <a:spAutoFit/>
          </a:bodyPr>
          <a:lstStyle/>
          <a:p>
            <a:pPr marL="894715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Индивидуальные</a:t>
            </a:r>
            <a:r>
              <a:rPr dirty="0" spc="-170"/>
              <a:t> </a:t>
            </a:r>
            <a:r>
              <a:rPr dirty="0" spc="-10"/>
              <a:t>занятия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008888" y="1037844"/>
            <a:ext cx="10953115" cy="5570220"/>
            <a:chOff x="1008888" y="1037844"/>
            <a:chExt cx="10953115" cy="557022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8888" y="1534668"/>
              <a:ext cx="2819400" cy="4195572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85731" y="1208532"/>
              <a:ext cx="2584704" cy="258318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05472" y="2752344"/>
              <a:ext cx="3238500" cy="351586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78223" y="2499360"/>
              <a:ext cx="1897379" cy="200406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28900" y="4130039"/>
              <a:ext cx="2357628" cy="235762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10072" y="1037844"/>
              <a:ext cx="2125979" cy="252984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157459" y="4250436"/>
              <a:ext cx="1804416" cy="23576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631" y="112776"/>
            <a:ext cx="11972544" cy="61356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192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pc="-30"/>
              <a:t>Групповые</a:t>
            </a:r>
            <a:r>
              <a:rPr dirty="0" spc="-145"/>
              <a:t> </a:t>
            </a:r>
            <a:r>
              <a:rPr dirty="0"/>
              <a:t>и</a:t>
            </a:r>
            <a:r>
              <a:rPr dirty="0" spc="-155"/>
              <a:t> </a:t>
            </a:r>
            <a:r>
              <a:rPr dirty="0"/>
              <a:t>совместные</a:t>
            </a:r>
            <a:r>
              <a:rPr dirty="0" spc="-125"/>
              <a:t> </a:t>
            </a:r>
            <a:r>
              <a:rPr dirty="0" spc="-10"/>
              <a:t>занятия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12964" y="4027932"/>
            <a:ext cx="3307079" cy="219456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24671" y="1527047"/>
            <a:ext cx="2865120" cy="2202179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667512" y="1693164"/>
            <a:ext cx="6373495" cy="4529455"/>
            <a:chOff x="667512" y="1693164"/>
            <a:chExt cx="6373495" cy="4529455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7512" y="1693164"/>
              <a:ext cx="2583180" cy="219456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83535" y="3189732"/>
              <a:ext cx="2767584" cy="16764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05527" y="4134612"/>
              <a:ext cx="2435352" cy="20878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3712" y="0"/>
            <a:ext cx="4529328" cy="68580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6855" y="0"/>
            <a:ext cx="448818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20" y="103631"/>
            <a:ext cx="11849100" cy="614476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24916" y="475234"/>
            <a:ext cx="9230360" cy="55733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4000">
                <a:solidFill>
                  <a:srgbClr val="EBEBEB"/>
                </a:solidFill>
                <a:latin typeface="Microsoft Sans Serif"/>
                <a:cs typeface="Microsoft Sans Serif"/>
              </a:rPr>
              <a:t>У</a:t>
            </a:r>
            <a:r>
              <a:rPr dirty="0" sz="4000" spc="45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195">
                <a:solidFill>
                  <a:srgbClr val="EBEBEB"/>
                </a:solidFill>
                <a:latin typeface="Microsoft Sans Serif"/>
                <a:cs typeface="Microsoft Sans Serif"/>
              </a:rPr>
              <a:t>каждого</a:t>
            </a:r>
            <a:r>
              <a:rPr dirty="0" sz="4000" spc="105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-280">
                <a:solidFill>
                  <a:srgbClr val="EBEBEB"/>
                </a:solidFill>
                <a:latin typeface="Microsoft Sans Serif"/>
                <a:cs typeface="Microsoft Sans Serif"/>
              </a:rPr>
              <a:t>в</a:t>
            </a:r>
            <a:r>
              <a:rPr dirty="0" sz="4000" spc="55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85">
                <a:solidFill>
                  <a:srgbClr val="EBEBEB"/>
                </a:solidFill>
                <a:latin typeface="Microsoft Sans Serif"/>
                <a:cs typeface="Microsoft Sans Serif"/>
              </a:rPr>
              <a:t>жизни</a:t>
            </a:r>
            <a:r>
              <a:rPr dirty="0" sz="4000" spc="45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95">
                <a:solidFill>
                  <a:srgbClr val="EBEBEB"/>
                </a:solidFill>
                <a:latin typeface="Microsoft Sans Serif"/>
                <a:cs typeface="Microsoft Sans Serif"/>
              </a:rPr>
              <a:t>есть </a:t>
            </a:r>
            <a:r>
              <a:rPr dirty="0" sz="4000" spc="200">
                <a:solidFill>
                  <a:srgbClr val="EBEBEB"/>
                </a:solidFill>
                <a:latin typeface="Microsoft Sans Serif"/>
                <a:cs typeface="Microsoft Sans Serif"/>
              </a:rPr>
              <a:t>сказка</a:t>
            </a:r>
            <a:r>
              <a:rPr dirty="0" sz="4000" spc="85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45">
                <a:solidFill>
                  <a:srgbClr val="EBEBEB"/>
                </a:solidFill>
                <a:latin typeface="Microsoft Sans Serif"/>
                <a:cs typeface="Microsoft Sans Serif"/>
              </a:rPr>
              <a:t>своя, </a:t>
            </a:r>
            <a:r>
              <a:rPr dirty="0" sz="4000" spc="-70">
                <a:solidFill>
                  <a:srgbClr val="EBEBEB"/>
                </a:solidFill>
                <a:latin typeface="Microsoft Sans Serif"/>
                <a:cs typeface="Microsoft Sans Serif"/>
              </a:rPr>
              <a:t>Есть</a:t>
            </a:r>
            <a:r>
              <a:rPr dirty="0" sz="4000" spc="-10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>
                <a:solidFill>
                  <a:srgbClr val="EBEBEB"/>
                </a:solidFill>
                <a:latin typeface="Microsoft Sans Serif"/>
                <a:cs typeface="Microsoft Sans Serif"/>
              </a:rPr>
              <a:t>линия</a:t>
            </a:r>
            <a:r>
              <a:rPr dirty="0" sz="4000" spc="-25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85">
                <a:solidFill>
                  <a:srgbClr val="EBEBEB"/>
                </a:solidFill>
                <a:latin typeface="Microsoft Sans Serif"/>
                <a:cs typeface="Microsoft Sans Serif"/>
              </a:rPr>
              <a:t>поведения,</a:t>
            </a:r>
            <a:endParaRPr sz="4000">
              <a:latin typeface="Microsoft Sans Serif"/>
              <a:cs typeface="Microsoft Sans Serif"/>
            </a:endParaRPr>
          </a:p>
          <a:p>
            <a:pPr marL="12700" marR="857885">
              <a:lnSpc>
                <a:spcPct val="100000"/>
              </a:lnSpc>
            </a:pPr>
            <a:r>
              <a:rPr dirty="0" sz="4000">
                <a:solidFill>
                  <a:srgbClr val="EBEBEB"/>
                </a:solidFill>
                <a:latin typeface="Microsoft Sans Serif"/>
                <a:cs typeface="Microsoft Sans Serif"/>
              </a:rPr>
              <a:t>У</a:t>
            </a:r>
            <a:r>
              <a:rPr dirty="0" sz="4000" spc="50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195">
                <a:solidFill>
                  <a:srgbClr val="EBEBEB"/>
                </a:solidFill>
                <a:latin typeface="Microsoft Sans Serif"/>
                <a:cs typeface="Microsoft Sans Serif"/>
              </a:rPr>
              <a:t>каждого</a:t>
            </a:r>
            <a:r>
              <a:rPr dirty="0" sz="4000" spc="110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145">
                <a:solidFill>
                  <a:srgbClr val="EBEBEB"/>
                </a:solidFill>
                <a:latin typeface="Microsoft Sans Serif"/>
                <a:cs typeface="Microsoft Sans Serif"/>
              </a:rPr>
              <a:t>духа</a:t>
            </a:r>
            <a:r>
              <a:rPr dirty="0" sz="4000" spc="85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90">
                <a:solidFill>
                  <a:srgbClr val="EBEBEB"/>
                </a:solidFill>
                <a:latin typeface="Microsoft Sans Serif"/>
                <a:cs typeface="Microsoft Sans Serif"/>
              </a:rPr>
              <a:t>есть </a:t>
            </a:r>
            <a:r>
              <a:rPr dirty="0" sz="4000" spc="210">
                <a:solidFill>
                  <a:srgbClr val="EBEBEB"/>
                </a:solidFill>
                <a:latin typeface="Microsoft Sans Serif"/>
                <a:cs typeface="Microsoft Sans Serif"/>
              </a:rPr>
              <a:t>Высшее</a:t>
            </a:r>
            <a:r>
              <a:rPr dirty="0" sz="4000" spc="95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195">
                <a:solidFill>
                  <a:srgbClr val="EBEBEB"/>
                </a:solidFill>
                <a:latin typeface="Microsoft Sans Serif"/>
                <a:cs typeface="Microsoft Sans Serif"/>
              </a:rPr>
              <a:t>“Я” </a:t>
            </a:r>
            <a:r>
              <a:rPr dirty="0" sz="4000" spc="55">
                <a:solidFill>
                  <a:srgbClr val="EBEBEB"/>
                </a:solidFill>
                <a:latin typeface="Microsoft Sans Serif"/>
                <a:cs typeface="Microsoft Sans Serif"/>
              </a:rPr>
              <a:t>И</a:t>
            </a:r>
            <a:r>
              <a:rPr dirty="0" sz="4000" spc="65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90">
                <a:solidFill>
                  <a:srgbClr val="EBEBEB"/>
                </a:solidFill>
                <a:latin typeface="Microsoft Sans Serif"/>
                <a:cs typeface="Microsoft Sans Serif"/>
              </a:rPr>
              <a:t>есть </a:t>
            </a:r>
            <a:r>
              <a:rPr dirty="0" sz="4000" spc="180">
                <a:solidFill>
                  <a:srgbClr val="EBEBEB"/>
                </a:solidFill>
                <a:latin typeface="Microsoft Sans Serif"/>
                <a:cs typeface="Microsoft Sans Serif"/>
              </a:rPr>
              <a:t>направленье</a:t>
            </a:r>
            <a:r>
              <a:rPr dirty="0" sz="4000" spc="95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35">
                <a:solidFill>
                  <a:srgbClr val="EBEBEB"/>
                </a:solidFill>
                <a:latin typeface="Microsoft Sans Serif"/>
                <a:cs typeface="Microsoft Sans Serif"/>
              </a:rPr>
              <a:t>движения.</a:t>
            </a:r>
            <a:endParaRPr sz="4000">
              <a:latin typeface="Microsoft Sans Serif"/>
              <a:cs typeface="Microsoft Sans Serif"/>
            </a:endParaRPr>
          </a:p>
          <a:p>
            <a:pPr marL="2696210">
              <a:lnSpc>
                <a:spcPct val="100000"/>
              </a:lnSpc>
              <a:spcBef>
                <a:spcPts val="5"/>
              </a:spcBef>
            </a:pPr>
            <a:r>
              <a:rPr dirty="0" sz="4000" spc="-45">
                <a:solidFill>
                  <a:srgbClr val="EBEBEB"/>
                </a:solidFill>
                <a:latin typeface="Microsoft Sans Serif"/>
                <a:cs typeface="Microsoft Sans Serif"/>
              </a:rPr>
              <a:t>В.</a:t>
            </a:r>
            <a:r>
              <a:rPr dirty="0" sz="4000" spc="-215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100">
                <a:solidFill>
                  <a:srgbClr val="EBEBEB"/>
                </a:solidFill>
                <a:latin typeface="Microsoft Sans Serif"/>
                <a:cs typeface="Microsoft Sans Serif"/>
              </a:rPr>
              <a:t>Черченко</a:t>
            </a:r>
            <a:endParaRPr sz="4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750"/>
              </a:spcBef>
            </a:pPr>
            <a:endParaRPr sz="4000">
              <a:latin typeface="Microsoft Sans Serif"/>
              <a:cs typeface="Microsoft Sans Serif"/>
            </a:endParaRPr>
          </a:p>
          <a:p>
            <a:pPr marL="12700" marR="102870">
              <a:lnSpc>
                <a:spcPct val="100000"/>
              </a:lnSpc>
            </a:pPr>
            <a:r>
              <a:rPr dirty="0" sz="4000" spc="55">
                <a:solidFill>
                  <a:srgbClr val="EBEBEB"/>
                </a:solidFill>
                <a:latin typeface="Microsoft Sans Serif"/>
                <a:cs typeface="Microsoft Sans Serif"/>
              </a:rPr>
              <a:t>„СКАЗКА</a:t>
            </a:r>
            <a:r>
              <a:rPr dirty="0" sz="4000" spc="95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819">
                <a:solidFill>
                  <a:srgbClr val="EBEBEB"/>
                </a:solidFill>
                <a:latin typeface="Microsoft Sans Serif"/>
                <a:cs typeface="Microsoft Sans Serif"/>
              </a:rPr>
              <a:t>–</a:t>
            </a:r>
            <a:r>
              <a:rPr dirty="0" sz="4000" spc="50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200">
                <a:solidFill>
                  <a:srgbClr val="EBEBEB"/>
                </a:solidFill>
                <a:latin typeface="Microsoft Sans Serif"/>
                <a:cs typeface="Microsoft Sans Serif"/>
              </a:rPr>
              <a:t>это</a:t>
            </a:r>
            <a:r>
              <a:rPr dirty="0" sz="4000" spc="50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>
                <a:solidFill>
                  <a:srgbClr val="EBEBEB"/>
                </a:solidFill>
                <a:latin typeface="Microsoft Sans Serif"/>
                <a:cs typeface="Microsoft Sans Serif"/>
              </a:rPr>
              <a:t>жизнь,</a:t>
            </a:r>
            <a:r>
              <a:rPr dirty="0" sz="4000" spc="70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225">
                <a:solidFill>
                  <a:srgbClr val="EBEBEB"/>
                </a:solidFill>
                <a:latin typeface="Microsoft Sans Serif"/>
                <a:cs typeface="Microsoft Sans Serif"/>
              </a:rPr>
              <a:t>придуманная </a:t>
            </a:r>
            <a:r>
              <a:rPr dirty="0" sz="4000" spc="215">
                <a:solidFill>
                  <a:srgbClr val="EBEBEB"/>
                </a:solidFill>
                <a:latin typeface="Microsoft Sans Serif"/>
                <a:cs typeface="Microsoft Sans Serif"/>
              </a:rPr>
              <a:t>душой,</a:t>
            </a:r>
            <a:r>
              <a:rPr dirty="0" sz="4000" spc="90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160">
                <a:solidFill>
                  <a:srgbClr val="EBEBEB"/>
                </a:solidFill>
                <a:latin typeface="Microsoft Sans Serif"/>
                <a:cs typeface="Microsoft Sans Serif"/>
              </a:rPr>
              <a:t>когда</a:t>
            </a:r>
            <a:r>
              <a:rPr dirty="0" sz="4000" spc="80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285">
                <a:solidFill>
                  <a:srgbClr val="EBEBEB"/>
                </a:solidFill>
                <a:latin typeface="Microsoft Sans Serif"/>
                <a:cs typeface="Microsoft Sans Serif"/>
              </a:rPr>
              <a:t>ей</a:t>
            </a:r>
            <a:r>
              <a:rPr dirty="0" sz="4000" spc="70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265">
                <a:solidFill>
                  <a:srgbClr val="EBEBEB"/>
                </a:solidFill>
                <a:latin typeface="Microsoft Sans Serif"/>
                <a:cs typeface="Microsoft Sans Serif"/>
              </a:rPr>
              <a:t>не</a:t>
            </a:r>
            <a:r>
              <a:rPr dirty="0" sz="4000" spc="50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105">
                <a:solidFill>
                  <a:srgbClr val="EBEBEB"/>
                </a:solidFill>
                <a:latin typeface="Microsoft Sans Serif"/>
                <a:cs typeface="Microsoft Sans Serif"/>
              </a:rPr>
              <a:t>подходит</a:t>
            </a:r>
            <a:r>
              <a:rPr dirty="0" sz="4000" spc="100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330">
                <a:solidFill>
                  <a:srgbClr val="EBEBEB"/>
                </a:solidFill>
                <a:latin typeface="Microsoft Sans Serif"/>
                <a:cs typeface="Microsoft Sans Serif"/>
              </a:rPr>
              <a:t>её</a:t>
            </a:r>
            <a:endParaRPr sz="4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4000" spc="150">
                <a:solidFill>
                  <a:srgbClr val="EBEBEB"/>
                </a:solidFill>
                <a:latin typeface="Microsoft Sans Serif"/>
                <a:cs typeface="Microsoft Sans Serif"/>
              </a:rPr>
              <a:t>реальная</a:t>
            </a:r>
            <a:r>
              <a:rPr dirty="0" sz="4000" spc="85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95">
                <a:solidFill>
                  <a:srgbClr val="EBEBEB"/>
                </a:solidFill>
                <a:latin typeface="Microsoft Sans Serif"/>
                <a:cs typeface="Microsoft Sans Serif"/>
              </a:rPr>
              <a:t>жизнь.“</a:t>
            </a:r>
            <a:r>
              <a:rPr dirty="0" sz="4000" spc="90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114">
                <a:solidFill>
                  <a:srgbClr val="EBEBEB"/>
                </a:solidFill>
                <a:latin typeface="Microsoft Sans Serif"/>
                <a:cs typeface="Microsoft Sans Serif"/>
              </a:rPr>
              <a:t>Соня</a:t>
            </a:r>
            <a:r>
              <a:rPr dirty="0" sz="4000" spc="70">
                <a:solidFill>
                  <a:srgbClr val="EBEBEB"/>
                </a:solidFill>
                <a:latin typeface="Microsoft Sans Serif"/>
                <a:cs typeface="Microsoft Sans Serif"/>
              </a:rPr>
              <a:t> </a:t>
            </a:r>
            <a:r>
              <a:rPr dirty="0" sz="4000" spc="215">
                <a:solidFill>
                  <a:srgbClr val="EBEBEB"/>
                </a:solidFill>
                <a:latin typeface="Microsoft Sans Serif"/>
                <a:cs typeface="Microsoft Sans Serif"/>
              </a:rPr>
              <a:t>Шаталова</a:t>
            </a:r>
            <a:endParaRPr sz="4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terms:created xsi:type="dcterms:W3CDTF">2025-08-06T06:43:54Z</dcterms:created>
  <dcterms:modified xsi:type="dcterms:W3CDTF">2025-08-06T06:43:54Z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2024-11-20T00:00:00Z</vt:filetime>
  </property>
  <property fmtid="{D5CDD505-2E9C-101B-9397-08002B2CF9AE}" pid="3" name="LastSaved">
    <vt:filetime>2025-08-06T00:00:00Z</vt:filetime>
  </property>
</Properties>
</file>