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33"/>
    <a:srgbClr val="006C31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36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57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3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2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39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86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73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016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1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21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57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A4D2B-BF33-4A58-998A-2634ABC9DD70}" type="datetimeFigureOut">
              <a:rPr lang="ru-RU" smtClean="0"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9A6E9-328E-43B9-A1B4-2C61735EC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27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3" y="66504"/>
            <a:ext cx="11977101" cy="651209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858293"/>
              </p:ext>
            </p:extLst>
          </p:nvPr>
        </p:nvGraphicFramePr>
        <p:xfrm>
          <a:off x="93132" y="66504"/>
          <a:ext cx="11977101" cy="6512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367">
                  <a:extLst>
                    <a:ext uri="{9D8B030D-6E8A-4147-A177-3AD203B41FA5}">
                      <a16:colId xmlns:a16="http://schemas.microsoft.com/office/drawing/2014/main" val="1148497898"/>
                    </a:ext>
                  </a:extLst>
                </a:gridCol>
                <a:gridCol w="3992367">
                  <a:extLst>
                    <a:ext uri="{9D8B030D-6E8A-4147-A177-3AD203B41FA5}">
                      <a16:colId xmlns:a16="http://schemas.microsoft.com/office/drawing/2014/main" val="2711334987"/>
                    </a:ext>
                  </a:extLst>
                </a:gridCol>
                <a:gridCol w="3992367">
                  <a:extLst>
                    <a:ext uri="{9D8B030D-6E8A-4147-A177-3AD203B41FA5}">
                      <a16:colId xmlns:a16="http://schemas.microsoft.com/office/drawing/2014/main" val="3354751119"/>
                    </a:ext>
                  </a:extLst>
                </a:gridCol>
              </a:tblGrid>
              <a:tr h="6512098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   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 Работа кружка «Радуга творчества» носит художественно-эстетическую направленность.</a:t>
                      </a: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 Сотрудничество с семьей является одним из важнейших условий социальной реабилитации семей, а клубная работа позволяет установить эффективное и целенаправленное взаимодействие семьи и социальных служб.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       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г. Глазов, ул. Энгельса, д.30а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8(34141) 7-38-30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8(34141) 2-94-76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8(34141) 5-31-01</a:t>
                      </a: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glaz@msp-cso.udmr.ru</a:t>
                      </a:r>
                      <a:endParaRPr lang="ru-RU" sz="14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738539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014773" y="1502601"/>
            <a:ext cx="411042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2700">
                  <a:noFill/>
                  <a:prstDash val="solid"/>
                </a:ln>
                <a:solidFill>
                  <a:srgbClr val="EA0000"/>
                </a:solidFill>
                <a:latin typeface="Comic Sans MS" panose="030F0702030302020204" pitchFamily="66" charset="0"/>
              </a:rPr>
              <a:t>Отделение</a:t>
            </a:r>
            <a:r>
              <a:rPr lang="ru-RU" sz="2000" b="1" cap="none" spc="0" dirty="0" smtClean="0">
                <a:ln w="12700">
                  <a:noFill/>
                  <a:prstDash val="solid"/>
                </a:ln>
                <a:solidFill>
                  <a:srgbClr val="EA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ru-RU" sz="2000" b="1" cap="none" spc="0" dirty="0" smtClean="0">
                <a:ln w="12700">
                  <a:noFill/>
                  <a:prstDash val="solid"/>
                </a:ln>
                <a:solidFill>
                  <a:srgbClr val="EA0000"/>
                </a:solidFill>
                <a:latin typeface="Comic Sans MS" panose="030F0702030302020204" pitchFamily="66" charset="0"/>
              </a:rPr>
              <a:t>оказания социальных услуг </a:t>
            </a:r>
          </a:p>
          <a:p>
            <a:pPr algn="ctr"/>
            <a:r>
              <a:rPr lang="ru-RU" sz="2000" b="1" cap="none" spc="0" dirty="0" smtClean="0">
                <a:ln w="12700">
                  <a:noFill/>
                  <a:prstDash val="solid"/>
                </a:ln>
                <a:solidFill>
                  <a:srgbClr val="EA0000"/>
                </a:solidFill>
                <a:latin typeface="Comic Sans MS" panose="030F0702030302020204" pitchFamily="66" charset="0"/>
              </a:rPr>
              <a:t>и социального сопровождения</a:t>
            </a:r>
            <a:endParaRPr lang="ru-RU" sz="2000" b="1" cap="none" spc="0" dirty="0">
              <a:ln w="12700">
                <a:noFill/>
                <a:prstDash val="solid"/>
              </a:ln>
              <a:solidFill>
                <a:srgbClr val="EA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86472" y="2956267"/>
            <a:ext cx="28007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2700" cmpd="sng">
                  <a:noFill/>
                  <a:prstDash val="solid"/>
                </a:ln>
                <a:solidFill>
                  <a:srgbClr val="007033"/>
                </a:solidFill>
                <a:latin typeface="Comic Sans MS" panose="030F0702030302020204" pitchFamily="66" charset="0"/>
              </a:rPr>
              <a:t>Кружок</a:t>
            </a:r>
          </a:p>
          <a:p>
            <a:pPr algn="ctr"/>
            <a:r>
              <a:rPr lang="ru-RU" sz="2000" b="1" cap="none" spc="0" dirty="0" smtClean="0">
                <a:ln w="12700" cmpd="sng">
                  <a:noFill/>
                  <a:prstDash val="solid"/>
                </a:ln>
                <a:solidFill>
                  <a:srgbClr val="007033"/>
                </a:solidFill>
                <a:effectLst/>
                <a:latin typeface="Comic Sans MS" panose="030F0702030302020204" pitchFamily="66" charset="0"/>
              </a:rPr>
              <a:t>«Радуга творчества»</a:t>
            </a:r>
            <a:endParaRPr lang="ru-RU" sz="1400" b="1" dirty="0" smtClean="0">
              <a:ln w="12700" cmpd="sng">
                <a:noFill/>
                <a:prstDash val="solid"/>
              </a:ln>
              <a:solidFill>
                <a:srgbClr val="007033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04833" y="4102157"/>
            <a:ext cx="3565400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00" b="1" dirty="0">
                <a:latin typeface="Comic Sans MS" panose="030F0702030302020204" pitchFamily="66" charset="0"/>
              </a:rPr>
              <a:t>(художественно - эстетическая направленность)</a:t>
            </a:r>
          </a:p>
          <a:p>
            <a:pPr algn="ctr"/>
            <a:r>
              <a:rPr lang="ru-RU" sz="1100" b="1" dirty="0">
                <a:latin typeface="Comic Sans MS" panose="030F0702030302020204" pitchFamily="66" charset="0"/>
              </a:rPr>
              <a:t>возраст получателей </a:t>
            </a:r>
            <a:r>
              <a:rPr lang="ru-RU" sz="1100" b="1" dirty="0" smtClean="0">
                <a:latin typeface="Comic Sans MS" panose="030F0702030302020204" pitchFamily="66" charset="0"/>
              </a:rPr>
              <a:t> </a:t>
            </a:r>
            <a:r>
              <a:rPr lang="ru-RU" sz="1100" b="1" dirty="0">
                <a:latin typeface="Comic Sans MS" panose="030F0702030302020204" pitchFamily="66" charset="0"/>
              </a:rPr>
              <a:t>услуг от 3-18 лет</a:t>
            </a:r>
          </a:p>
          <a:p>
            <a:pPr algn="ctr"/>
            <a:endParaRPr lang="ru-RU" sz="1000" dirty="0"/>
          </a:p>
          <a:p>
            <a:r>
              <a:rPr lang="ru-RU" sz="1000" dirty="0"/>
              <a:t> </a:t>
            </a:r>
          </a:p>
          <a:p>
            <a:pPr algn="ctr"/>
            <a:endParaRPr lang="ru-RU" sz="1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00582" y="3781323"/>
            <a:ext cx="23622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rgbClr val="007033"/>
                </a:solidFill>
                <a:latin typeface="Comic Sans MS" panose="030F0702030302020204" pitchFamily="66" charset="0"/>
              </a:rPr>
              <a:t>Контакты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549" y="165915"/>
            <a:ext cx="1680096" cy="41883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445248" y="384694"/>
            <a:ext cx="100540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rgbClr val="00703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О </a:t>
            </a:r>
            <a:r>
              <a:rPr lang="ru-RU" sz="2000" b="0" cap="none" spc="0" dirty="0" smtClean="0">
                <a:ln w="0"/>
                <a:solidFill>
                  <a:srgbClr val="007033"/>
                </a:solidFill>
                <a:latin typeface="Comic Sans MS" panose="030F0702030302020204" pitchFamily="66" charset="0"/>
              </a:rPr>
              <a:t>НАС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42399" y="4994709"/>
            <a:ext cx="1557425" cy="1298034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35358" y="3340370"/>
            <a:ext cx="1691335" cy="120806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8312" y="3664153"/>
            <a:ext cx="1610752" cy="120806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1249" y="2010432"/>
            <a:ext cx="1375338" cy="1375338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157775" y="1610322"/>
            <a:ext cx="184781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0"/>
                <a:solidFill>
                  <a:srgbClr val="007033"/>
                </a:solidFill>
              </a:rPr>
              <a:t>Сообщество</a:t>
            </a:r>
            <a:r>
              <a:rPr lang="ru-RU" sz="2000" dirty="0" smtClean="0">
                <a:ln w="0"/>
                <a:solidFill>
                  <a:srgbClr val="00703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000" dirty="0" smtClean="0">
                <a:ln w="0"/>
                <a:solidFill>
                  <a:srgbClr val="007033"/>
                </a:solidFill>
              </a:rPr>
              <a:t>ВК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9435" y="292360"/>
            <a:ext cx="1738966" cy="111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10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5" y="66504"/>
            <a:ext cx="11977100" cy="651209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28145"/>
              </p:ext>
            </p:extLst>
          </p:nvPr>
        </p:nvGraphicFramePr>
        <p:xfrm>
          <a:off x="93134" y="66502"/>
          <a:ext cx="11977101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367">
                  <a:extLst>
                    <a:ext uri="{9D8B030D-6E8A-4147-A177-3AD203B41FA5}">
                      <a16:colId xmlns:a16="http://schemas.microsoft.com/office/drawing/2014/main" val="1148497898"/>
                    </a:ext>
                  </a:extLst>
                </a:gridCol>
                <a:gridCol w="3992367">
                  <a:extLst>
                    <a:ext uri="{9D8B030D-6E8A-4147-A177-3AD203B41FA5}">
                      <a16:colId xmlns:a16="http://schemas.microsoft.com/office/drawing/2014/main" val="2711334987"/>
                    </a:ext>
                  </a:extLst>
                </a:gridCol>
                <a:gridCol w="3992367">
                  <a:extLst>
                    <a:ext uri="{9D8B030D-6E8A-4147-A177-3AD203B41FA5}">
                      <a16:colId xmlns:a16="http://schemas.microsoft.com/office/drawing/2014/main" val="3354751119"/>
                    </a:ext>
                  </a:extLst>
                </a:gridCol>
              </a:tblGrid>
              <a:tr h="65121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Пояснительная записка.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Работа кружка «Радуга творчества» носит художественно-эстетическую направленность, так как она ориентирована на развитие мотивации личности к познанию, творчеству и способствует воспитанию художественного вкуса.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Актуальность.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Отличительная особенность программы в том, что она носит комплексный характер овладения процессом технологии с различными материалами, включая изучение различных технологических приемов их обработки, расширяет круг возможностей детей, развивает пространственное воображение, эстетический вкус, творческие способности.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 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Цель.</a:t>
                      </a:r>
                    </a:p>
                    <a:p>
                      <a:pPr algn="ctr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algn="just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Развитие творческих способностей детей и формирование у них специальных знаний, умений и навыков, необходимых для овладения декоративно-прикладной деятельностью.</a:t>
                      </a:r>
                    </a:p>
                    <a:p>
                      <a:pPr algn="ctr"/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Задачи.</a:t>
                      </a:r>
                    </a:p>
                    <a:p>
                      <a:pPr algn="ctr"/>
                      <a:endParaRPr lang="ru-RU" sz="1500" b="1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just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 Познакомить с окружающим миром.</a:t>
                      </a:r>
                    </a:p>
                    <a:p>
                      <a:pPr algn="just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 Использовать в работе различные материалы (ткань, бумага, картон, пластилин, бисер, пряжа, бросовый материал, природный материал и т.д.)</a:t>
                      </a:r>
                    </a:p>
                    <a:p>
                      <a:pPr algn="just"/>
                      <a:r>
                        <a:rPr lang="ru-RU" sz="15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 Воспитывать эстетический вкус, чувства прекрасного, гордости за свой выполненный труд.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3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ru-RU" sz="13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ru-RU" sz="13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ru-RU" sz="13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endParaRPr lang="ru-RU" sz="13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just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Кружок - предлагает развитие у ребёнка в самых различных направлениях:</a:t>
                      </a:r>
                    </a:p>
                    <a:p>
                      <a:pPr algn="l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 конструктивное мышление;</a:t>
                      </a:r>
                    </a:p>
                    <a:p>
                      <a:pPr algn="l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</a:t>
                      </a:r>
                      <a:r>
                        <a:rPr lang="ru-RU" sz="150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художественно-эстетический вкус;</a:t>
                      </a:r>
                    </a:p>
                    <a:p>
                      <a:pPr algn="l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 образное и пространственное мышление;</a:t>
                      </a:r>
                    </a:p>
                    <a:p>
                      <a:pPr algn="l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 развитие художественно-конструкторских способностей;</a:t>
                      </a:r>
                    </a:p>
                    <a:p>
                      <a:pPr algn="l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- развитие творческой индивидуальности. </a:t>
                      </a:r>
                    </a:p>
                    <a:p>
                      <a:pPr algn="just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Все это необходимо современному ребёнку, чтобы почувствовать себя гармонично развитой личностью. </a:t>
                      </a:r>
                    </a:p>
                    <a:p>
                      <a:pPr algn="just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Создание комфортной среды общения, развитие способностей, творческого потенциала каждого ребенка и его самореализации.</a:t>
                      </a:r>
                      <a:endParaRPr lang="ru-RU" sz="15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7385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650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188</Words>
  <Application>Microsoft Office PowerPoint</Application>
  <PresentationFormat>Широкоэкранный</PresentationFormat>
  <Paragraphs>86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23</cp:revision>
  <dcterms:created xsi:type="dcterms:W3CDTF">2025-08-06T07:29:02Z</dcterms:created>
  <dcterms:modified xsi:type="dcterms:W3CDTF">2025-08-06T12:20:33Z</dcterms:modified>
</cp:coreProperties>
</file>