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7"/>
  </p:notesMasterIdLst>
  <p:sldIdLst>
    <p:sldId id="333" r:id="rId2"/>
    <p:sldId id="329" r:id="rId3"/>
    <p:sldId id="336" r:id="rId4"/>
    <p:sldId id="338" r:id="rId5"/>
    <p:sldId id="33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4" y="2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>
      <a:solidFill>
        <a:schemeClr val="bg1"/>
      </a:solidFill>
    </a:ln>
    <a:effectLst/>
    <a:scene3d>
      <a:camera prst="orthographicFront"/>
      <a:lightRig rig="threePt" dir="t"/>
    </a:scene3d>
    <a:sp3d prstMaterial="matte"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>
      <a:solidFill>
        <a:schemeClr val="bg1"/>
      </a:solidFill>
    </a:ln>
    <a:effectLst/>
    <a:scene3d>
      <a:camera prst="orthographicFront"/>
      <a:lightRig rig="threePt" dir="t"/>
    </a:scene3d>
    <a:sp3d prstMaterial="matte"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>
      <a:solidFill>
        <a:schemeClr val="bg1"/>
      </a:solidFill>
    </a:ln>
    <a:effectLst/>
    <a:scene3d>
      <a:camera prst="orthographicFront"/>
      <a:lightRig rig="threePt" dir="t"/>
    </a:scene3d>
    <a:sp3d prstMaterial="matte"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solidFill>
      <a:schemeClr val="bg1"/>
    </a:solidFill>
    <a:ln>
      <a:solidFill>
        <a:schemeClr val="bg1"/>
      </a:solidFill>
    </a:ln>
    <a:effectLst/>
    <a:scene3d>
      <a:camera prst="orthographicFront"/>
      <a:lightRig rig="threePt" dir="t"/>
    </a:scene3d>
    <a:sp3d prstMaterial="matte"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BE413-8D4E-4216-99FA-C0F0DA1BAAEE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230ABD-152C-4062-8B7C-C4D00741B6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68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29B9F-5C46-4EB3-9783-CB3B33D8871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48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29B9F-5C46-4EB3-9783-CB3B33D8871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668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29B9F-5C46-4EB3-9783-CB3B33D8871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838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A29B9F-5C46-4EB3-9783-CB3B33D8871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24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595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48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80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648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624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024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004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4832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307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395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105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F5359-0CCA-48A1-9C52-9086383B4F25}" type="datetimeFigureOut">
              <a:rPr lang="ru-RU" smtClean="0"/>
              <a:pPr/>
              <a:t>06.08.2025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A0E4B-494A-4DD2-9D87-8F6D3BD1E4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656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16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27111" y="1922802"/>
            <a:ext cx="7283057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Программа, направленная на обучение безопасному поведению в сети Интернет</a:t>
            </a:r>
            <a:r>
              <a:rPr lang="ru-RU" sz="3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«Дети в сети»</a:t>
            </a:r>
            <a:endParaRPr lang="ru-RU" sz="3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916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9236596" y="642740"/>
          <a:ext cx="2383226" cy="158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17752" y="88876"/>
            <a:ext cx="923884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Программа «Дети в сети»</a:t>
            </a:r>
            <a:endParaRPr lang="ru-RU" sz="3200" b="1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8" name="Picture 8" descr="Список Бумаги И Пера Твердых Значок Запись Контракта Отчет Символ  Подписания Документов Пиктограмма В Стиле Глиф На Белом Фоне Бизнесз —  стоковая векторная графика и другие изображения на тему Иконка - iStock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1171" y="4623986"/>
            <a:ext cx="851995" cy="851995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303353" y="763760"/>
            <a:ext cx="10752273" cy="51359"/>
          </a:xfrm>
          <a:prstGeom prst="rect">
            <a:avLst/>
          </a:prstGeom>
          <a:solidFill>
            <a:srgbClr val="243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5C1C04A-B2A0-4FDD-943D-DC5A4E7DEEEE}"/>
              </a:ext>
            </a:extLst>
          </p:cNvPr>
          <p:cNvCxnSpPr/>
          <p:nvPr/>
        </p:nvCxnSpPr>
        <p:spPr>
          <a:xfrm>
            <a:off x="651258" y="6062951"/>
            <a:ext cx="10723035" cy="0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25" name="Рисунок 24"/>
          <p:cNvPicPr>
            <a:picLocks noChangeAspect="1"/>
          </p:cNvPicPr>
          <p:nvPr/>
        </p:nvPicPr>
        <p:blipFill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5" y="1260621"/>
            <a:ext cx="573505" cy="573505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162588" y="1220246"/>
            <a:ext cx="104572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Цель программы: </a:t>
            </a:r>
          </a:p>
          <a:p>
            <a:r>
              <a:rPr lang="ru-RU" sz="2400" dirty="0"/>
              <a:t>информирование детей в возрасте 10-14 лет и родителей о потенциальных рисках при использовании Интернета, путях защиты от сетевых угроз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192690" y="3029988"/>
            <a:ext cx="104572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Участники реализации программы: </a:t>
            </a:r>
            <a:r>
              <a:rPr lang="ru-RU" sz="2400" dirty="0" smtClean="0"/>
              <a:t>22 учреждения социального обслуживания населения Республики Коми</a:t>
            </a:r>
            <a:endParaRPr lang="ru-RU" sz="2400" b="1" dirty="0">
              <a:cs typeface="Arial" panose="020B0604020202020204" pitchFamily="34" charset="0"/>
            </a:endParaRPr>
          </a:p>
        </p:txBody>
      </p:sp>
      <p:pic>
        <p:nvPicPr>
          <p:cNvPr id="30" name="Picture 2" descr="https://www.edmontoninn.ca/images/icon24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69" y="3069210"/>
            <a:ext cx="556885" cy="5601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1192690" y="4819150"/>
            <a:ext cx="104572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Срок реализации: </a:t>
            </a:r>
            <a:r>
              <a:rPr lang="ru-RU" sz="2400" dirty="0" smtClean="0"/>
              <a:t>с 2022 г. по </a:t>
            </a:r>
            <a:r>
              <a:rPr lang="ru-RU" sz="2400" dirty="0" err="1" smtClean="0"/>
              <a:t>н.в</a:t>
            </a:r>
            <a:r>
              <a:rPr lang="ru-RU" sz="2400" dirty="0" smtClean="0"/>
              <a:t>.</a:t>
            </a:r>
            <a:endParaRPr lang="ru-RU" sz="24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864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9236596" y="642740"/>
          <a:ext cx="2383226" cy="158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17752" y="88876"/>
            <a:ext cx="923884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Программа «Дети в сети»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3353" y="763760"/>
            <a:ext cx="10752273" cy="51359"/>
          </a:xfrm>
          <a:prstGeom prst="rect">
            <a:avLst/>
          </a:prstGeom>
          <a:solidFill>
            <a:srgbClr val="243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5C1C04A-B2A0-4FDD-943D-DC5A4E7DEEEE}"/>
              </a:ext>
            </a:extLst>
          </p:cNvPr>
          <p:cNvCxnSpPr/>
          <p:nvPr/>
        </p:nvCxnSpPr>
        <p:spPr>
          <a:xfrm>
            <a:off x="695198" y="6468143"/>
            <a:ext cx="10723035" cy="0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95198" y="914804"/>
            <a:ext cx="11242623" cy="519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Этапы реализации программы:</a:t>
            </a:r>
          </a:p>
          <a:p>
            <a:endParaRPr lang="ru-RU" sz="1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Разработка </a:t>
            </a:r>
            <a:r>
              <a:rPr lang="ru-RU" sz="2400" dirty="0"/>
              <a:t>программы, направленной на обучение безопасному поведению в сети </a:t>
            </a:r>
            <a:r>
              <a:rPr lang="ru-RU" sz="2400" dirty="0"/>
              <a:t>Интернет.</a:t>
            </a:r>
          </a:p>
          <a:p>
            <a:endParaRPr lang="ru-RU" sz="1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2400" dirty="0" smtClean="0"/>
              <a:t>Реализация </a:t>
            </a:r>
            <a:r>
              <a:rPr lang="ru-RU" sz="2400" dirty="0"/>
              <a:t>практики </a:t>
            </a:r>
            <a:r>
              <a:rPr lang="ru-RU" sz="2400" dirty="0" smtClean="0"/>
              <a:t>на </a:t>
            </a:r>
            <a:r>
              <a:rPr lang="ru-RU" sz="2400" dirty="0"/>
              <a:t>базе учреждений социального обслуживания населения:</a:t>
            </a:r>
          </a:p>
          <a:p>
            <a:pPr>
              <a:lnSpc>
                <a:spcPct val="107000"/>
              </a:lnSpc>
            </a:pPr>
            <a:r>
              <a:rPr lang="ru-RU" sz="2400" dirty="0" smtClean="0"/>
              <a:t>	- </a:t>
            </a:r>
            <a:r>
              <a:rPr lang="ru-RU" sz="2400" dirty="0"/>
              <a:t>разработка </a:t>
            </a:r>
            <a:r>
              <a:rPr lang="ru-RU" sz="2400" dirty="0"/>
              <a:t>информационных </a:t>
            </a:r>
            <a:r>
              <a:rPr lang="ru-RU" sz="2400" dirty="0"/>
              <a:t>материалов;</a:t>
            </a:r>
          </a:p>
          <a:p>
            <a:pPr>
              <a:lnSpc>
                <a:spcPct val="107000"/>
              </a:lnSpc>
            </a:pPr>
            <a:r>
              <a:rPr lang="ru-RU" sz="2400" dirty="0" smtClean="0"/>
              <a:t>	- </a:t>
            </a:r>
            <a:r>
              <a:rPr lang="ru-RU" sz="2400" dirty="0"/>
              <a:t>определение </a:t>
            </a:r>
            <a:r>
              <a:rPr lang="ru-RU" sz="2400" dirty="0"/>
              <a:t>целевой </a:t>
            </a:r>
            <a:r>
              <a:rPr lang="ru-RU" sz="2400" dirty="0"/>
              <a:t>аудитории;</a:t>
            </a:r>
            <a:endParaRPr lang="ru-RU" sz="2400" dirty="0"/>
          </a:p>
          <a:p>
            <a:pPr>
              <a:lnSpc>
                <a:spcPct val="107000"/>
              </a:lnSpc>
            </a:pPr>
            <a:r>
              <a:rPr lang="ru-RU" sz="2400" dirty="0" smtClean="0"/>
              <a:t>	- </a:t>
            </a:r>
            <a:r>
              <a:rPr lang="ru-RU" sz="2400" dirty="0"/>
              <a:t>проведение родительского </a:t>
            </a:r>
            <a:r>
              <a:rPr lang="ru-RU" sz="2400" dirty="0"/>
              <a:t>собрания;</a:t>
            </a:r>
            <a:endParaRPr lang="ru-RU" sz="2400" dirty="0"/>
          </a:p>
          <a:p>
            <a:pPr>
              <a:lnSpc>
                <a:spcPct val="107000"/>
              </a:lnSpc>
            </a:pPr>
            <a:r>
              <a:rPr lang="ru-RU" sz="2400" dirty="0" smtClean="0"/>
              <a:t>	- </a:t>
            </a:r>
            <a:r>
              <a:rPr lang="ru-RU" sz="2400" dirty="0"/>
              <a:t>проведение диагностики </a:t>
            </a:r>
            <a:r>
              <a:rPr lang="ru-RU" sz="2400" dirty="0"/>
              <a:t>несовершеннолетних;</a:t>
            </a:r>
            <a:endParaRPr lang="ru-RU" sz="2400" dirty="0"/>
          </a:p>
          <a:p>
            <a:pPr>
              <a:lnSpc>
                <a:spcPct val="107000"/>
              </a:lnSpc>
            </a:pPr>
            <a:r>
              <a:rPr lang="ru-RU" sz="2400" dirty="0" smtClean="0"/>
              <a:t>	- </a:t>
            </a:r>
            <a:r>
              <a:rPr lang="ru-RU" sz="2400" dirty="0"/>
              <a:t>проведение </a:t>
            </a:r>
            <a:r>
              <a:rPr lang="ru-RU" sz="2400" dirty="0"/>
              <a:t>цикла из 5 занятий;</a:t>
            </a:r>
            <a:endParaRPr lang="ru-RU" sz="2400" dirty="0"/>
          </a:p>
          <a:p>
            <a:pPr>
              <a:lnSpc>
                <a:spcPct val="107000"/>
              </a:lnSpc>
            </a:pPr>
            <a:r>
              <a:rPr lang="ru-RU" sz="2400" dirty="0" smtClean="0"/>
              <a:t>	- итоговое </a:t>
            </a:r>
            <a:r>
              <a:rPr lang="ru-RU" sz="2400" dirty="0"/>
              <a:t>тестирование </a:t>
            </a:r>
            <a:r>
              <a:rPr lang="ru-RU" sz="2400" dirty="0"/>
              <a:t>несовершеннолетних.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 smtClean="0"/>
              <a:t>Мониторинг </a:t>
            </a:r>
            <a:r>
              <a:rPr lang="ru-RU" sz="2400" dirty="0"/>
              <a:t>реализации программы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51195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9236596" y="642740"/>
          <a:ext cx="2383226" cy="158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17752" y="88876"/>
            <a:ext cx="923884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Программа «Дети в сети»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3353" y="763760"/>
            <a:ext cx="10752273" cy="51359"/>
          </a:xfrm>
          <a:prstGeom prst="rect">
            <a:avLst/>
          </a:prstGeom>
          <a:solidFill>
            <a:srgbClr val="243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65C1C04A-B2A0-4FDD-943D-DC5A4E7DEEEE}"/>
              </a:ext>
            </a:extLst>
          </p:cNvPr>
          <p:cNvCxnSpPr/>
          <p:nvPr/>
        </p:nvCxnSpPr>
        <p:spPr>
          <a:xfrm>
            <a:off x="695198" y="6468143"/>
            <a:ext cx="10723035" cy="0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03353" y="936139"/>
            <a:ext cx="10723035" cy="553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План программы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cs typeface="Arial" panose="020B0604020202020204" pitchFamily="34" charset="0"/>
              </a:rPr>
              <a:t>:</a:t>
            </a:r>
          </a:p>
          <a:p>
            <a:pPr>
              <a:lnSpc>
                <a:spcPct val="107000"/>
              </a:lnSpc>
            </a:pPr>
            <a:endParaRPr lang="ru-RU" sz="1000" b="1" dirty="0">
              <a:solidFill>
                <a:schemeClr val="accent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200" dirty="0"/>
              <a:t>Диагностика </a:t>
            </a:r>
            <a:r>
              <a:rPr lang="ru-RU" sz="2200" dirty="0" smtClean="0"/>
              <a:t>несовершеннолетних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1000" dirty="0"/>
          </a:p>
          <a:p>
            <a:pPr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200" dirty="0"/>
              <a:t>Родительское собрание </a:t>
            </a:r>
            <a:r>
              <a:rPr lang="ru-RU" sz="2200" i="1" dirty="0"/>
              <a:t>«Дети в Интернете – мы за них в ответе</a:t>
            </a:r>
            <a:r>
              <a:rPr lang="ru-RU" sz="2200" i="1" dirty="0" smtClean="0"/>
              <a:t>»</a:t>
            </a:r>
          </a:p>
          <a:p>
            <a:pPr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1000" dirty="0"/>
          </a:p>
          <a:p>
            <a:pPr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200" dirty="0"/>
              <a:t>Проведение занятий для несовершеннолетних:</a:t>
            </a:r>
          </a:p>
          <a:p>
            <a:pPr marL="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200" i="1" dirty="0" smtClean="0"/>
              <a:t>«Опасности </a:t>
            </a:r>
            <a:r>
              <a:rPr lang="ru-RU" sz="2200" i="1" dirty="0"/>
              <a:t>в интернете: пропаганда ПАВ, </a:t>
            </a:r>
            <a:r>
              <a:rPr lang="ru-RU" sz="2200" i="1" dirty="0" err="1"/>
              <a:t>секстинг</a:t>
            </a:r>
            <a:r>
              <a:rPr lang="ru-RU" sz="2200" i="1" dirty="0"/>
              <a:t>, </a:t>
            </a:r>
            <a:r>
              <a:rPr lang="ru-RU" sz="2200" i="1" dirty="0" err="1"/>
              <a:t>груминг</a:t>
            </a:r>
            <a:r>
              <a:rPr lang="ru-RU" sz="2200" i="1" dirty="0"/>
              <a:t>»</a:t>
            </a:r>
          </a:p>
          <a:p>
            <a:pPr marL="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200" i="1" dirty="0" smtClean="0"/>
              <a:t>«</a:t>
            </a:r>
            <a:r>
              <a:rPr lang="ru-RU" sz="2200" i="1" dirty="0" err="1"/>
              <a:t>Кибербуллинг</a:t>
            </a:r>
            <a:r>
              <a:rPr lang="ru-RU" sz="2200" i="1" dirty="0"/>
              <a:t> и защита персональных данных</a:t>
            </a:r>
            <a:r>
              <a:rPr lang="ru-RU" sz="2200" i="1" dirty="0"/>
              <a:t>»</a:t>
            </a:r>
          </a:p>
          <a:p>
            <a:pPr marL="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200" i="1" dirty="0" smtClean="0"/>
              <a:t>«</a:t>
            </a:r>
            <a:r>
              <a:rPr lang="ru-RU" sz="2200" i="1" dirty="0" err="1"/>
              <a:t>Видеочеллендж</a:t>
            </a:r>
            <a:r>
              <a:rPr lang="ru-RU" sz="2200" i="1" dirty="0"/>
              <a:t> и </a:t>
            </a:r>
            <a:r>
              <a:rPr lang="ru-RU" sz="2200" i="1" dirty="0" err="1"/>
              <a:t>видеоблоги</a:t>
            </a:r>
            <a:r>
              <a:rPr lang="ru-RU" sz="2200" i="1" dirty="0"/>
              <a:t> как инструменты манипуляции</a:t>
            </a:r>
            <a:r>
              <a:rPr lang="ru-RU" sz="2200" i="1" dirty="0"/>
              <a:t>»</a:t>
            </a:r>
          </a:p>
          <a:p>
            <a:pPr marL="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200" i="1" dirty="0" smtClean="0"/>
              <a:t>«</a:t>
            </a:r>
            <a:r>
              <a:rPr lang="ru-RU" sz="2200" i="1" dirty="0"/>
              <a:t>Как избежать вовлечения подростков в экстремистские сообщества</a:t>
            </a:r>
            <a:r>
              <a:rPr lang="ru-RU" sz="2200" i="1" dirty="0"/>
              <a:t>»</a:t>
            </a:r>
          </a:p>
          <a:p>
            <a:pPr marL="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200" i="1" dirty="0" smtClean="0"/>
              <a:t>«</a:t>
            </a:r>
            <a:r>
              <a:rPr lang="ru-RU" sz="2200" i="1" dirty="0"/>
              <a:t>Мошенничество в интернете</a:t>
            </a:r>
            <a:r>
              <a:rPr lang="ru-RU" sz="2200" i="1" dirty="0" smtClean="0"/>
              <a:t>»</a:t>
            </a:r>
          </a:p>
          <a:p>
            <a:pPr marL="0" lvl="1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ru-RU" sz="1000" dirty="0"/>
          </a:p>
          <a:p>
            <a:pPr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2200" dirty="0"/>
              <a:t>Итоговое </a:t>
            </a:r>
            <a:r>
              <a:rPr lang="ru-RU" sz="2200" dirty="0"/>
              <a:t>тестирование несовершеннолетних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130620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/>
        </p:nvGraphicFramePr>
        <p:xfrm>
          <a:off x="9207413" y="603829"/>
          <a:ext cx="2383226" cy="1582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52629" y="88988"/>
            <a:ext cx="810387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Итоги за период 2023-2025 годы</a:t>
            </a:r>
            <a:endParaRPr lang="ru-RU" sz="3200" b="1" dirty="0">
              <a:solidFill>
                <a:schemeClr val="bg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1447" y="540024"/>
            <a:ext cx="10752273" cy="51359"/>
          </a:xfrm>
          <a:prstGeom prst="rect">
            <a:avLst/>
          </a:prstGeom>
          <a:solidFill>
            <a:srgbClr val="243F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D464F8AE-CA14-4897-890E-670120C03444}"/>
              </a:ext>
            </a:extLst>
          </p:cNvPr>
          <p:cNvCxnSpPr>
            <a:cxnSpLocks/>
          </p:cNvCxnSpPr>
          <p:nvPr/>
        </p:nvCxnSpPr>
        <p:spPr>
          <a:xfrm>
            <a:off x="12976484" y="2635126"/>
            <a:ext cx="7247" cy="3501909"/>
          </a:xfrm>
          <a:prstGeom prst="line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52629" y="1474155"/>
            <a:ext cx="101216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Tx/>
              <a:buChar char="-"/>
              <a:tabLst>
                <a:tab pos="630555" algn="l"/>
              </a:tabLst>
            </a:pPr>
            <a:r>
              <a:rPr lang="ru-RU" sz="2000" dirty="0" smtClean="0">
                <a:ea typeface="Calibri" panose="020F0502020204030204" pitchFamily="34" charset="0"/>
              </a:rPr>
              <a:t>в </a:t>
            </a:r>
            <a:r>
              <a:rPr lang="ru-RU" sz="2000" b="1" dirty="0" smtClean="0">
                <a:ea typeface="Calibri" panose="020F0502020204030204" pitchFamily="34" charset="0"/>
              </a:rPr>
              <a:t>2023</a:t>
            </a:r>
            <a:r>
              <a:rPr lang="ru-RU" sz="2000" dirty="0" smtClean="0">
                <a:ea typeface="Calibri" panose="020F0502020204030204" pitchFamily="34" charset="0"/>
              </a:rPr>
              <a:t> году охвачено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483 </a:t>
            </a:r>
            <a:r>
              <a:rPr lang="ru-RU" sz="2000" dirty="0" smtClean="0">
                <a:ea typeface="Calibri" panose="020F0502020204030204" pitchFamily="34" charset="0"/>
              </a:rPr>
              <a:t>несовершеннолетних и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212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sz="2000" dirty="0" smtClean="0">
                <a:ea typeface="Calibri" panose="020F0502020204030204" pitchFamily="34" charset="0"/>
              </a:rPr>
              <a:t>родителей;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  <a:tabLst>
                <a:tab pos="630555" algn="l"/>
              </a:tabLst>
            </a:pPr>
            <a:r>
              <a:rPr lang="ru-RU" sz="2000" dirty="0">
                <a:ea typeface="Calibri" panose="020F0502020204030204" pitchFamily="34" charset="0"/>
              </a:rPr>
              <a:t>в </a:t>
            </a:r>
            <a:r>
              <a:rPr lang="ru-RU" sz="2000" b="1" dirty="0" smtClean="0">
                <a:ea typeface="Calibri" panose="020F0502020204030204" pitchFamily="34" charset="0"/>
              </a:rPr>
              <a:t>2024</a:t>
            </a:r>
            <a:r>
              <a:rPr lang="ru-RU" sz="2000" dirty="0" smtClean="0">
                <a:ea typeface="Calibri" panose="020F0502020204030204" pitchFamily="34" charset="0"/>
              </a:rPr>
              <a:t> </a:t>
            </a:r>
            <a:r>
              <a:rPr lang="ru-RU" sz="2000" dirty="0">
                <a:ea typeface="Calibri" panose="020F0502020204030204" pitchFamily="34" charset="0"/>
              </a:rPr>
              <a:t>году охвачено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469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sz="2000" dirty="0">
                <a:ea typeface="Calibri" panose="020F0502020204030204" pitchFamily="34" charset="0"/>
              </a:rPr>
              <a:t>несовершеннолетних и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337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sz="2000" dirty="0">
                <a:ea typeface="Calibri" panose="020F0502020204030204" pitchFamily="34" charset="0"/>
              </a:rPr>
              <a:t>родителей;</a:t>
            </a:r>
          </a:p>
          <a:p>
            <a:pPr marL="285750" indent="-285750" algn="just">
              <a:lnSpc>
                <a:spcPct val="150000"/>
              </a:lnSpc>
              <a:buFontTx/>
              <a:buChar char="-"/>
              <a:tabLst>
                <a:tab pos="630555" algn="l"/>
              </a:tabLst>
            </a:pPr>
            <a:r>
              <a:rPr lang="ru-RU" sz="2000" dirty="0">
                <a:ea typeface="Calibri" panose="020F0502020204030204" pitchFamily="34" charset="0"/>
              </a:rPr>
              <a:t>в</a:t>
            </a:r>
            <a:r>
              <a:rPr lang="ru-RU" sz="2000" dirty="0" smtClean="0">
                <a:ea typeface="Calibri" panose="020F0502020204030204" pitchFamily="34" charset="0"/>
              </a:rPr>
              <a:t> </a:t>
            </a:r>
            <a:r>
              <a:rPr lang="en-US" sz="2000" b="1" dirty="0" smtClean="0">
                <a:ea typeface="Calibri" panose="020F0502020204030204" pitchFamily="34" charset="0"/>
              </a:rPr>
              <a:t>I</a:t>
            </a:r>
            <a:r>
              <a:rPr lang="ru-RU" sz="2000" b="1" dirty="0" smtClean="0">
                <a:ea typeface="Calibri" panose="020F0502020204030204" pitchFamily="34" charset="0"/>
              </a:rPr>
              <a:t> полугодии 2025</a:t>
            </a:r>
            <a:r>
              <a:rPr lang="ru-RU" sz="2000" dirty="0" smtClean="0">
                <a:ea typeface="Calibri" panose="020F0502020204030204" pitchFamily="34" charset="0"/>
              </a:rPr>
              <a:t> года </a:t>
            </a:r>
            <a:r>
              <a:rPr lang="ru-RU" sz="2000" dirty="0">
                <a:ea typeface="Calibri" panose="020F0502020204030204" pitchFamily="34" charset="0"/>
              </a:rPr>
              <a:t>охвачено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317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sz="2000" dirty="0">
                <a:ea typeface="Calibri" panose="020F0502020204030204" pitchFamily="34" charset="0"/>
              </a:rPr>
              <a:t>несовершеннолетних и </a:t>
            </a: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196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ea typeface="Calibri" panose="020F0502020204030204" pitchFamily="34" charset="0"/>
              </a:rPr>
              <a:t> </a:t>
            </a:r>
            <a:r>
              <a:rPr lang="ru-RU" sz="2000" dirty="0" smtClean="0">
                <a:ea typeface="Calibri" panose="020F0502020204030204" pitchFamily="34" charset="0"/>
              </a:rPr>
              <a:t>родителей.</a:t>
            </a:r>
            <a:endParaRPr lang="ru-RU" sz="2000" dirty="0">
              <a:ea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1447" y="748869"/>
            <a:ext cx="91426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Результаты </a:t>
            </a:r>
            <a:r>
              <a:rPr lang="ru-RU" sz="2400" b="1" dirty="0" smtClean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реализации программы, направленной </a:t>
            </a:r>
            <a:r>
              <a:rPr lang="ru-RU" sz="2400" b="1" dirty="0">
                <a:solidFill>
                  <a:schemeClr val="bg1">
                    <a:lumMod val="50000"/>
                  </a:schemeClr>
                </a:solidFill>
                <a:cs typeface="Arial" panose="020B0604020202020204" pitchFamily="34" charset="0"/>
              </a:rPr>
              <a:t>на обучение безопасному поведению в сети Интернет, «Дети в сети»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/>
          <a:stretch/>
        </p:blipFill>
        <p:spPr>
          <a:xfrm>
            <a:off x="1169153" y="3766602"/>
            <a:ext cx="4901864" cy="2696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1" t="6888" b="1964"/>
          <a:stretch/>
        </p:blipFill>
        <p:spPr>
          <a:xfrm>
            <a:off x="7495083" y="3766602"/>
            <a:ext cx="2779892" cy="2696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4386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4013</TotalTime>
  <Words>229</Words>
  <Application>Microsoft Office PowerPoint</Application>
  <PresentationFormat>Широкоэкранный</PresentationFormat>
  <Paragraphs>43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110</cp:revision>
  <dcterms:created xsi:type="dcterms:W3CDTF">2023-02-21T06:31:09Z</dcterms:created>
  <dcterms:modified xsi:type="dcterms:W3CDTF">2025-08-06T09:18:05Z</dcterms:modified>
</cp:coreProperties>
</file>