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29.png" ContentType="image/png"/>
  <Override PartName="/ppt/media/image28.png" ContentType="image/png"/>
  <Override PartName="/ppt/media/image7.jpeg" ContentType="image/jpeg"/>
  <Override PartName="/ppt/media/image27.png" ContentType="image/png"/>
  <Override PartName="/ppt/media/image25.png" ContentType="image/png"/>
  <Override PartName="/ppt/media/image24.png" ContentType="image/png"/>
  <Override PartName="/ppt/media/image21.png" ContentType="image/png"/>
  <Override PartName="/ppt/media/image17.png" ContentType="image/png"/>
  <Override PartName="/ppt/media/image9.png" ContentType="image/png"/>
  <Override PartName="/ppt/media/image20.png" ContentType="image/png"/>
  <Override PartName="/ppt/media/image12.png" ContentType="image/png"/>
  <Override PartName="/ppt/media/image31.png" ContentType="image/png"/>
  <Override PartName="/ppt/media/image36.png" ContentType="image/png"/>
  <Override PartName="/ppt/media/image4.png" ContentType="image/png"/>
  <Override PartName="/ppt/media/image13.jpeg" ContentType="image/jpeg"/>
  <Override PartName="/ppt/media/image32.png" ContentType="image/png"/>
  <Override PartName="/ppt/media/image33.png" ContentType="image/png"/>
  <Override PartName="/ppt/media/image11.png" ContentType="image/png"/>
  <Override PartName="/ppt/media/image34.png" ContentType="image/png"/>
  <Override PartName="/ppt/media/image2.png" ContentType="image/png"/>
  <Override PartName="/ppt/media/image22.jpeg" ContentType="image/jpeg"/>
  <Override PartName="/ppt/media/image35.png" ContentType="image/png"/>
  <Override PartName="/ppt/media/image5.jpeg" ContentType="image/jpeg"/>
  <Override PartName="/ppt/media/image30.png" ContentType="image/png"/>
  <Override PartName="/ppt/media/image3.jpeg" ContentType="image/jpeg"/>
  <Override PartName="/ppt/media/image6.png" ContentType="image/png"/>
  <Override PartName="/ppt/media/image15.png" ContentType="image/png"/>
  <Override PartName="/ppt/media/image1.jpeg" ContentType="image/jpeg"/>
  <Override PartName="/ppt/media/image10.png" ContentType="image/png"/>
  <Override PartName="/ppt/media/image8.png" ContentType="image/png"/>
  <Override PartName="/ppt/media/image14.jpeg" ContentType="image/jpeg"/>
  <Override PartName="/ppt/media/image23.png" ContentType="image/png"/>
  <Override PartName="/ppt/media/image16.png" ContentType="image/png"/>
  <Override PartName="/ppt/media/image18.jpeg" ContentType="image/jpeg"/>
  <Override PartName="/ppt/media/image26.png" ContentType="image/png"/>
  <Override PartName="/ppt/media/image19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2920" y="530280"/>
            <a:ext cx="8183520" cy="41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8A718C3-EDD5-4727-84FC-668A92CBA5A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C00AADC-0BA7-4DF9-A4C5-4C68D17F5E8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42D1928-082B-4386-80D5-529A4B422C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2920" y="530280"/>
            <a:ext cx="8183520" cy="41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F08739C-9C4B-4804-A120-513CC6EEB6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1A19D4C-A35A-4A34-9113-0982B34B179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2920" y="530280"/>
            <a:ext cx="3993480" cy="41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96560" y="530280"/>
            <a:ext cx="3993480" cy="41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85FABD3-1128-4D68-906C-EB487E735F7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3E455B81-899E-4ED7-B774-5B9F93A008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BEE80F4-1002-4CD1-BFE2-81711373F40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38FCD26-6D6B-442C-BE69-221594C7BA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40E2243-21C3-47EE-B6AF-AC32B200281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863E68B8-3716-4D75-9B7B-BBC7891F78C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Скругленный прямоугольник 6" hidden="1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" name="Скругленный прямоугольник 8" hidden="1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" name="Скругленный прямоугольник 14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" name="Скругленный прямоугольник 9"/>
          <p:cNvSpPr/>
          <p:nvPr/>
        </p:nvSpPr>
        <p:spPr>
          <a:xfrm>
            <a:off x="418680" y="434160"/>
            <a:ext cx="8306280" cy="3108600"/>
          </a:xfrm>
          <a:prstGeom prst="roundRect">
            <a:avLst>
              <a:gd name="adj" fmla="val 4578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22520" y="1820160"/>
            <a:ext cx="7772040" cy="18284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bIns="45720" anchor="b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1" lang="ru-RU" sz="45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45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2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EDB329-39C7-42DD-9AB7-6CA38F6D5809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</a:rPr>
              <a:t>Второй уровень структуры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Verdana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2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2920" y="530280"/>
            <a:ext cx="8183520" cy="4187520"/>
          </a:xfrm>
          <a:prstGeom prst="rect">
            <a:avLst/>
          </a:prstGeom>
          <a:noFill/>
          <a:ln w="0">
            <a:noFill/>
          </a:ln>
        </p:spPr>
        <p:txBody>
          <a:bodyPr lIns="182880" rIns="45000" tIns="91440" bIns="90000" anchor="t" vert="eaVer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9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4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5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6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0EC8A60-DD56-424F-9BC3-EA3335AEAAE3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9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629400" y="533520"/>
            <a:ext cx="1980720" cy="525744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33520" y="533520"/>
            <a:ext cx="5943240" cy="5257440"/>
          </a:xfrm>
          <a:prstGeom prst="rect">
            <a:avLst/>
          </a:prstGeom>
          <a:noFill/>
          <a:ln w="0">
            <a:noFill/>
          </a:ln>
        </p:spPr>
        <p:txBody>
          <a:bodyPr lIns="182880" rIns="45000" tIns="91440" bIns="90000" anchor="t" vert="eaVer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9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7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8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9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0E5F52-4086-4E1B-ABDE-79F56D414130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6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2920" y="530280"/>
            <a:ext cx="8183520" cy="41875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9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0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1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2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2B2C79-CDA0-432F-9B23-923B26301E49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6" hidden="1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5" name="Скругленный прямоугольник 8" hidden="1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6" name="Скругленный прямоугольник 13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7" name="Скругленный прямоугольник 10"/>
          <p:cNvSpPr/>
          <p:nvPr/>
        </p:nvSpPr>
        <p:spPr>
          <a:xfrm>
            <a:off x="418680" y="434160"/>
            <a:ext cx="8306280" cy="43408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68360" y="4928760"/>
            <a:ext cx="8183520" cy="676440"/>
          </a:xfrm>
          <a:prstGeom prst="rect">
            <a:avLst/>
          </a:prstGeom>
          <a:noFill/>
          <a:ln w="0">
            <a:noFill/>
          </a:ln>
        </p:spPr>
        <p:txBody>
          <a:bodyPr lIns="91440" rIns="90000" tIns="4500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3600" spc="-1" strike="noStrike">
                <a:solidFill>
                  <a:schemeClr val="lt2">
                    <a:shade val="25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68360" y="5624640"/>
            <a:ext cx="8183520" cy="420120"/>
          </a:xfrm>
          <a:prstGeom prst="rect">
            <a:avLst/>
          </a:prstGeom>
          <a:noFill/>
          <a:ln w="0">
            <a:noFill/>
          </a:ln>
        </p:spPr>
        <p:txBody>
          <a:bodyPr lIns="118800" rIns="90000" tIns="0" bIns="4500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1">
                    <a:shade val="50000"/>
                  </a:schemeClr>
                </a:solidFill>
                <a:latin typeface="Verdana"/>
                <a:ea typeface="Verdana"/>
              </a:rPr>
              <a:t>Образец текста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3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4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15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B76F92-9FCB-4D69-90E0-BB8A67F186FF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44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14440" y="530280"/>
            <a:ext cx="3931560" cy="43887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755240" y="530280"/>
            <a:ext cx="3931560" cy="43887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2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16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 idx="17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 idx="18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5281B4-FE9B-4A43-A8A9-D8F52910F338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55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7320" y="579600"/>
            <a:ext cx="3931560" cy="791640"/>
          </a:xfrm>
          <a:prstGeom prst="rect">
            <a:avLst/>
          </a:prstGeom>
          <a:noFill/>
          <a:ln w="0">
            <a:noFill/>
          </a:ln>
        </p:spPr>
        <p:txBody>
          <a:bodyPr lIns="146160" rIns="90000" tIns="91440" bIns="45000" anchor="ctr">
            <a:noAutofit/>
          </a:bodyPr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52280" y="579600"/>
            <a:ext cx="3931560" cy="791640"/>
          </a:xfrm>
          <a:prstGeom prst="rect">
            <a:avLst/>
          </a:prstGeom>
          <a:noFill/>
          <a:ln w="0">
            <a:noFill/>
          </a:ln>
        </p:spPr>
        <p:txBody>
          <a:bodyPr lIns="137160" rIns="90000" tIns="91440" bIns="45000" anchor="ctr">
            <a:noAutofit/>
          </a:bodyPr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07320" y="1447920"/>
            <a:ext cx="3931560" cy="348948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body"/>
          </p:nvPr>
        </p:nvSpPr>
        <p:spPr>
          <a:xfrm>
            <a:off x="4652280" y="1447920"/>
            <a:ext cx="3931560" cy="348948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dt" idx="19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2" name="PlaceHolder 7"/>
          <p:cNvSpPr>
            <a:spLocks noGrp="1"/>
          </p:cNvSpPr>
          <p:nvPr>
            <p:ph type="ftr" idx="20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3" name="PlaceHolder 8"/>
          <p:cNvSpPr>
            <a:spLocks noGrp="1"/>
          </p:cNvSpPr>
          <p:nvPr>
            <p:ph type="sldNum" idx="21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B5EC16-3B92-448F-BE34-5F06948B75F0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65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dt" idx="22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ftr" idx="23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sldNum" idx="24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97BFF5-F174-461D-8EFF-A8D6E968A2DC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Скругленный прямоугольник 6" hidden="1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72" name="Скругленный прямоугольник 8" hidden="1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73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dt" idx="25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ftr" idx="26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27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64D021D-E848-40D5-B566-74B0483ED756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Скругленный прямоугольник 6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78" name="Скругленный прямоугольник 8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538960" y="533520"/>
            <a:ext cx="297144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/>
                </a:solidFill>
                <a:latin typeface="Verdana"/>
                <a:ea typeface="Verdana"/>
              </a:rPr>
              <a:t>Образец заголовка</a:t>
            </a: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538960" y="1447920"/>
            <a:ext cx="2971440" cy="4205880"/>
          </a:xfrm>
          <a:prstGeom prst="rect">
            <a:avLst/>
          </a:prstGeom>
          <a:noFill/>
          <a:ln w="0">
            <a:noFill/>
          </a:ln>
        </p:spPr>
        <p:txBody>
          <a:bodyPr lIns="91440" rIns="90000" tIns="91440" bIns="45000" anchor="t">
            <a:noAutofit/>
          </a:bodyPr>
          <a:p>
            <a:pPr marL="1836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548640" indent="-20124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1200" spc="-1" strike="noStrike">
              <a:solidFill>
                <a:schemeClr val="dk1"/>
              </a:solidFill>
              <a:latin typeface="Verdana"/>
            </a:endParaRPr>
          </a:p>
          <a:p>
            <a:pPr marL="786240" indent="-18288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1000" spc="-1" strike="noStrike">
              <a:solidFill>
                <a:schemeClr val="dk1"/>
              </a:solidFill>
              <a:latin typeface="Verdana"/>
            </a:endParaRPr>
          </a:p>
          <a:p>
            <a:pPr marL="1024200" indent="-182880">
              <a:lnSpc>
                <a:spcPct val="100000"/>
              </a:lnSpc>
              <a:spcBef>
                <a:spcPts val="230"/>
              </a:spcBef>
              <a:buNone/>
              <a:tabLst>
                <a:tab algn="l" pos="0"/>
              </a:tabLst>
            </a:pPr>
            <a:r>
              <a:rPr b="0" lang="ru-RU" sz="9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900" spc="-1" strike="noStrike">
              <a:solidFill>
                <a:schemeClr val="dk1"/>
              </a:solidFill>
              <a:latin typeface="Verdana"/>
            </a:endParaRPr>
          </a:p>
          <a:p>
            <a:pPr marL="1280160" indent="-18288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9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9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761400" y="930240"/>
            <a:ext cx="4625640" cy="47239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</a:pPr>
            <a:r>
              <a:rPr b="0" lang="ru-RU" sz="2600" spc="-1" strike="noStrike">
                <a:solidFill>
                  <a:schemeClr val="dk1"/>
                </a:solidFill>
                <a:latin typeface="Verdana"/>
                <a:ea typeface="Verdana"/>
              </a:rPr>
              <a:t>Второй уровень</a:t>
            </a:r>
            <a:endParaRPr b="0" lang="ru-RU" sz="26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</a:pPr>
            <a:r>
              <a:rPr b="0" lang="ru-RU" sz="2400" spc="-1" strike="noStrike">
                <a:solidFill>
                  <a:schemeClr val="dk1"/>
                </a:solidFill>
                <a:latin typeface="Verdana"/>
                <a:ea typeface="Verdana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Verdana"/>
                <a:ea typeface="Verdana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dt" idx="28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ftr" idx="29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sldNum" idx="30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200E768-E46C-436F-9D88-2F1D185BAE70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Скругленный прямоугольник 6" hidden="1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6" name="Скругленный прямоугольник 8" hidden="1"/>
          <p:cNvSpPr/>
          <p:nvPr/>
        </p:nvSpPr>
        <p:spPr>
          <a:xfrm>
            <a:off x="418680" y="434160"/>
            <a:ext cx="8306280" cy="548604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7" name="Скругленный прямоугольник 14"/>
          <p:cNvSpPr/>
          <p:nvPr/>
        </p:nvSpPr>
        <p:spPr>
          <a:xfrm>
            <a:off x="304920" y="329040"/>
            <a:ext cx="8531640" cy="619632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8" name="Прямоугольник с одним скругленным углом 10"/>
          <p:cNvSpPr/>
          <p:nvPr/>
        </p:nvSpPr>
        <p:spPr>
          <a:xfrm>
            <a:off x="6400800" y="434160"/>
            <a:ext cx="2324160" cy="434304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5011920"/>
            <a:ext cx="822924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3600" spc="-1" strike="noStrike">
                <a:solidFill>
                  <a:schemeClr val="lt2">
                    <a:shade val="25000"/>
                  </a:schemeClr>
                </a:solidFill>
                <a:latin typeface="Verdana"/>
                <a:ea typeface="Verdana"/>
              </a:rPr>
              <a:t>Образец заголовка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462720" y="533520"/>
            <a:ext cx="2239920" cy="4211280"/>
          </a:xfrm>
          <a:prstGeom prst="rect">
            <a:avLst/>
          </a:prstGeom>
          <a:noFill/>
          <a:ln w="0">
            <a:noFill/>
          </a:ln>
        </p:spPr>
        <p:txBody>
          <a:bodyPr lIns="91440" rIns="90000" tIns="91440" bIns="45000" anchor="t">
            <a:noAutofit/>
          </a:bodyPr>
          <a:p>
            <a:pPr marL="4572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ffffff"/>
                </a:solidFill>
                <a:latin typeface="Verdana"/>
                <a:ea typeface="Verdana"/>
              </a:rPr>
              <a:t>Образец текста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lvl="1" marL="548640" indent="-20124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Font typeface="Verdana"/>
              <a:buChar char="◦"/>
              <a:tabLst>
                <a:tab algn="l" pos="0"/>
              </a:tabLst>
            </a:pPr>
            <a:r>
              <a:rPr b="0" lang="ru-RU" sz="1200" spc="-1" strike="noStrike">
                <a:solidFill>
                  <a:srgbClr val="ffffff"/>
                </a:solidFill>
                <a:latin typeface="Verdana"/>
                <a:ea typeface="Verdana"/>
              </a:rPr>
              <a:t>Второй уровень</a:t>
            </a:r>
            <a:endParaRPr b="0" lang="ru-RU" sz="1200" spc="-1" strike="noStrike">
              <a:solidFill>
                <a:schemeClr val="dk1"/>
              </a:solidFill>
              <a:latin typeface="Verdana"/>
            </a:endParaRPr>
          </a:p>
          <a:p>
            <a:pPr lvl="2" marL="786240" indent="-182880">
              <a:lnSpc>
                <a:spcPct val="100000"/>
              </a:lnSpc>
              <a:spcBef>
                <a:spcPts val="249"/>
              </a:spcBef>
              <a:buClr>
                <a:srgbClr val="ea3a45"/>
              </a:buClr>
              <a:buFont typeface="Wingdings 2" charset="2"/>
              <a:buChar char=""/>
              <a:tabLst>
                <a:tab algn="l" pos="0"/>
              </a:tabLst>
            </a:pPr>
            <a:r>
              <a:rPr b="0" lang="ru-RU" sz="1000" spc="-1" strike="noStrike">
                <a:solidFill>
                  <a:srgbClr val="ffffff"/>
                </a:solidFill>
                <a:latin typeface="Verdana"/>
                <a:ea typeface="Verdana"/>
              </a:rPr>
              <a:t>Третий уровень</a:t>
            </a:r>
            <a:endParaRPr b="0" lang="ru-RU" sz="1000" spc="-1" strike="noStrike">
              <a:solidFill>
                <a:schemeClr val="dk1"/>
              </a:solidFill>
              <a:latin typeface="Verdana"/>
            </a:endParaRPr>
          </a:p>
          <a:p>
            <a:pPr lvl="3" marL="1024200" indent="-182880">
              <a:lnSpc>
                <a:spcPct val="100000"/>
              </a:lnSpc>
              <a:spcBef>
                <a:spcPts val="230"/>
              </a:spcBef>
              <a:buClr>
                <a:srgbClr val="ea3a45"/>
              </a:buClr>
              <a:buSzPct val="112000"/>
              <a:buFont typeface="Verdana"/>
              <a:buChar char="◦"/>
              <a:tabLst>
                <a:tab algn="l" pos="0"/>
              </a:tabLst>
            </a:pPr>
            <a:r>
              <a:rPr b="0" lang="ru-RU" sz="900" spc="-1" strike="noStrike">
                <a:solidFill>
                  <a:srgbClr val="ffffff"/>
                </a:solidFill>
                <a:latin typeface="Verdana"/>
                <a:ea typeface="Verdana"/>
              </a:rPr>
              <a:t>Четвертый уровень</a:t>
            </a:r>
            <a:endParaRPr b="0" lang="ru-RU" sz="900" spc="-1" strike="noStrike">
              <a:solidFill>
                <a:schemeClr val="dk1"/>
              </a:solidFill>
              <a:latin typeface="Verdana"/>
            </a:endParaRPr>
          </a:p>
          <a:p>
            <a:pPr lvl="4" marL="1280160" indent="-182880">
              <a:lnSpc>
                <a:spcPct val="100000"/>
              </a:lnSpc>
              <a:spcBef>
                <a:spcPts val="249"/>
              </a:spcBef>
              <a:buClr>
                <a:srgbClr val="4e82bc"/>
              </a:buClr>
              <a:buFont typeface="Wingdings 2" charset="2"/>
              <a:buChar char=""/>
              <a:tabLst>
                <a:tab algn="l" pos="0"/>
              </a:tabLst>
            </a:pPr>
            <a:r>
              <a:rPr b="0" lang="ru-RU" sz="900" spc="-1" strike="noStrike">
                <a:solidFill>
                  <a:srgbClr val="ffffff"/>
                </a:solidFill>
                <a:latin typeface="Verdana"/>
                <a:ea typeface="Verdana"/>
              </a:rPr>
              <a:t>Пятый уровень</a:t>
            </a:r>
            <a:endParaRPr b="0" lang="ru-RU" sz="9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dt" idx="31"/>
          </p:nvPr>
        </p:nvSpPr>
        <p:spPr>
          <a:xfrm>
            <a:off x="3776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ftr" idx="32"/>
          </p:nvPr>
        </p:nvSpPr>
        <p:spPr>
          <a:xfrm>
            <a:off x="6062400" y="6111720"/>
            <a:ext cx="22856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sldNum" idx="33"/>
          </p:nvPr>
        </p:nvSpPr>
        <p:spPr>
          <a:xfrm>
            <a:off x="8348400" y="6111720"/>
            <a:ext cx="4568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70C562-AAD2-44D3-A0B2-3A105D38F342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  <a:ea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body"/>
          </p:nvPr>
        </p:nvSpPr>
        <p:spPr>
          <a:xfrm>
            <a:off x="421560" y="435600"/>
            <a:ext cx="5924880" cy="4343040"/>
          </a:xfrm>
          <a:prstGeom prst="rect">
            <a:avLst/>
          </a:prstGeom>
          <a:solidFill>
            <a:schemeClr val="lt2">
              <a:shade val="10000"/>
            </a:schemeClr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Verdana"/>
                <a:ea typeface="Verdana"/>
              </a:rPr>
              <a:t>Вставка рисунка</a:t>
            </a:r>
            <a:endParaRPr b="0" lang="ru-RU" sz="3200" spc="-1" strike="noStrike">
              <a:solidFill>
                <a:schemeClr val="dk1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hyperlink" Target="mailto:Oktyabrskiy_CSON@volganet.ru" TargetMode="External"/><Relationship Id="rId3" Type="http://schemas.openxmlformats.org/officeDocument/2006/relationships/hyperlink" Target="https://442fz.volganet.ru/025202/" TargetMode="External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jpe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8" descr="Picture background"/>
          <p:cNvPicPr/>
          <p:nvPr/>
        </p:nvPicPr>
        <p:blipFill>
          <a:blip r:embed="rId1"/>
          <a:stretch/>
        </p:blipFill>
        <p:spPr>
          <a:xfrm>
            <a:off x="5707440" y="3421440"/>
            <a:ext cx="3436200" cy="34362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708000" y="1124640"/>
            <a:ext cx="5002560" cy="18284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bIns="45720" anchor="b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24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«Добдарики» - добрые сердца против девиации» </a:t>
            </a:r>
            <a:r>
              <a:rPr b="0" i="1" lang="ru-RU" sz="18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(добровольчество (волонтерство) как инструмент профилактики деструктивных проявлений несовершеннолетних) </a:t>
            </a:r>
            <a:endParaRPr b="0" lang="ru-RU" sz="1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323640" y="3573000"/>
            <a:ext cx="7772040" cy="91404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0" bIns="45000" anchor="t">
            <a:normAutofit fontScale="80949"/>
          </a:bodyPr>
          <a:p>
            <a:pPr marL="3672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2"/>
                </a:solidFill>
                <a:latin typeface="Verdana"/>
                <a:ea typeface="Verdana"/>
              </a:rPr>
              <a:t>государственное казенное учреждение социального обслуживания «Октябрьский центр социального обслуживания населения»</a:t>
            </a:r>
            <a:endParaRPr b="0" lang="ru-RU" sz="2400" spc="-1" strike="noStrike">
              <a:solidFill>
                <a:srgbClr val="000000"/>
              </a:solidFill>
              <a:latin typeface="Open Sans"/>
            </a:endParaRPr>
          </a:p>
          <a:p>
            <a:pPr marL="36720"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8" name="Rectangle 1"/>
          <p:cNvSpPr/>
          <p:nvPr/>
        </p:nvSpPr>
        <p:spPr>
          <a:xfrm>
            <a:off x="899640" y="5812200"/>
            <a:ext cx="7488360" cy="7311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Calibri"/>
              </a:rPr>
              <a:t>Волгоградская область, Октябрьский район, р.п. Октябрьский, ул. Центральная, д. 19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Verdana"/>
              </a:rPr>
              <a:t>электронная почта: </a:t>
            </a:r>
            <a:r>
              <a:rPr b="0" lang="ru-RU" sz="1400" spc="-1" strike="noStrike" u="sng">
                <a:solidFill>
                  <a:schemeClr val="dk1"/>
                </a:solidFill>
                <a:uFillTx/>
                <a:latin typeface="Calibri"/>
                <a:ea typeface="Verdana"/>
                <a:hlinkClick r:id="rId2"/>
              </a:rPr>
              <a:t>Oktyabrskiy_CSON@volganet.ru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b="0" lang="ru-RU" sz="1400" spc="-1" strike="noStrike">
                <a:solidFill>
                  <a:schemeClr val="dk1"/>
                </a:solidFill>
                <a:latin typeface="Calibri"/>
                <a:ea typeface="Verdana"/>
              </a:rPr>
              <a:t>официальный сайт организации: </a:t>
            </a:r>
            <a:r>
              <a:rPr b="0" lang="ru-RU" sz="1400" spc="-1" strike="noStrike" u="sng">
                <a:solidFill>
                  <a:schemeClr val="dk1"/>
                </a:solidFill>
                <a:uFillTx/>
                <a:latin typeface="Calibri"/>
                <a:ea typeface="Verdana"/>
                <a:hlinkClick r:id="rId3"/>
              </a:rPr>
              <a:t>https://442fz.volganet.ru/025202/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9" name="AutoShape 4"/>
          <p:cNvSpPr/>
          <p:nvPr/>
        </p:nvSpPr>
        <p:spPr>
          <a:xfrm>
            <a:off x="63360" y="-13644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Verdana"/>
              <a:ea typeface="Verdana"/>
            </a:endParaRPr>
          </a:p>
        </p:txBody>
      </p:sp>
      <p:sp>
        <p:nvSpPr>
          <p:cNvPr id="100" name="AutoShape 6"/>
          <p:cNvSpPr/>
          <p:nvPr/>
        </p:nvSpPr>
        <p:spPr>
          <a:xfrm>
            <a:off x="63360" y="-13644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Verdana"/>
              <a:ea typeface="Verdana"/>
            </a:endParaRPr>
          </a:p>
        </p:txBody>
      </p:sp>
      <p:pic>
        <p:nvPicPr>
          <p:cNvPr id="101" name="Picture 2" descr="D:\РАБОЧИЙ СТОЛ\лидия алексеевна\центр\DSC02173.JPG"/>
          <p:cNvPicPr/>
          <p:nvPr/>
        </p:nvPicPr>
        <p:blipFill>
          <a:blip r:embed="rId4"/>
          <a:stretch/>
        </p:blipFill>
        <p:spPr>
          <a:xfrm>
            <a:off x="899640" y="980640"/>
            <a:ext cx="2582640" cy="1937160"/>
          </a:xfrm>
          <a:prstGeom prst="rect">
            <a:avLst/>
          </a:prstGeom>
          <a:ln w="0">
            <a:noFill/>
          </a:ln>
        </p:spPr>
      </p:pic>
      <p:sp>
        <p:nvSpPr>
          <p:cNvPr id="102" name="Рамка 9"/>
          <p:cNvSpPr/>
          <p:nvPr/>
        </p:nvSpPr>
        <p:spPr>
          <a:xfrm>
            <a:off x="611640" y="692640"/>
            <a:ext cx="3168000" cy="2376000"/>
          </a:xfrm>
          <a:prstGeom prst="frame">
            <a:avLst>
              <a:gd name="adj1" fmla="val 125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Verdana"/>
              <a:ea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/>
          </p:nvPr>
        </p:nvSpPr>
        <p:spPr>
          <a:xfrm>
            <a:off x="467640" y="476640"/>
            <a:ext cx="7858800" cy="51123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/>
          </a:bodyPr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just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 </a:t>
            </a:r>
            <a:endParaRPr b="0" lang="ru-RU" sz="16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just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-</a:t>
            </a: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 </a:t>
            </a:r>
            <a:r>
              <a:rPr b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целевая аудитория: </a:t>
            </a: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1 - воспитанники государственного казенного специального учебно-воспитательного учреждения для детей и подростков с девиантным поведением «Октябрьская специальная общеобразовательная школа закрытого типа» (далее – спецшкола); 2 - несовершеннолетние из семей, находящихся в социально-опасном положении и трудной жизненной ситуации;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just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  </a:t>
            </a:r>
            <a:r>
              <a:rPr b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- главная решаемая проблема: </a:t>
            </a: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несформированость социально-адаптивных навыков поведения и системы морально-нравственных ценностей у несовершеннолетних целевой группы, приводит к деструктивному поведению. Практика направлена на профилактику девиантного поведения несовершеннолетних, на их социальную адаптацию;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 algn="just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i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  </a:t>
            </a:r>
            <a:r>
              <a:rPr b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- цель, основные задачи: </a:t>
            </a: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создать условия для профилактики и коррекции негативного поведения у социально незащищенных детей и подростков с повышенным уровнем агрессии, склонных к деструктивному поведению через добровольческую (волонтерскую) деятельность.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04" name="Выноска со стрелкой вниз 3"/>
          <p:cNvSpPr/>
          <p:nvPr/>
        </p:nvSpPr>
        <p:spPr>
          <a:xfrm>
            <a:off x="1115640" y="620640"/>
            <a:ext cx="6984360" cy="13676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1400" spc="-1" strike="noStrike">
                <a:solidFill>
                  <a:schemeClr val="dk2"/>
                </a:solidFill>
                <a:latin typeface="Verdana"/>
                <a:ea typeface="Verdana"/>
              </a:rPr>
              <a:t>Практика: </a:t>
            </a:r>
            <a:r>
              <a:rPr b="1" lang="ru-RU" sz="1400" spc="-1" strike="noStrike">
                <a:solidFill>
                  <a:schemeClr val="dk2"/>
                </a:solidFill>
                <a:latin typeface="Verdana"/>
                <a:ea typeface="Verdana"/>
              </a:rPr>
              <a:t>«Добдарики» - добрые сердца против девиации» 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b="0" i="1" lang="ru-RU" sz="1400" spc="-1" strike="noStrike">
                <a:solidFill>
                  <a:schemeClr val="dk2"/>
                </a:solidFill>
                <a:latin typeface="Verdana"/>
                <a:ea typeface="Verdana"/>
              </a:rPr>
              <a:t>(добровольчество (волонтерство) как инструмент профилактики деструктивных проявлений несовершеннолетних), реализуется 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b="0" i="1" lang="ru-RU" sz="1400" spc="-1" strike="noStrike">
                <a:solidFill>
                  <a:schemeClr val="dk2"/>
                </a:solidFill>
                <a:latin typeface="Verdana"/>
                <a:ea typeface="Verdana"/>
              </a:rPr>
              <a:t>с 2022 года:</a:t>
            </a:r>
            <a:endParaRPr b="0" lang="ru-RU" sz="1400" spc="-1" strike="noStrike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/>
          </p:nvPr>
        </p:nvSpPr>
        <p:spPr>
          <a:xfrm>
            <a:off x="502920" y="530280"/>
            <a:ext cx="8183520" cy="62107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/>
          </a:bodyPr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    </a:t>
            </a:r>
            <a:r>
              <a:rPr b="1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Ключевые организации - участники реализации практики и их роль: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Государственное казенное учреждение социального обслуживания «Октябрьский центр социального обслуживания населения» - исполнитель практики.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Verdana"/>
                <a:ea typeface="Verdana"/>
              </a:rPr>
              <a:t>Государственное казенное специальное учебно-воспитательное учреждение для детей и подростков с девиантным поведением «Октябрьская специальная общеобразовательная школа закрытого типа» - участник практики.</a:t>
            </a:r>
            <a:endParaRPr b="0" lang="ru-RU" sz="14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5796000" y="1412640"/>
            <a:ext cx="2495520" cy="1871640"/>
          </a:xfrm>
          <a:prstGeom prst="rect">
            <a:avLst/>
          </a:prstGeom>
          <a:ln w="9525">
            <a:noFill/>
          </a:ln>
        </p:spPr>
      </p:pic>
      <p:pic>
        <p:nvPicPr>
          <p:cNvPr id="107" name="Picture 3" descr=""/>
          <p:cNvPicPr/>
          <p:nvPr/>
        </p:nvPicPr>
        <p:blipFill>
          <a:blip r:embed="rId2"/>
          <a:stretch/>
        </p:blipFill>
        <p:spPr>
          <a:xfrm>
            <a:off x="1043640" y="4077000"/>
            <a:ext cx="2808000" cy="2106000"/>
          </a:xfrm>
          <a:prstGeom prst="rect">
            <a:avLst/>
          </a:prstGeom>
          <a:ln w="9525">
            <a:noFill/>
          </a:ln>
        </p:spPr>
      </p:pic>
      <p:sp>
        <p:nvSpPr>
          <p:cNvPr id="108" name="Стрелка вниз 7"/>
          <p:cNvSpPr/>
          <p:nvPr/>
        </p:nvSpPr>
        <p:spPr>
          <a:xfrm rot="16200000">
            <a:off x="2519640" y="1161000"/>
            <a:ext cx="1439640" cy="2520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09" name="TextBox 9"/>
          <p:cNvSpPr/>
          <p:nvPr/>
        </p:nvSpPr>
        <p:spPr>
          <a:xfrm>
            <a:off x="2123640" y="2205000"/>
            <a:ext cx="2088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исполнитель </a:t>
            </a: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0" name="Стрелка вниз 10"/>
          <p:cNvSpPr/>
          <p:nvPr/>
        </p:nvSpPr>
        <p:spPr>
          <a:xfrm rot="5400000">
            <a:off x="5256360" y="3680640"/>
            <a:ext cx="1439640" cy="2520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11" name="TextBox 11"/>
          <p:cNvSpPr/>
          <p:nvPr/>
        </p:nvSpPr>
        <p:spPr>
          <a:xfrm>
            <a:off x="5004000" y="4725000"/>
            <a:ext cx="2088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     </a:t>
            </a: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участник</a:t>
            </a: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502920" y="530280"/>
            <a:ext cx="8183520" cy="26103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 fontScale="56058" lnSpcReduction="10000"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Муниципальный центр «серебряного» добровольчества «СЕРЕБРО» - партнер в части оказания помощи гражданам пожилого возраста и инвалидам, и организации совместных мероприятий по принципу «связь поколений». 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Муниципальным штабом Октябрьского муниципального района #МЫВМЕСТЕ – партнер в части организации мероприятий для участников СВО и их семей.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Verdana"/>
              </a:rPr>
              <a:t>Муниципальное автономное учреждение Редакция газеты «Придонские вести» Октябрьского муниципального района Волгоградской области – информационная поддержка и освещение результатов практики в местных СМИ.</a:t>
            </a: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  <a:p>
            <a:pPr indent="0">
              <a:lnSpc>
                <a:spcPct val="100000"/>
              </a:lnSpc>
              <a:spcBef>
                <a:spcPts val="249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Verdana"/>
            </a:endParaRPr>
          </a:p>
        </p:txBody>
      </p:sp>
      <p:pic>
        <p:nvPicPr>
          <p:cNvPr id="113" name="Picture 2" descr=""/>
          <p:cNvPicPr/>
          <p:nvPr/>
        </p:nvPicPr>
        <p:blipFill>
          <a:blip r:embed="rId1"/>
          <a:stretch/>
        </p:blipFill>
        <p:spPr>
          <a:xfrm>
            <a:off x="3924000" y="3429000"/>
            <a:ext cx="2124000" cy="2832120"/>
          </a:xfrm>
          <a:prstGeom prst="rect">
            <a:avLst/>
          </a:prstGeom>
          <a:ln w="9525">
            <a:noFill/>
          </a:ln>
        </p:spPr>
      </p:pic>
      <p:pic>
        <p:nvPicPr>
          <p:cNvPr id="114" name="Picture 3" descr="C:\Users\Пользователь\Desktop\ГКУСО Октябрьский ЦСОН _ Стабильность и качество\конкурс стабильность и качество\photo_2023-10-24_18-51-21 (2).jpg"/>
          <p:cNvPicPr/>
          <p:nvPr/>
        </p:nvPicPr>
        <p:blipFill>
          <a:blip r:embed="rId2"/>
          <a:stretch/>
        </p:blipFill>
        <p:spPr>
          <a:xfrm>
            <a:off x="6300360" y="3069000"/>
            <a:ext cx="2538000" cy="3384000"/>
          </a:xfrm>
          <a:prstGeom prst="rect">
            <a:avLst/>
          </a:prstGeom>
          <a:ln w="0">
            <a:noFill/>
          </a:ln>
        </p:spPr>
      </p:pic>
      <p:pic>
        <p:nvPicPr>
          <p:cNvPr id="115" name="Picture 5" descr=""/>
          <p:cNvPicPr/>
          <p:nvPr/>
        </p:nvPicPr>
        <p:blipFill>
          <a:blip r:embed="rId3"/>
          <a:stretch/>
        </p:blipFill>
        <p:spPr>
          <a:xfrm>
            <a:off x="683640" y="3861000"/>
            <a:ext cx="2933280" cy="1956240"/>
          </a:xfrm>
          <a:prstGeom prst="rect">
            <a:avLst/>
          </a:prstGeom>
          <a:ln w="9525">
            <a:noFill/>
          </a:ln>
        </p:spPr>
      </p:pic>
      <p:sp>
        <p:nvSpPr>
          <p:cNvPr id="116" name="Выноска со стрелкой вниз 6"/>
          <p:cNvSpPr/>
          <p:nvPr/>
        </p:nvSpPr>
        <p:spPr>
          <a:xfrm>
            <a:off x="1979640" y="2565000"/>
            <a:ext cx="5184360" cy="6476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17" name="TextBox 7"/>
          <p:cNvSpPr/>
          <p:nvPr/>
        </p:nvSpPr>
        <p:spPr>
          <a:xfrm>
            <a:off x="3276000" y="2565000"/>
            <a:ext cx="2592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Verdana"/>
                <a:ea typeface="Verdana"/>
              </a:rPr>
              <a:t>партнеры</a:t>
            </a: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Организация добровольческой деятельности несовершеннолетних, которая направлена на: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19" name="Овал 4"/>
          <p:cNvSpPr/>
          <p:nvPr/>
        </p:nvSpPr>
        <p:spPr>
          <a:xfrm>
            <a:off x="1115640" y="1340640"/>
            <a:ext cx="3168000" cy="1656000"/>
          </a:xfrm>
          <a:prstGeom prst="ellipse">
            <a:avLst/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проведение патриотических акций и мероприятий, направленных на оказание помощи участникам СВО и их семьям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4716000" y="1124640"/>
            <a:ext cx="3307680" cy="2483640"/>
          </a:xfrm>
          <a:prstGeom prst="rect">
            <a:avLst/>
          </a:prstGeom>
          <a:ln w="9525">
            <a:noFill/>
          </a:ln>
        </p:spPr>
      </p:pic>
      <p:pic>
        <p:nvPicPr>
          <p:cNvPr id="121" name="Picture 3" descr=""/>
          <p:cNvPicPr/>
          <p:nvPr/>
        </p:nvPicPr>
        <p:blipFill>
          <a:blip r:embed="rId2"/>
          <a:stretch/>
        </p:blipFill>
        <p:spPr>
          <a:xfrm>
            <a:off x="971640" y="3213000"/>
            <a:ext cx="2791440" cy="3140640"/>
          </a:xfrm>
          <a:prstGeom prst="rect">
            <a:avLst/>
          </a:prstGeom>
          <a:ln w="9525">
            <a:noFill/>
          </a:ln>
        </p:spPr>
      </p:pic>
      <p:pic>
        <p:nvPicPr>
          <p:cNvPr id="122" name="Picture 4" descr=""/>
          <p:cNvPicPr/>
          <p:nvPr/>
        </p:nvPicPr>
        <p:blipFill>
          <a:blip r:embed="rId3"/>
          <a:stretch/>
        </p:blipFill>
        <p:spPr>
          <a:xfrm>
            <a:off x="4284000" y="3573000"/>
            <a:ext cx="4163400" cy="2777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Организация добровольческой деятельности несовершеннолетних, которая направлена на: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24" name="Овал 4"/>
          <p:cNvSpPr/>
          <p:nvPr/>
        </p:nvSpPr>
        <p:spPr>
          <a:xfrm>
            <a:off x="755640" y="1412640"/>
            <a:ext cx="3168000" cy="1656000"/>
          </a:xfrm>
          <a:prstGeom prst="ellipse">
            <a:avLst/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Verdana"/>
                <a:ea typeface="Verdana"/>
              </a:rPr>
              <a:t>организацию мероприятий экологической направленности</a:t>
            </a:r>
            <a:endParaRPr b="0" lang="ru-RU" sz="16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25" name="Picture 2" descr=""/>
          <p:cNvPicPr/>
          <p:nvPr/>
        </p:nvPicPr>
        <p:blipFill>
          <a:blip r:embed="rId1"/>
          <a:stretch/>
        </p:blipFill>
        <p:spPr>
          <a:xfrm>
            <a:off x="4140000" y="1196640"/>
            <a:ext cx="4480200" cy="2520000"/>
          </a:xfrm>
          <a:prstGeom prst="rect">
            <a:avLst/>
          </a:prstGeom>
          <a:ln w="9525">
            <a:noFill/>
          </a:ln>
        </p:spPr>
      </p:pic>
      <p:pic>
        <p:nvPicPr>
          <p:cNvPr id="126" name="Picture 4" descr="\\server\общая папка нов\ФОТО и ВИДЕО МАТЕРИАЛЫ УЧРЕЖДЕНИЯ 2025 год\Спецшкола\общая.jpg"/>
          <p:cNvPicPr/>
          <p:nvPr/>
        </p:nvPicPr>
        <p:blipFill>
          <a:blip r:embed="rId2"/>
          <a:stretch/>
        </p:blipFill>
        <p:spPr>
          <a:xfrm>
            <a:off x="251640" y="3573000"/>
            <a:ext cx="3801600" cy="2862360"/>
          </a:xfrm>
          <a:prstGeom prst="rect">
            <a:avLst/>
          </a:prstGeom>
          <a:ln w="0">
            <a:noFill/>
          </a:ln>
        </p:spPr>
      </p:pic>
      <p:pic>
        <p:nvPicPr>
          <p:cNvPr id="127" name="Picture 9" descr="\\server\общая папка нов\ФОТО и ВИДЕО МАТЕРИАЛЫ УЧРЕЖДЕНИЯ 2025 год\ОППП\Снежный десант\IMG_20250213_151555_139@-297118215.jpg"/>
          <p:cNvPicPr/>
          <p:nvPr/>
        </p:nvPicPr>
        <p:blipFill>
          <a:blip r:embed="rId3"/>
          <a:stretch/>
        </p:blipFill>
        <p:spPr>
          <a:xfrm>
            <a:off x="4716000" y="3789000"/>
            <a:ext cx="3491640" cy="261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Организация добровольческой деятельности несовершеннолетних, которая направлена на: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29" name="Овал 4"/>
          <p:cNvSpPr/>
          <p:nvPr/>
        </p:nvSpPr>
        <p:spPr>
          <a:xfrm>
            <a:off x="1115640" y="1484640"/>
            <a:ext cx="3168000" cy="1656000"/>
          </a:xfrm>
          <a:prstGeom prst="ellipse">
            <a:avLst/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Calibri"/>
              </a:rPr>
              <a:t>адресную помощь гражданам пожилого возраста и инвалидам</a:t>
            </a: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0" name="Picture 2" descr=""/>
          <p:cNvPicPr/>
          <p:nvPr/>
        </p:nvPicPr>
        <p:blipFill>
          <a:blip r:embed="rId1"/>
          <a:stretch/>
        </p:blipFill>
        <p:spPr>
          <a:xfrm>
            <a:off x="5076000" y="1124640"/>
            <a:ext cx="3491280" cy="2618280"/>
          </a:xfrm>
          <a:prstGeom prst="rect">
            <a:avLst/>
          </a:prstGeom>
          <a:ln w="9525">
            <a:noFill/>
          </a:ln>
        </p:spPr>
      </p:pic>
      <p:pic>
        <p:nvPicPr>
          <p:cNvPr id="131" name="Picture 3" descr=""/>
          <p:cNvPicPr/>
          <p:nvPr/>
        </p:nvPicPr>
        <p:blipFill>
          <a:blip r:embed="rId2"/>
          <a:stretch/>
        </p:blipFill>
        <p:spPr>
          <a:xfrm>
            <a:off x="3636000" y="3698640"/>
            <a:ext cx="3528000" cy="2646000"/>
          </a:xfrm>
          <a:prstGeom prst="rect">
            <a:avLst/>
          </a:prstGeom>
          <a:ln w="9525">
            <a:noFill/>
          </a:ln>
        </p:spPr>
      </p:pic>
      <p:pic>
        <p:nvPicPr>
          <p:cNvPr id="132" name="Picture 4" descr=""/>
          <p:cNvPicPr/>
          <p:nvPr/>
        </p:nvPicPr>
        <p:blipFill>
          <a:blip r:embed="rId3"/>
          <a:stretch/>
        </p:blipFill>
        <p:spPr>
          <a:xfrm>
            <a:off x="539640" y="3213000"/>
            <a:ext cx="2339280" cy="3119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Организация добровольческой деятельности несовершеннолетних, которая направлена на: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34" name="Овал 4"/>
          <p:cNvSpPr/>
          <p:nvPr/>
        </p:nvSpPr>
        <p:spPr>
          <a:xfrm>
            <a:off x="755640" y="1412640"/>
            <a:ext cx="3312000" cy="1656000"/>
          </a:xfrm>
          <a:prstGeom prst="ellipse">
            <a:avLst/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организацию досуга пожилых получателей социальных услуг отделения дневного пребывания граждан пожилого возраста и инвалидов через «связь поколений»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5" name="Picture 7" descr="\\server\общая папка нов\ФОТО и ВИДЕО МАТЕРИАЛЫ УЧРЕЖДЕНИЯ 2025 год\Спецшкола\20240926_140134.jpg"/>
          <p:cNvPicPr/>
          <p:nvPr/>
        </p:nvPicPr>
        <p:blipFill>
          <a:blip r:embed="rId1"/>
          <a:stretch/>
        </p:blipFill>
        <p:spPr>
          <a:xfrm>
            <a:off x="4212000" y="1124640"/>
            <a:ext cx="4248000" cy="3186000"/>
          </a:xfrm>
          <a:prstGeom prst="rect">
            <a:avLst/>
          </a:prstGeom>
          <a:ln w="0">
            <a:noFill/>
          </a:ln>
        </p:spPr>
      </p:pic>
      <p:pic>
        <p:nvPicPr>
          <p:cNvPr id="136" name="Picture 2" descr=""/>
          <p:cNvPicPr/>
          <p:nvPr/>
        </p:nvPicPr>
        <p:blipFill>
          <a:blip r:embed="rId2"/>
          <a:stretch/>
        </p:blipFill>
        <p:spPr>
          <a:xfrm>
            <a:off x="611640" y="3501000"/>
            <a:ext cx="3393360" cy="2544840"/>
          </a:xfrm>
          <a:prstGeom prst="rect">
            <a:avLst/>
          </a:prstGeom>
          <a:ln w="9525">
            <a:noFill/>
          </a:ln>
        </p:spPr>
      </p:pic>
      <p:pic>
        <p:nvPicPr>
          <p:cNvPr id="137" name="Picture 3" descr=""/>
          <p:cNvPicPr/>
          <p:nvPr/>
        </p:nvPicPr>
        <p:blipFill>
          <a:blip r:embed="rId3"/>
          <a:stretch/>
        </p:blipFill>
        <p:spPr>
          <a:xfrm>
            <a:off x="4932000" y="4365000"/>
            <a:ext cx="3105360" cy="23288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Организация добровольческой деятельности несовершеннолетних, которая направлена на: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39" name="Овал 4"/>
          <p:cNvSpPr/>
          <p:nvPr/>
        </p:nvSpPr>
        <p:spPr>
          <a:xfrm>
            <a:off x="755640" y="1412640"/>
            <a:ext cx="3168000" cy="1656000"/>
          </a:xfrm>
          <a:prstGeom prst="ellipse">
            <a:avLst/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организацию и проведение социально-значимых и развлекательных мероприятий для несовершеннолетних получателей социальных услуг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4644000" y="1196640"/>
            <a:ext cx="3840120" cy="2880000"/>
          </a:xfrm>
          <a:prstGeom prst="rect">
            <a:avLst/>
          </a:prstGeom>
          <a:ln w="9525">
            <a:noFill/>
          </a:ln>
        </p:spPr>
      </p:pic>
      <p:pic>
        <p:nvPicPr>
          <p:cNvPr id="141" name="Picture 3" descr="\\Server\общая папка нов\ФОТО и ВИДЕО МАТЕРИАЛЫ УЧРЕЖДЕНИЯ 2025 год\Спецшкола\1000206815.jpg"/>
          <p:cNvPicPr/>
          <p:nvPr/>
        </p:nvPicPr>
        <p:blipFill>
          <a:blip r:embed="rId2"/>
          <a:stretch/>
        </p:blipFill>
        <p:spPr>
          <a:xfrm>
            <a:off x="467640" y="3285000"/>
            <a:ext cx="4047480" cy="2276640"/>
          </a:xfrm>
          <a:prstGeom prst="rect">
            <a:avLst/>
          </a:prstGeom>
          <a:ln w="0">
            <a:noFill/>
          </a:ln>
        </p:spPr>
      </p:pic>
      <p:pic>
        <p:nvPicPr>
          <p:cNvPr id="142" name="Picture 4" descr=""/>
          <p:cNvPicPr/>
          <p:nvPr/>
        </p:nvPicPr>
        <p:blipFill>
          <a:blip r:embed="rId3"/>
          <a:stretch/>
        </p:blipFill>
        <p:spPr>
          <a:xfrm>
            <a:off x="4644000" y="4149000"/>
            <a:ext cx="3770280" cy="25682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При реализации практики получены следующие социальные результаты: 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44" name="Стрелка вправо 7"/>
          <p:cNvSpPr/>
          <p:nvPr/>
        </p:nvSpPr>
        <p:spPr>
          <a:xfrm>
            <a:off x="971640" y="1124640"/>
            <a:ext cx="3456000" cy="15836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45" name="TextBox 9"/>
          <p:cNvSpPr/>
          <p:nvPr/>
        </p:nvSpPr>
        <p:spPr>
          <a:xfrm>
            <a:off x="899640" y="1556640"/>
            <a:ext cx="3528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созданы условия для систематического вовлечения несовершеннолетних в общественно-полезную деятельность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6" name="Стрелка вправо 10"/>
          <p:cNvSpPr/>
          <p:nvPr/>
        </p:nvSpPr>
        <p:spPr>
          <a:xfrm rot="10800000">
            <a:off x="4572360" y="3861720"/>
            <a:ext cx="3456000" cy="15836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47" name="TextBox 11"/>
          <p:cNvSpPr/>
          <p:nvPr/>
        </p:nvSpPr>
        <p:spPr>
          <a:xfrm>
            <a:off x="4860000" y="4221000"/>
            <a:ext cx="2880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привиты  навыки положительно-мировоззренческой ориентации личности и образа жизни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611640" y="3285000"/>
            <a:ext cx="3635280" cy="2726280"/>
          </a:xfrm>
          <a:prstGeom prst="rect">
            <a:avLst/>
          </a:prstGeom>
          <a:ln w="9525">
            <a:noFill/>
          </a:ln>
        </p:spPr>
      </p:pic>
      <p:pic>
        <p:nvPicPr>
          <p:cNvPr id="149" name="Picture 3" descr=""/>
          <p:cNvPicPr/>
          <p:nvPr/>
        </p:nvPicPr>
        <p:blipFill>
          <a:blip r:embed="rId2"/>
          <a:stretch/>
        </p:blipFill>
        <p:spPr>
          <a:xfrm>
            <a:off x="4860000" y="1124640"/>
            <a:ext cx="3515400" cy="2636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При реализации практики получены следующие социальные результаты: 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51" name="Стрелка вправо 7"/>
          <p:cNvSpPr/>
          <p:nvPr/>
        </p:nvSpPr>
        <p:spPr>
          <a:xfrm>
            <a:off x="971640" y="1124640"/>
            <a:ext cx="3456000" cy="15836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1100" spc="-1" strike="noStrike">
                <a:solidFill>
                  <a:schemeClr val="dk1"/>
                </a:solidFill>
                <a:latin typeface="Verdana"/>
                <a:ea typeface="Verdana"/>
              </a:rPr>
              <a:t>сформированы лидерские качества, через самостоятельное планирование деятельности, ее реализацию, несение ответственности за результаты своей работ</a:t>
            </a:r>
            <a:endParaRPr b="0" lang="ru-RU" sz="1100" spc="-1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2" name="Стрелка вправо 10"/>
          <p:cNvSpPr/>
          <p:nvPr/>
        </p:nvSpPr>
        <p:spPr>
          <a:xfrm rot="10800000">
            <a:off x="5076360" y="4005720"/>
            <a:ext cx="3456000" cy="15836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53" name="TextBox 11"/>
          <p:cNvSpPr/>
          <p:nvPr/>
        </p:nvSpPr>
        <p:spPr>
          <a:xfrm>
            <a:off x="5436000" y="4365000"/>
            <a:ext cx="3024000" cy="85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000" spc="-1" strike="noStrike">
                <a:solidFill>
                  <a:schemeClr val="dk1"/>
                </a:solidFill>
                <a:latin typeface="Verdana"/>
                <a:ea typeface="Verdana"/>
              </a:rPr>
              <a:t>привито  чувство ответственности за происходящее вокруг, что помогает им выработать гражданскую позицию по отношению к социально значимым проблемам</a:t>
            </a:r>
            <a:endParaRPr b="0" lang="ru-RU" sz="10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54" name="Picture 2" descr=""/>
          <p:cNvPicPr/>
          <p:nvPr/>
        </p:nvPicPr>
        <p:blipFill>
          <a:blip r:embed="rId1"/>
          <a:stretch/>
        </p:blipFill>
        <p:spPr>
          <a:xfrm>
            <a:off x="4644000" y="980640"/>
            <a:ext cx="3672000" cy="2754000"/>
          </a:xfrm>
          <a:prstGeom prst="rect">
            <a:avLst/>
          </a:prstGeom>
          <a:ln w="9525">
            <a:noFill/>
          </a:ln>
        </p:spPr>
      </p:pic>
      <p:pic>
        <p:nvPicPr>
          <p:cNvPr id="155" name="Picture 4" descr=""/>
          <p:cNvPicPr/>
          <p:nvPr/>
        </p:nvPicPr>
        <p:blipFill>
          <a:blip r:embed="rId2"/>
          <a:stretch/>
        </p:blipFill>
        <p:spPr>
          <a:xfrm>
            <a:off x="179640" y="3501000"/>
            <a:ext cx="2094840" cy="2789640"/>
          </a:xfrm>
          <a:prstGeom prst="rect">
            <a:avLst/>
          </a:prstGeom>
          <a:ln w="9525">
            <a:noFill/>
          </a:ln>
        </p:spPr>
      </p:pic>
      <p:pic>
        <p:nvPicPr>
          <p:cNvPr id="156" name="Picture 5" descr=""/>
          <p:cNvPicPr/>
          <p:nvPr/>
        </p:nvPicPr>
        <p:blipFill>
          <a:blip r:embed="rId3"/>
          <a:stretch/>
        </p:blipFill>
        <p:spPr>
          <a:xfrm>
            <a:off x="2267640" y="3933000"/>
            <a:ext cx="2735280" cy="19807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79444"/>
          </a:bodyPr>
          <a:p>
            <a:pPr indent="0">
              <a:lnSpc>
                <a:spcPct val="100000"/>
              </a:lnSpc>
              <a:buNone/>
            </a:pPr>
            <a:r>
              <a:rPr b="1" lang="ru-RU" sz="22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При реализации практики получены следующие социальные результаты: </a:t>
            </a:r>
            <a:br>
              <a:rPr sz="3600"/>
            </a:br>
            <a:endParaRPr b="0" lang="ru-RU" sz="2200" spc="-1" strike="noStrike">
              <a:solidFill>
                <a:schemeClr val="dk1"/>
              </a:solidFill>
              <a:latin typeface="Verdana"/>
            </a:endParaRPr>
          </a:p>
        </p:txBody>
      </p:sp>
      <p:sp>
        <p:nvSpPr>
          <p:cNvPr id="158" name="Выноска со стрелкой вниз 8"/>
          <p:cNvSpPr/>
          <p:nvPr/>
        </p:nvSpPr>
        <p:spPr>
          <a:xfrm>
            <a:off x="2267640" y="1340640"/>
            <a:ext cx="4896360" cy="10076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59" name="TextBox 9"/>
          <p:cNvSpPr/>
          <p:nvPr/>
        </p:nvSpPr>
        <p:spPr>
          <a:xfrm>
            <a:off x="2411640" y="1340640"/>
            <a:ext cx="46080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200" spc="-1" strike="noStrike">
                <a:solidFill>
                  <a:schemeClr val="dk1"/>
                </a:solidFill>
                <a:latin typeface="Verdana"/>
                <a:ea typeface="Verdana"/>
              </a:rPr>
              <a:t>педагогический состав спецшколы отмечает положительную динамику в поведении воспитанников</a:t>
            </a:r>
            <a:endParaRPr b="0" lang="ru-RU" sz="12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60" name="Picture 3" descr=""/>
          <p:cNvPicPr/>
          <p:nvPr/>
        </p:nvPicPr>
        <p:blipFill>
          <a:blip r:embed="rId1"/>
          <a:stretch/>
        </p:blipFill>
        <p:spPr>
          <a:xfrm>
            <a:off x="6084000" y="2133000"/>
            <a:ext cx="2517480" cy="3356640"/>
          </a:xfrm>
          <a:prstGeom prst="rect">
            <a:avLst/>
          </a:prstGeom>
          <a:ln w="9525">
            <a:noFill/>
          </a:ln>
        </p:spPr>
      </p:pic>
      <p:pic>
        <p:nvPicPr>
          <p:cNvPr id="161" name="Picture 4" descr=""/>
          <p:cNvPicPr/>
          <p:nvPr/>
        </p:nvPicPr>
        <p:blipFill>
          <a:blip r:embed="rId2"/>
          <a:stretch/>
        </p:blipFill>
        <p:spPr>
          <a:xfrm>
            <a:off x="3708000" y="3429000"/>
            <a:ext cx="2195280" cy="2927160"/>
          </a:xfrm>
          <a:prstGeom prst="rect">
            <a:avLst/>
          </a:prstGeom>
          <a:ln w="9525">
            <a:noFill/>
          </a:ln>
        </p:spPr>
      </p:pic>
      <p:pic>
        <p:nvPicPr>
          <p:cNvPr id="162" name="Picture 5" descr=""/>
          <p:cNvPicPr/>
          <p:nvPr/>
        </p:nvPicPr>
        <p:blipFill>
          <a:blip r:embed="rId3"/>
          <a:stretch/>
        </p:blipFill>
        <p:spPr>
          <a:xfrm>
            <a:off x="539640" y="2133000"/>
            <a:ext cx="3068640" cy="23040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4" descr=""/>
          <p:cNvPicPr/>
          <p:nvPr/>
        </p:nvPicPr>
        <p:blipFill>
          <a:blip r:embed="rId1"/>
          <a:stretch/>
        </p:blipFill>
        <p:spPr>
          <a:xfrm>
            <a:off x="4500000" y="3573000"/>
            <a:ext cx="4177800" cy="2785320"/>
          </a:xfrm>
          <a:prstGeom prst="rect">
            <a:avLst/>
          </a:prstGeom>
          <a:ln w="9525">
            <a:noFill/>
          </a:ln>
        </p:spPr>
      </p:pic>
      <p:pic>
        <p:nvPicPr>
          <p:cNvPr id="164" name="Picture 2" descr=""/>
          <p:cNvPicPr/>
          <p:nvPr/>
        </p:nvPicPr>
        <p:blipFill>
          <a:blip r:embed="rId2"/>
          <a:stretch/>
        </p:blipFill>
        <p:spPr>
          <a:xfrm>
            <a:off x="539640" y="3501000"/>
            <a:ext cx="3840120" cy="2880000"/>
          </a:xfrm>
          <a:prstGeom prst="rect">
            <a:avLst/>
          </a:prstGeom>
          <a:ln w="9525">
            <a:noFill/>
          </a:ln>
        </p:spPr>
      </p:pic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39640" y="548640"/>
            <a:ext cx="8183520" cy="1051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«Добрые сердца против девиации» </a:t>
            </a:r>
            <a:br>
              <a:rPr sz="3600"/>
            </a:br>
            <a:r>
              <a:rPr b="1" lang="ru-RU" sz="3600" spc="-1" strike="noStrike">
                <a:solidFill>
                  <a:schemeClr val="accent1">
                    <a:tint val="88000"/>
                  </a:schemeClr>
                </a:solidFill>
                <a:latin typeface="Verdana"/>
                <a:ea typeface="Verdana"/>
              </a:rPr>
              <a:t> #Добдарики</a:t>
            </a:r>
            <a:endParaRPr b="0" lang="ru-RU" sz="3600" spc="-1" strike="noStrike">
              <a:solidFill>
                <a:schemeClr val="dk1"/>
              </a:solidFill>
              <a:latin typeface="Verdana"/>
            </a:endParaRPr>
          </a:p>
        </p:txBody>
      </p:sp>
      <p:pic>
        <p:nvPicPr>
          <p:cNvPr id="166" name="Picture 3" descr=""/>
          <p:cNvPicPr/>
          <p:nvPr/>
        </p:nvPicPr>
        <p:blipFill>
          <a:blip r:embed="rId3"/>
          <a:stretch/>
        </p:blipFill>
        <p:spPr>
          <a:xfrm>
            <a:off x="2267640" y="1556640"/>
            <a:ext cx="4729680" cy="26640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Выноска со стрелкой вниз 5"/>
          <p:cNvSpPr/>
          <p:nvPr/>
        </p:nvSpPr>
        <p:spPr>
          <a:xfrm>
            <a:off x="1331640" y="620640"/>
            <a:ext cx="6408360" cy="100764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07f09"/>
          </a:solidFill>
          <a:ln>
            <a:solidFill>
              <a:srgbClr val="b15d0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ru-RU" sz="2000" spc="-1" strike="noStrike">
                <a:solidFill>
                  <a:schemeClr val="dk2"/>
                </a:solidFill>
                <a:latin typeface="Verdana"/>
                <a:ea typeface="Verdana"/>
              </a:rPr>
              <a:t>Подробнее о нас:</a:t>
            </a:r>
            <a:endParaRPr b="0" lang="ru-RU" sz="2000" spc="-1" strike="noStrike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68" name="Picture 2" descr=""/>
          <p:cNvPicPr/>
          <p:nvPr/>
        </p:nvPicPr>
        <p:blipFill>
          <a:blip r:embed="rId1"/>
          <a:stretch/>
        </p:blipFill>
        <p:spPr>
          <a:xfrm>
            <a:off x="1115640" y="1989000"/>
            <a:ext cx="3074040" cy="3096000"/>
          </a:xfrm>
          <a:prstGeom prst="rect">
            <a:avLst/>
          </a:prstGeom>
          <a:ln w="9525">
            <a:noFill/>
          </a:ln>
        </p:spPr>
      </p:pic>
      <p:pic>
        <p:nvPicPr>
          <p:cNvPr id="169" name="Picture 3" descr=""/>
          <p:cNvPicPr/>
          <p:nvPr/>
        </p:nvPicPr>
        <p:blipFill>
          <a:blip r:embed="rId2"/>
          <a:stretch/>
        </p:blipFill>
        <p:spPr>
          <a:xfrm>
            <a:off x="4932000" y="1989000"/>
            <a:ext cx="3024000" cy="3024000"/>
          </a:xfrm>
          <a:prstGeom prst="rect">
            <a:avLst/>
          </a:prstGeom>
          <a:ln w="9525">
            <a:noFill/>
          </a:ln>
        </p:spPr>
      </p:pic>
      <p:sp>
        <p:nvSpPr>
          <p:cNvPr id="170" name="TextBox 8"/>
          <p:cNvSpPr/>
          <p:nvPr/>
        </p:nvSpPr>
        <p:spPr>
          <a:xfrm>
            <a:off x="1979640" y="5517360"/>
            <a:ext cx="54003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Open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Verdana" pitchFamily="0" charset="1"/>
        <a:cs typeface="Arial" pitchFamily="0" charset="1"/>
      </a:majorFont>
      <a:minorFont>
        <a:latin typeface="Verdana" pitchFamily="0" charset="1"/>
        <a:ea typeface="Verdana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171</TotalTime>
  <Application>LibreOffice/7.6.7.2$Linux_X86_64 LibreOffice_project/60$Build-2</Application>
  <AppVersion>15.0000</AppVersion>
  <Words>546</Words>
  <Paragraphs>55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2025-08-07T06:24:08Z</dcterms:created>
  <dc:creator>Пользователь</dc:creator>
  <dc:description/>
  <dc:language>ru-RU</dc:language>
  <cp:lastModifiedBy/>
  <dcterms:modified xsi:type="dcterms:W3CDTF">2025-08-08T13:19:24Z</dcterms:modified>
  <cp:revision>24</cp:revision>
  <dc:subject/>
  <dc:title>«Добдарики» - добрые сердца против девиации» (добровольчество (волонтерство) как инструмент профилактики деструктивных проявлений несовершеннолетних)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14</vt:i4>
  </property>
</Properties>
</file>