
<file path=[Content_Types].xml><?xml version="1.0" encoding="utf-8"?>
<Types xmlns="http://schemas.openxmlformats.org/package/2006/content-types">
  <Default ContentType="image/jpeg" Extension="jpeg"/>
  <Default ContentType="image/jpeg" Extension="jpg"/>
  <Default ContentType="image/png" Extension="png"/>
  <Default ContentType="application/vnd.openxmlformats-package.relationships+xml" Extension="rels"/>
  <Default ContentType="image/vnd.ms-photo" Extension="wdp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25" r:id="rId2"/>
    <p:sldId id="332" r:id="rId3"/>
    <p:sldId id="4756" r:id="rId4"/>
    <p:sldId id="4757" r:id="rId5"/>
    <p:sldId id="4758" r:id="rId6"/>
    <p:sldId id="329" r:id="rId7"/>
    <p:sldId id="4762" r:id="rId8"/>
    <p:sldId id="4763" r:id="rId9"/>
    <p:sldId id="4766" r:id="rId10"/>
    <p:sldId id="4772" r:id="rId11"/>
    <p:sldId id="328" r:id="rId12"/>
    <p:sldId id="327" r:id="rId13"/>
    <p:sldId id="4770" r:id="rId14"/>
    <p:sldId id="336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A611"/>
    <a:srgbClr val="ED0F62"/>
    <a:srgbClr val="FEC011"/>
    <a:srgbClr val="026EB8"/>
    <a:srgbClr val="00A2DA"/>
    <a:srgbClr val="BBD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544890-E0D9-47FA-91DB-8C5BBB70F2A3}" type="datetimeFigureOut">
              <a:rPr lang="ru-RU" smtClean="0"/>
              <a:t>25.07.2025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F5BA18-4623-4166-A6EE-BCEA5F5EAA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367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232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9861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6FC049-9C37-4A3A-9EBE-0C77AB4144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C7D443B-777D-47B4-9A41-1355BAA91B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CADADA-C375-4BDB-8A7D-56FC96EA2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/>
              <a:t>25.07.2025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22B6AE-E481-4C5A-95BE-A71234BA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B491FD-7C63-45F0-B1B4-8F338341B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932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5865DC-342E-46D4-8107-DDB33BE85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DF9C89-94B0-497C-84A8-1D0AB459A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DC3E0F-9DF3-4A31-B3DC-CF95977F3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/>
              <a:t>25.07.2025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D4FC28-91E9-48E7-A822-53C834C60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B5338E-EE09-468D-B0EF-D67F84088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188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570184-9084-429B-A618-F3EA0A607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CB3868-F513-42FD-B41E-341CD2843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3B7050-5741-43BF-BE8F-9A2048E4E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/>
              <a:t>25.07.2025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C34E5A-02D1-4AE1-9790-7776988BE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238B28-A093-4AC1-83C4-D2489BEC6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452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725EB3-27F8-46BB-83F8-FC83EC796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D8D943-F1DF-4440-BA40-8DEB1E56DD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4618F31-A625-4421-B93A-88116A97F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9E9F648-E5E3-447E-AF93-07C711685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/>
              <a:t>25.07.2025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5CBF9EF-51F1-444F-9308-EEB93D512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3FE06B8-C10E-404E-8396-9A92AC4DC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823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6948FA-26F3-4157-BB76-85C6BEE2A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C383CE5-9795-42A0-800C-55BFFFDC2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0309308-151B-4425-8494-A05937BA5C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6A06242-0354-457E-94F7-08AFC330AF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BBC1428-9D1F-4F2B-A06E-4AB5BD555D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196399D-793F-42EB-B543-D6FD5ABDC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/>
              <a:t>25.07.2025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E28FBCA-6960-4615-90C9-AAD64C675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7D68191-607D-42C6-A4BE-1B7BFCA51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111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4EA806-BF07-4A23-B08B-CF3547A3D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A48C947-CD40-432E-8500-3FC516298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/>
              <a:t>25.07.2025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5F00F73-5B09-4692-97EB-DC8BCA738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40C2C69-781B-4064-AC0D-2BFDC703D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848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5CAF334-FF47-4ACC-B4B0-FF1B04058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/>
              <a:t>25.07.2025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D487243-78F2-4159-9A1E-43BF978CD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1199A22-2085-4300-B7F0-F70C5EC38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395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A111CD-FDFF-4151-84D0-648331641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D38C1A-F21F-4C3C-ABB0-0990020BE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3F26783-3355-425B-8970-F07BC1A882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D962F01-8D39-45ED-BD53-08D0372F3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/>
              <a:t>25.07.2025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ADBEAB-55C1-4DDC-848B-6FDF6A63B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A923DE-9151-494F-82EE-4986DD06A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011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3FCC7B-6CD2-4995-9814-31D2EC964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32E5277-6BE6-4AAC-BD7F-22D3C07CDA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08AC530-7A44-4543-A063-CC4D53D29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A53411-C48E-4B11-A596-12B631BB9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/>
              <a:t>25.07.2025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5AD199-B617-4869-BBFA-D3FE6C4A1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55113F-5D28-4159-8557-05AEC5D63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567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68CB7D-B426-40C1-8012-376B41C75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FFAB1FE-4979-4293-AE7F-1E6B221560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40C8BB-2421-409F-98D8-0DA7F9C77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/>
              <a:t>25.07.2025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FE0BBB-94B1-4DF8-A7D5-42BB6C62B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3D6DA1-8DCA-44EA-9EAE-B00CFE317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851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3D6674B-F5B0-466A-9BD8-BB69BFCE4B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4CB831-1C41-4BC0-BD54-B74B15BF88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351972-8EEC-4CE7-9340-E2CF13370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4ADFA-44B3-4E80-A500-3CB0C9402868}" type="datetimeFigureOut">
              <a:rPr lang="ru-RU" smtClean="0"/>
              <a:t>25.07.2025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7BD097-6764-4583-A19E-18D3A0E53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61D119-0F94-42AC-97D4-53D653FC9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2DFC-2C80-4AD0-9209-755B271A6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5575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s (23-05-22)-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id="{359ADCF4-B37E-4EEC-BF96-131F595141B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34473" y="3326889"/>
            <a:ext cx="7723057" cy="3531113"/>
          </a:xfrm>
          <a:custGeom>
            <a:avLst/>
            <a:gdLst>
              <a:gd name="connsiteX0" fmla="*/ 5792293 w 11584586"/>
              <a:gd name="connsiteY0" fmla="*/ 0 h 5297487"/>
              <a:gd name="connsiteX1" fmla="*/ 11578835 w 11584586"/>
              <a:gd name="connsiteY1" fmla="*/ 5221861 h 5297487"/>
              <a:gd name="connsiteX2" fmla="*/ 11584586 w 11584586"/>
              <a:gd name="connsiteY2" fmla="*/ 5297487 h 5297487"/>
              <a:gd name="connsiteX3" fmla="*/ 0 w 11584586"/>
              <a:gd name="connsiteY3" fmla="*/ 5297487 h 5297487"/>
              <a:gd name="connsiteX4" fmla="*/ 5751 w 11584586"/>
              <a:gd name="connsiteY4" fmla="*/ 5221861 h 5297487"/>
              <a:gd name="connsiteX5" fmla="*/ 5792293 w 11584586"/>
              <a:gd name="connsiteY5" fmla="*/ 0 h 529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84586" h="5297487">
                <a:moveTo>
                  <a:pt x="5792293" y="0"/>
                </a:moveTo>
                <a:cubicBezTo>
                  <a:pt x="8803923" y="0"/>
                  <a:pt x="11280969" y="2288819"/>
                  <a:pt x="11578835" y="5221861"/>
                </a:cubicBezTo>
                <a:lnTo>
                  <a:pt x="11584586" y="5297487"/>
                </a:lnTo>
                <a:lnTo>
                  <a:pt x="0" y="5297487"/>
                </a:lnTo>
                <a:lnTo>
                  <a:pt x="5751" y="5221861"/>
                </a:lnTo>
                <a:cubicBezTo>
                  <a:pt x="303618" y="2288819"/>
                  <a:pt x="2780664" y="0"/>
                  <a:pt x="5792293" y="0"/>
                </a:cubicBezTo>
                <a:close/>
              </a:path>
            </a:pathLst>
          </a:custGeom>
          <a:solidFill>
            <a:srgbClr val="E6E6E6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133"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198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BA3887-1C3E-4DF8-8B1B-B06B1DFF3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F1738E-AD46-4BD7-AAA7-026C662EC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B77F6E-D148-43DF-990C-1DE80A4B96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4ADFA-44B3-4E80-A500-3CB0C9402868}" type="datetimeFigureOut">
              <a:rPr lang="ru-RU" smtClean="0"/>
              <a:t>25.07.2025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A47BB8-66EE-4F13-B277-7CD298E194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BD4BBD-C41B-40EE-9CA6-E63287639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A2DFC-2C80-4AD0-9209-755B271A67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678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 ?><Relationships xmlns="http://schemas.openxmlformats.org/package/2006/relationships"><Relationship Id="rId8" Target="../media/image8.png" Type="http://schemas.openxmlformats.org/officeDocument/2006/relationships/image"/><Relationship Id="rId3" Target="../media/image4.jpg" Type="http://schemas.openxmlformats.org/officeDocument/2006/relationships/image"/><Relationship Id="rId7" Target="../media/image6.png" Type="http://schemas.openxmlformats.org/officeDocument/2006/relationships/image"/><Relationship Id="rId2" Target="../media/image1.png" Type="http://schemas.openxmlformats.org/officeDocument/2006/relationships/image"/><Relationship Id="rId1" Target="../slideLayouts/slideLayout1.xml" Type="http://schemas.openxmlformats.org/officeDocument/2006/relationships/slideLayout"/><Relationship Id="rId6" Target="../media/image5.png" Type="http://schemas.openxmlformats.org/officeDocument/2006/relationships/image"/><Relationship Id="rId11" Target="../media/image11.jpeg" Type="http://schemas.openxmlformats.org/officeDocument/2006/relationships/image"/><Relationship Id="rId5" Target="../media/image3.png" Type="http://schemas.openxmlformats.org/officeDocument/2006/relationships/image"/><Relationship Id="rId10" Target="../media/image10.jpeg" Type="http://schemas.openxmlformats.org/officeDocument/2006/relationships/image"/><Relationship Id="rId4" Target="../media/image2.png" Type="http://schemas.openxmlformats.org/officeDocument/2006/relationships/image"/><Relationship Id="rId9" Target="../media/image9.jpeg" Type="http://schemas.openxmlformats.org/officeDocument/2006/relationships/image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3.png"/><Relationship Id="rId7" Type="http://schemas.openxmlformats.org/officeDocument/2006/relationships/image" Target="../media/image4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11" Type="http://schemas.openxmlformats.org/officeDocument/2006/relationships/image" Target="../media/image6.png"/><Relationship Id="rId5" Type="http://schemas.microsoft.com/office/2007/relationships/hdphoto" Target="../media/hdphoto1.wdp"/><Relationship Id="rId10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3.png"/></Relationships>
</file>

<file path=ppt/slides/_rels/slide6.xml.rels><?xml version="1.0" encoding="UTF-8" standalone="yes" ?><Relationships xmlns="http://schemas.openxmlformats.org/package/2006/relationships"><Relationship Id="rId8" Target="../media/image18.jpeg" Type="http://schemas.openxmlformats.org/officeDocument/2006/relationships/image"/><Relationship Id="rId3" Target="../media/image4.jpg" Type="http://schemas.openxmlformats.org/officeDocument/2006/relationships/image"/><Relationship Id="rId7" Target="../media/image17.jpeg" Type="http://schemas.openxmlformats.org/officeDocument/2006/relationships/image"/><Relationship Id="rId2" Target="../media/image1.png" Type="http://schemas.openxmlformats.org/officeDocument/2006/relationships/image"/><Relationship Id="rId1" Target="../slideLayouts/slideLayout1.xml" Type="http://schemas.openxmlformats.org/officeDocument/2006/relationships/slideLayout"/><Relationship Id="rId6" Target="../media/image16.jpeg" Type="http://schemas.openxmlformats.org/officeDocument/2006/relationships/image"/><Relationship Id="rId5" Target="../media/image3.png" Type="http://schemas.openxmlformats.org/officeDocument/2006/relationships/image"/><Relationship Id="rId10" Target="../media/image6.png" Type="http://schemas.openxmlformats.org/officeDocument/2006/relationships/image"/><Relationship Id="rId4" Target="../media/image2.png" Type="http://schemas.openxmlformats.org/officeDocument/2006/relationships/image"/><Relationship Id="rId9" Target="../media/image5.png" Type="http://schemas.openxmlformats.org/officeDocument/2006/relationships/image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centr.rost38.ru/" TargetMode="External"/><Relationship Id="rId13" Type="http://schemas.openxmlformats.org/officeDocument/2006/relationships/image" Target="../media/image6.png"/><Relationship Id="rId3" Type="http://schemas.openxmlformats.org/officeDocument/2006/relationships/image" Target="../media/image12.png"/><Relationship Id="rId7" Type="http://schemas.openxmlformats.org/officeDocument/2006/relationships/hyperlink" Target="https://smarteka.com/profile/practice-contest/view/48238" TargetMode="External"/><Relationship Id="rId12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t.me/irkcentr38" TargetMode="External"/><Relationship Id="rId11" Type="http://schemas.openxmlformats.org/officeDocument/2006/relationships/image" Target="../media/image3.png"/><Relationship Id="rId5" Type="http://schemas.openxmlformats.org/officeDocument/2006/relationships/hyperlink" Target="https://ok.ru/group70000001484856" TargetMode="External"/><Relationship Id="rId10" Type="http://schemas.openxmlformats.org/officeDocument/2006/relationships/image" Target="../media/image2.png"/><Relationship Id="rId4" Type="http://schemas.openxmlformats.org/officeDocument/2006/relationships/hyperlink" Target="https://vk.com/center_podderzhki38" TargetMode="External"/><Relationship Id="rId9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jp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marteka.com/profile/practice-contest/view/48238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cloud.mail.ru/public/YLMq/59KGDr8jo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14.xml.rels><?xml version="1.0" encoding="UTF-8" standalone="yes" ?><Relationships xmlns="http://schemas.openxmlformats.org/package/2006/relationships"><Relationship Id="rId8" Target="../media/image21.jpeg" Type="http://schemas.openxmlformats.org/officeDocument/2006/relationships/image"/><Relationship Id="rId3" Target="../media/image4.jpg" Type="http://schemas.openxmlformats.org/officeDocument/2006/relationships/image"/><Relationship Id="rId7" Target="../media/image20.jpeg" Type="http://schemas.openxmlformats.org/officeDocument/2006/relationships/image"/><Relationship Id="rId12" Target="../media/image6.png" Type="http://schemas.openxmlformats.org/officeDocument/2006/relationships/image"/><Relationship Id="rId2" Target="../media/image1.png" Type="http://schemas.openxmlformats.org/officeDocument/2006/relationships/image"/><Relationship Id="rId1" Target="../slideLayouts/slideLayout1.xml" Type="http://schemas.openxmlformats.org/officeDocument/2006/relationships/slideLayout"/><Relationship Id="rId6" Target="../media/image19.jpeg" Type="http://schemas.openxmlformats.org/officeDocument/2006/relationships/image"/><Relationship Id="rId11" Target="../media/image5.png" Type="http://schemas.openxmlformats.org/officeDocument/2006/relationships/image"/><Relationship Id="rId5" Target="../media/image3.png" Type="http://schemas.openxmlformats.org/officeDocument/2006/relationships/image"/><Relationship Id="rId10" Target="../media/image23.png" Type="http://schemas.openxmlformats.org/officeDocument/2006/relationships/image"/><Relationship Id="rId4" Target="../media/image2.png" Type="http://schemas.openxmlformats.org/officeDocument/2006/relationships/image"/><Relationship Id="rId9" Target="../media/image2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dirty="0" lang="ru-RU">
                <a:solidFill>
                  <a:schemeClr val="bg1">
                    <a:lumMod val="50000"/>
                  </a:schemeClr>
                </a:solidFill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 l="2420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 r="16469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0" y="1154718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ru-RU"/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21280F7A-2784-4740-99CB-E075F166D9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" l="3" t="135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sp>
        <p:nvSpPr>
          <p:cNvPr id="71" name="Прямоугольник: скругленные углы 70">
            <a:extLst>
              <a:ext uri="{FF2B5EF4-FFF2-40B4-BE49-F238E27FC236}">
                <a16:creationId xmlns:a16="http://schemas.microsoft.com/office/drawing/2014/main" id="{296C1B3F-2051-4F4E-8111-A0EDD2F47924}"/>
              </a:ext>
            </a:extLst>
          </p:cNvPr>
          <p:cNvSpPr/>
          <p:nvPr/>
        </p:nvSpPr>
        <p:spPr>
          <a:xfrm>
            <a:off x="3762971" y="2182733"/>
            <a:ext cx="8028880" cy="4088403"/>
          </a:xfrm>
          <a:prstGeom prst="roundRect">
            <a:avLst>
              <a:gd fmla="val 13747" name="adj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 lIns="180000" rtlCol="0" tIns="144000"/>
          <a:lstStyle/>
          <a:p>
            <a:r>
              <a:rPr b="1" dirty="0" lang="ru-RU" sz="3200">
                <a:solidFill>
                  <a:srgbClr val="026EB8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ПРАКТИКА</a:t>
            </a:r>
            <a:br>
              <a:rPr dirty="0" lang="ru-RU" sz="3200">
                <a:solidFill>
                  <a:srgbClr val="026EB8"/>
                </a:solidFill>
                <a:latin charset="0" panose="020B0604020202020204" pitchFamily="34" typeface="Arial"/>
                <a:cs charset="0" panose="020B0604020202020204" pitchFamily="34" typeface="Arial"/>
              </a:rPr>
            </a:br>
            <a:r>
              <a:rPr dirty="0" lang="ru-RU" sz="3200">
                <a:solidFill>
                  <a:srgbClr val="026EB8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Система сопровождения семей участников СВО </a:t>
            </a:r>
            <a:br>
              <a:rPr dirty="0" lang="ru-RU" sz="3200">
                <a:solidFill>
                  <a:srgbClr val="026EB8"/>
                </a:solidFill>
                <a:latin charset="0" panose="020B0604020202020204" pitchFamily="34" typeface="Arial"/>
                <a:cs charset="0" panose="020B0604020202020204" pitchFamily="34" typeface="Arial"/>
              </a:rPr>
            </a:br>
            <a:r>
              <a:rPr dirty="0" lang="ru-RU" sz="3200">
                <a:solidFill>
                  <a:srgbClr val="026EB8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на основе сетевого взаимодействия и </a:t>
            </a:r>
            <a:br>
              <a:rPr dirty="0" lang="ru-RU" sz="3200">
                <a:solidFill>
                  <a:srgbClr val="026EB8"/>
                </a:solidFill>
                <a:latin charset="0" panose="020B0604020202020204" pitchFamily="34" typeface="Arial"/>
                <a:cs charset="0" panose="020B0604020202020204" pitchFamily="34" typeface="Arial"/>
              </a:rPr>
            </a:br>
            <a:r>
              <a:rPr dirty="0" lang="ru-RU" sz="3200">
                <a:solidFill>
                  <a:srgbClr val="026EB8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модельной программы</a:t>
            </a:r>
            <a:endParaRPr altLang="ru-RU" dirty="0" lang="ru-RU" sz="3200">
              <a:solidFill>
                <a:srgbClr val="026EB8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8AA4481-26BC-4925-A6D6-2D0E7944AE0F}"/>
              </a:ext>
            </a:extLst>
          </p:cNvPr>
          <p:cNvSpPr txBox="1"/>
          <p:nvPr/>
        </p:nvSpPr>
        <p:spPr>
          <a:xfrm>
            <a:off x="4051266" y="5117564"/>
            <a:ext cx="7290033" cy="707886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just"/>
            <a:r>
              <a:rPr b="1" dirty="0" lang="ru-RU" sz="2000">
                <a:solidFill>
                  <a:srgbClr val="026EB8"/>
                </a:solidFill>
                <a:latin charset="0" panose="020B0604020202020204" pitchFamily="34" typeface="Arial"/>
                <a:cs charset="0" panose="020B0604020202020204" pitchFamily="34" typeface="Arial"/>
                <a:sym typeface="Roboto Condensed"/>
              </a:rPr>
              <a:t>Номинация практики: </a:t>
            </a:r>
            <a:r>
              <a:rPr dirty="0" lang="ru-RU" sz="2000">
                <a:solidFill>
                  <a:srgbClr val="026EB8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Помощь детям и семьям с детьми участников специальной военной операции</a:t>
            </a:r>
            <a:endParaRPr dirty="0" lang="ru-RU" sz="2000">
              <a:solidFill>
                <a:srgbClr val="026EB8"/>
              </a:solidFill>
              <a:latin charset="0" panose="020B0604020202020204" pitchFamily="34" typeface="Arial"/>
              <a:cs charset="0" panose="020B0604020202020204" pitchFamily="34" typeface="Arial"/>
              <a:sym typeface="Roboto Condensed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9A528D-9F39-47D5-8CD5-D4C773808F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018" y="277477"/>
            <a:ext cx="591946" cy="73549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BF14366-5581-40AB-A116-17529E920E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35" y="232227"/>
            <a:ext cx="815063" cy="81506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293D1E2-AF76-492D-B252-97014B2BDA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796" y="928956"/>
            <a:ext cx="5184566" cy="55913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77AA161-1C9C-4A9C-9BC9-41ECB65EB9C0}"/>
              </a:ext>
            </a:extLst>
          </p:cNvPr>
          <p:cNvSpPr txBox="1"/>
          <p:nvPr/>
        </p:nvSpPr>
        <p:spPr>
          <a:xfrm>
            <a:off x="1479984" y="3827707"/>
            <a:ext cx="1725472" cy="830997"/>
          </a:xfrm>
          <a:prstGeom prst="rect">
            <a:avLst/>
          </a:prstGeom>
          <a:noFill/>
        </p:spPr>
        <p:txBody>
          <a:bodyPr rtlCol="0" wrap="none">
            <a:spAutoFit/>
          </a:bodyPr>
          <a:lstStyle/>
          <a:p>
            <a:r>
              <a:rPr dirty="0" lang="ru-RU" sz="2400">
                <a:solidFill>
                  <a:srgbClr val="004790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Иркутская </a:t>
            </a:r>
          </a:p>
          <a:p>
            <a:r>
              <a:rPr dirty="0" lang="ru-RU" sz="2400">
                <a:solidFill>
                  <a:srgbClr val="004790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область</a:t>
            </a:r>
          </a:p>
        </p:txBody>
      </p:sp>
    </p:spTree>
    <p:extLst>
      <p:ext uri="{BB962C8B-B14F-4D97-AF65-F5344CB8AC3E}">
        <p14:creationId xmlns:p14="http://schemas.microsoft.com/office/powerpoint/2010/main" val="989584972"/>
      </p:ext>
    </p:extLst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dirty="0" lang="ru-RU">
                <a:solidFill>
                  <a:schemeClr val="bg1">
                    <a:lumMod val="50000"/>
                  </a:schemeClr>
                </a:solidFill>
                <a:latin charset="0" panose="020B0604020202020204" pitchFamily="34" typeface="Arial"/>
                <a:cs charset="0" panose="020B0604020202020204" pitchFamily="34" typeface="Arial"/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 l="2420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 r="16469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425680BC-5BBB-4D1E-AEA6-A51C174CA0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" l="3" t="135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6A810B49-8C08-447A-8874-1D976688A5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018" y="277477"/>
            <a:ext cx="591946" cy="73549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BB2288F0-CC6F-4BCE-996D-C37C8F4F34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35" y="232227"/>
            <a:ext cx="815063" cy="81506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9A2DBF2-FE9F-45DB-B43E-725AF8F050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160437"/>
            <a:ext cx="12192000" cy="576072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D3817FA-764F-4E91-B368-75020E6F9DB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19" t="52"/>
          <a:stretch/>
        </p:blipFill>
        <p:spPr>
          <a:xfrm>
            <a:off x="631428" y="2306848"/>
            <a:ext cx="2745863" cy="2578133"/>
          </a:xfrm>
          <a:prstGeom prst="hexagon">
            <a:avLst/>
          </a:prstGeom>
          <a:ln w="38100">
            <a:solidFill>
              <a:srgbClr val="026EB8"/>
            </a:solidFill>
          </a:ln>
          <a:scene3d>
            <a:camera prst="orthographicFront"/>
            <a:lightRig dir="t" rig="threePt"/>
          </a:scene3d>
          <a:sp3d>
            <a:bevelT prst="hardEdge" w="114300"/>
          </a:sp3d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DD666A88-17C8-43E2-9C6D-69FF316F186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08"/>
          <a:stretch/>
        </p:blipFill>
        <p:spPr>
          <a:xfrm>
            <a:off x="3793442" y="2288111"/>
            <a:ext cx="3913331" cy="2656971"/>
          </a:xfrm>
          <a:prstGeom prst="hexagon">
            <a:avLst/>
          </a:prstGeom>
          <a:ln w="38100">
            <a:solidFill>
              <a:srgbClr val="026EB8"/>
            </a:solidFill>
          </a:ln>
          <a:scene3d>
            <a:camera prst="orthographicFront"/>
            <a:lightRig dir="t" rig="threePt"/>
          </a:scene3d>
          <a:sp3d>
            <a:bevelT prst="hardEdge" w="114300"/>
          </a:sp3d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8CF868D9-AFF1-4D7E-8389-4F2676F66CE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6" r="25" t="14"/>
          <a:stretch/>
        </p:blipFill>
        <p:spPr>
          <a:xfrm>
            <a:off x="8145218" y="2306848"/>
            <a:ext cx="3659267" cy="2656971"/>
          </a:xfrm>
          <a:prstGeom prst="hexagon">
            <a:avLst/>
          </a:prstGeom>
          <a:ln w="38100">
            <a:solidFill>
              <a:srgbClr val="026EB8"/>
            </a:solidFill>
          </a:ln>
          <a:scene3d>
            <a:camera prst="orthographicFront"/>
            <a:lightRig dir="t" rig="threePt"/>
          </a:scene3d>
          <a:sp3d>
            <a:bevelT prst="hardEdge" w="114300"/>
          </a:sp3d>
        </p:spPr>
      </p:pic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AAFB0554-BBA0-4B59-A55D-3EE0E5AF1307}"/>
              </a:ext>
            </a:extLst>
          </p:cNvPr>
          <p:cNvSpPr/>
          <p:nvPr/>
        </p:nvSpPr>
        <p:spPr>
          <a:xfrm>
            <a:off x="353678" y="5110859"/>
            <a:ext cx="33013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dirty="0" lang="ru-RU" sz="2400">
                <a:solidFill>
                  <a:schemeClr val="bg2">
                    <a:lumMod val="25000"/>
                  </a:schemeClr>
                </a:solidFill>
              </a:rPr>
              <a:t>Участники СВО, </a:t>
            </a:r>
          </a:p>
          <a:p>
            <a:pPr algn="ctr"/>
            <a:r>
              <a:rPr dirty="0" lang="ru-RU" sz="2400">
                <a:solidFill>
                  <a:schemeClr val="bg2">
                    <a:lumMod val="25000"/>
                  </a:schemeClr>
                </a:solidFill>
              </a:rPr>
              <a:t>в том числе демобилизованные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58E83411-A75F-48E0-816E-B49C1F1B4227}"/>
              </a:ext>
            </a:extLst>
          </p:cNvPr>
          <p:cNvSpPr/>
          <p:nvPr/>
        </p:nvSpPr>
        <p:spPr>
          <a:xfrm>
            <a:off x="4029356" y="5072969"/>
            <a:ext cx="33013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dirty="0" lang="ru-RU" sz="2400">
                <a:solidFill>
                  <a:schemeClr val="bg2">
                    <a:lumMod val="25000"/>
                  </a:schemeClr>
                </a:solidFill>
              </a:rPr>
              <a:t>Семьи участников СВО</a:t>
            </a: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F3122163-D816-42F7-A32F-E191B36FB092}"/>
              </a:ext>
            </a:extLst>
          </p:cNvPr>
          <p:cNvSpPr/>
          <p:nvPr/>
        </p:nvSpPr>
        <p:spPr>
          <a:xfrm>
            <a:off x="8326435" y="5072968"/>
            <a:ext cx="33013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dirty="0" lang="ru-RU" sz="2400">
                <a:solidFill>
                  <a:schemeClr val="bg2">
                    <a:lumMod val="25000"/>
                  </a:schemeClr>
                </a:solidFill>
              </a:rPr>
              <a:t>Дети участников СВО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BC14AD5-77E0-4280-9330-3FBD89E18DB7}"/>
              </a:ext>
            </a:extLst>
          </p:cNvPr>
          <p:cNvSpPr txBox="1"/>
          <p:nvPr/>
        </p:nvSpPr>
        <p:spPr>
          <a:xfrm>
            <a:off x="442913" y="1348450"/>
            <a:ext cx="9577387" cy="427553"/>
          </a:xfrm>
          <a:prstGeom prst="rect">
            <a:avLst/>
          </a:prstGeom>
          <a:noFill/>
          <a:ln>
            <a:noFill/>
          </a:ln>
        </p:spPr>
        <p:txBody>
          <a:bodyPr bIns="0" lIns="0" rIns="0" tIns="0" wrap="square">
            <a:spAutoFit/>
          </a:bodyPr>
          <a:lstStyle/>
          <a:p>
            <a:pPr>
              <a:lnSpc>
                <a:spcPct val="107000"/>
              </a:lnSpc>
            </a:pPr>
            <a:r>
              <a:rPr altLang="ru-RU" b="1" dirty="0" lang="ru-RU" sz="2800">
                <a:solidFill>
                  <a:srgbClr val="026EB8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ЦЕЛЕВЫЕ ГРУППЫ</a:t>
            </a:r>
            <a:endParaRPr altLang="ru-RU" b="1" dirty="0" lang="en-US" sz="2800">
              <a:solidFill>
                <a:srgbClr val="026EB8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75" name="Номер слайда 3">
            <a:extLst>
              <a:ext uri="{FF2B5EF4-FFF2-40B4-BE49-F238E27FC236}">
                <a16:creationId xmlns:a16="http://schemas.microsoft.com/office/drawing/2014/main" id="{65C0886A-7A21-47AD-91E5-F62011D00057}"/>
              </a:ext>
            </a:extLst>
          </p:cNvPr>
          <p:cNvSpPr txBox="1">
            <a:spLocks/>
          </p:cNvSpPr>
          <p:nvPr/>
        </p:nvSpPr>
        <p:spPr>
          <a:xfrm>
            <a:off x="10105867" y="6332081"/>
            <a:ext cx="1983200" cy="420800"/>
          </a:xfrm>
          <a:prstGeom prst="rect">
            <a:avLst/>
          </a:prstGeom>
          <a:noFill/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algn="r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algn="r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algn="r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algn="r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algn="r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algn="r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algn="r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algn="r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fld id="{00000000-1234-1234-1234-123412341234}" type="slidenum">
              <a:rPr lang="en" sz="1600">
                <a:solidFill>
                  <a:schemeClr val="accent2"/>
                </a:solidFill>
              </a:rPr>
              <a:pPr/>
              <a:t>2</a:t>
            </a:fld>
            <a:endParaRPr dirty="0" lang="en" sz="16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947506"/>
      </p:ext>
    </p:extLst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B5CB3DE1-09EF-4E7F-88A2-BD951AB4C263}"/>
              </a:ext>
            </a:extLst>
          </p:cNvPr>
          <p:cNvSpPr/>
          <p:nvPr/>
        </p:nvSpPr>
        <p:spPr>
          <a:xfrm>
            <a:off x="8295399" y="5904728"/>
            <a:ext cx="3897880" cy="9532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ru-RU" sz="240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3B6B966-B10D-4DAA-8273-33C7337B5A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64204"/>
            <a:ext cx="12192000" cy="5827776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E22B03D-5224-454D-BAB1-5CA2046CB7E3}"/>
              </a:ext>
            </a:extLst>
          </p:cNvPr>
          <p:cNvSpPr>
            <a:spLocks noGrp="1"/>
          </p:cNvSpPr>
          <p:nvPr>
            <p:ph idx="12" type="sldNum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3</a:t>
            </a:fld>
            <a:endParaRPr lang="en"/>
          </a:p>
        </p:txBody>
      </p:sp>
      <p:sp>
        <p:nvSpPr>
          <p:cNvPr id="35" name="Номер слайда 3">
            <a:extLst>
              <a:ext uri="{FF2B5EF4-FFF2-40B4-BE49-F238E27FC236}">
                <a16:creationId xmlns:a16="http://schemas.microsoft.com/office/drawing/2014/main" id="{D30673C3-64E8-42AE-A284-9821F187046C}"/>
              </a:ext>
            </a:extLst>
          </p:cNvPr>
          <p:cNvSpPr txBox="1">
            <a:spLocks/>
          </p:cNvSpPr>
          <p:nvPr/>
        </p:nvSpPr>
        <p:spPr>
          <a:xfrm>
            <a:off x="10105867" y="6332081"/>
            <a:ext cx="1983200" cy="420800"/>
          </a:xfrm>
          <a:prstGeom prst="rect">
            <a:avLst/>
          </a:prstGeom>
          <a:noFill/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algn="r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algn="r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algn="r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algn="r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algn="r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algn="r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algn="r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algn="r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fld id="{00000000-1234-1234-1234-123412341234}" type="slidenum">
              <a:rPr lang="en" sz="1600">
                <a:solidFill>
                  <a:schemeClr val="accent2"/>
                </a:solidFill>
              </a:rPr>
              <a:pPr/>
              <a:t>3</a:t>
            </a:fld>
            <a:endParaRPr dirty="0" lang="en" sz="1600">
              <a:solidFill>
                <a:schemeClr val="accent2"/>
              </a:solidFill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DD26672E-EA1A-4F99-9057-2BA3C50F24A8}"/>
              </a:ext>
            </a:extLst>
          </p:cNvPr>
          <p:cNvSpPr/>
          <p:nvPr/>
        </p:nvSpPr>
        <p:spPr>
          <a:xfrm>
            <a:off x="-1279" y="1131237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ru-RU"/>
          </a:p>
        </p:txBody>
      </p:sp>
      <p:grpSp>
        <p:nvGrpSpPr>
          <p:cNvPr id="4" name="Group 41">
            <a:extLst>
              <a:ext uri="{FF2B5EF4-FFF2-40B4-BE49-F238E27FC236}">
                <a16:creationId xmlns:a16="http://schemas.microsoft.com/office/drawing/2014/main" id="{AA5B6131-5067-4A4A-9935-018A8A1D3557}"/>
              </a:ext>
            </a:extLst>
          </p:cNvPr>
          <p:cNvGrpSpPr/>
          <p:nvPr/>
        </p:nvGrpSpPr>
        <p:grpSpPr>
          <a:xfrm>
            <a:off x="333859" y="2373956"/>
            <a:ext cx="11600896" cy="4164956"/>
            <a:chOff x="914302" y="2509688"/>
            <a:chExt cx="10363333" cy="3617493"/>
          </a:xfrm>
        </p:grpSpPr>
        <p:sp>
          <p:nvSpPr>
            <p:cNvPr id="5" name="Freeform: Shape 5">
              <a:extLst>
                <a:ext uri="{FF2B5EF4-FFF2-40B4-BE49-F238E27FC236}">
                  <a16:creationId xmlns:a16="http://schemas.microsoft.com/office/drawing/2014/main" id="{A7FF5617-3102-468B-BCE3-DFB801D746CD}"/>
                </a:ext>
              </a:extLst>
            </p:cNvPr>
            <p:cNvSpPr/>
            <p:nvPr/>
          </p:nvSpPr>
          <p:spPr>
            <a:xfrm>
              <a:off x="4563848" y="2730698"/>
              <a:ext cx="1538704" cy="3077409"/>
            </a:xfrm>
            <a:custGeom>
              <a:avLst/>
              <a:gdLst>
                <a:gd fmla="*/ -150 w 1538704" name="connsiteX0"/>
                <a:gd fmla="*/ 1538383 h 3077409" name="connsiteY0"/>
                <a:gd fmla="*/ 1538555 w 1538704" name="connsiteX1"/>
                <a:gd fmla="*/ 3077088 h 3077409" name="connsiteY1"/>
                <a:gd fmla="*/ 1538555 w 1538704" name="connsiteX2"/>
                <a:gd fmla="*/ -322 h 3077409" name="connsiteY2"/>
                <a:gd fmla="*/ -150 w 1538704" name="connsiteX3"/>
                <a:gd fmla="*/ 1538383 h 3077409" name="connsiteY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b="b" l="l" r="r" t="t"/>
              <a:pathLst>
                <a:path h="3077409" w="1538704">
                  <a:moveTo>
                    <a:pt x="-150" y="1538383"/>
                  </a:moveTo>
                  <a:cubicBezTo>
                    <a:pt x="-150" y="2388214"/>
                    <a:pt x="688821" y="3077088"/>
                    <a:pt x="1538555" y="3077088"/>
                  </a:cubicBezTo>
                  <a:lnTo>
                    <a:pt x="1538555" y="-322"/>
                  </a:lnTo>
                  <a:cubicBezTo>
                    <a:pt x="688821" y="-419"/>
                    <a:pt x="-150" y="688504"/>
                    <a:pt x="-150" y="1538383"/>
                  </a:cubicBezTo>
                  <a:close/>
                </a:path>
              </a:pathLst>
            </a:custGeom>
            <a:solidFill>
              <a:schemeClr val="accent1"/>
            </a:soli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endParaRPr lang="en-IN" sz="1400"/>
            </a:p>
          </p:txBody>
        </p:sp>
        <p:sp>
          <p:nvSpPr>
            <p:cNvPr id="6" name="Freeform: Shape 6">
              <a:extLst>
                <a:ext uri="{FF2B5EF4-FFF2-40B4-BE49-F238E27FC236}">
                  <a16:creationId xmlns:a16="http://schemas.microsoft.com/office/drawing/2014/main" id="{7B0A60BC-E93F-4FB3-996C-2C3CC8EA8F00}"/>
                </a:ext>
              </a:extLst>
            </p:cNvPr>
            <p:cNvSpPr/>
            <p:nvPr/>
          </p:nvSpPr>
          <p:spPr>
            <a:xfrm>
              <a:off x="6102649" y="2730601"/>
              <a:ext cx="1538704" cy="3077409"/>
            </a:xfrm>
            <a:custGeom>
              <a:avLst/>
              <a:gdLst>
                <a:gd fmla="*/ -150 w 1538704" name="connsiteX0"/>
                <a:gd fmla="*/ -322 h 3077409" name="connsiteY0"/>
                <a:gd fmla="*/ -150 w 1538704" name="connsiteX1"/>
                <a:gd fmla="*/ 3077088 h 3077409" name="connsiteY1"/>
                <a:gd fmla="*/ 1538555 w 1538704" name="connsiteX2"/>
                <a:gd fmla="*/ 1538383 h 3077409" name="connsiteY2"/>
                <a:gd fmla="*/ -150 w 1538704" name="connsiteX3"/>
                <a:gd fmla="*/ -322 h 3077409" name="connsiteY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b="b" l="l" r="r" t="t"/>
              <a:pathLst>
                <a:path h="3077409" w="1538704">
                  <a:moveTo>
                    <a:pt x="-150" y="-322"/>
                  </a:moveTo>
                  <a:lnTo>
                    <a:pt x="-150" y="3077088"/>
                  </a:lnTo>
                  <a:cubicBezTo>
                    <a:pt x="849729" y="3077088"/>
                    <a:pt x="1538555" y="2388117"/>
                    <a:pt x="1538555" y="1538383"/>
                  </a:cubicBezTo>
                  <a:cubicBezTo>
                    <a:pt x="1538555" y="688649"/>
                    <a:pt x="849826" y="-322"/>
                    <a:pt x="-150" y="-322"/>
                  </a:cubicBezTo>
                  <a:close/>
                </a:path>
              </a:pathLst>
            </a:custGeom>
            <a:solidFill>
              <a:schemeClr val="accent2"/>
            </a:soli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endParaRPr lang="en-IN" sz="1400"/>
            </a:p>
          </p:txBody>
        </p:sp>
        <p:sp>
          <p:nvSpPr>
            <p:cNvPr id="7" name="Freeform: Shape 8">
              <a:extLst>
                <a:ext uri="{FF2B5EF4-FFF2-40B4-BE49-F238E27FC236}">
                  <a16:creationId xmlns:a16="http://schemas.microsoft.com/office/drawing/2014/main" id="{5F84ED00-4595-43C2-8C52-3B9DEE12AE20}"/>
                </a:ext>
              </a:extLst>
            </p:cNvPr>
            <p:cNvSpPr/>
            <p:nvPr/>
          </p:nvSpPr>
          <p:spPr>
            <a:xfrm>
              <a:off x="4876200" y="3042904"/>
              <a:ext cx="2452899" cy="2452899"/>
            </a:xfrm>
            <a:custGeom>
              <a:avLst/>
              <a:gdLst>
                <a:gd fmla="*/ 2452899 w 2452899" name="connsiteX0"/>
                <a:gd fmla="*/ 1226450 h 2452899" name="connsiteY0"/>
                <a:gd fmla="*/ 1226450 w 2452899" name="connsiteX1"/>
                <a:gd fmla="*/ 2452900 h 2452899" name="connsiteY1"/>
                <a:gd fmla="*/ 0 w 2452899" name="connsiteX2"/>
                <a:gd fmla="*/ 1226450 h 2452899" name="connsiteY2"/>
                <a:gd fmla="*/ 1226450 w 2452899" name="connsiteX3"/>
                <a:gd fmla="*/ 0 h 2452899" name="connsiteY3"/>
                <a:gd fmla="*/ 2452899 w 2452899" name="connsiteX4"/>
                <a:gd fmla="*/ 1226450 h 2452899" name="connsiteY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b="b" l="l" r="r" t="t"/>
              <a:pathLst>
                <a:path h="2452899" w="2452899">
                  <a:moveTo>
                    <a:pt x="2452899" y="1226450"/>
                  </a:moveTo>
                  <a:cubicBezTo>
                    <a:pt x="2452899" y="1903799"/>
                    <a:pt x="1903799" y="2452900"/>
                    <a:pt x="1226450" y="2452900"/>
                  </a:cubicBezTo>
                  <a:cubicBezTo>
                    <a:pt x="549100" y="2452900"/>
                    <a:pt x="0" y="1903799"/>
                    <a:pt x="0" y="1226450"/>
                  </a:cubicBezTo>
                  <a:cubicBezTo>
                    <a:pt x="0" y="549100"/>
                    <a:pt x="549100" y="0"/>
                    <a:pt x="1226450" y="0"/>
                  </a:cubicBezTo>
                  <a:cubicBezTo>
                    <a:pt x="1903799" y="0"/>
                    <a:pt x="2452899" y="549100"/>
                    <a:pt x="2452899" y="1226450"/>
                  </a:cubicBezTo>
                  <a:close/>
                </a:path>
              </a:pathLst>
            </a:custGeom>
            <a:gradFill>
              <a:gsLst>
                <a:gs pos="0">
                  <a:srgbClr val="E6E6E6"/>
                </a:gs>
                <a:gs pos="50000">
                  <a:srgbClr val="F2F2F2"/>
                </a:gs>
                <a:gs pos="100000">
                  <a:srgbClr val="FFFFFF"/>
                </a:gs>
              </a:gsLst>
              <a:lin ang="14640011" scaled="1"/>
            </a:gra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pPr algn="ctr"/>
              <a:r>
                <a:rPr dirty="0" lang="ru-RU" sz="1600">
                  <a:latin charset="0" panose="020B0604020202020204" typeface="Roboto Condensed Light"/>
                  <a:ea charset="0" panose="020B0604020202020204" typeface="Roboto Condensed Light"/>
                </a:rPr>
                <a:t>создание механизма </a:t>
              </a:r>
            </a:p>
            <a:p>
              <a:pPr algn="ctr"/>
              <a:r>
                <a:rPr dirty="0" lang="ru-RU" sz="1600">
                  <a:latin charset="0" panose="020B0604020202020204" typeface="Roboto Condensed Light"/>
                  <a:ea charset="0" panose="020B0604020202020204" typeface="Roboto Condensed Light"/>
                </a:rPr>
                <a:t>и инфраструктуры поддержки семей участников СВО с целью недопущения развития в этих семьях трудной жизненной ситуации и ухудшения положения семьи</a:t>
              </a:r>
              <a:endParaRPr dirty="0" lang="en-IN" sz="1600">
                <a:latin charset="0" panose="020B0604020202020204" typeface="Roboto Condensed Light"/>
                <a:ea charset="0" panose="020B0604020202020204" typeface="Roboto Condensed Light"/>
              </a:endParaRPr>
            </a:p>
          </p:txBody>
        </p:sp>
        <p:sp>
          <p:nvSpPr>
            <p:cNvPr id="8" name="Freeform: Shape 10">
              <a:extLst>
                <a:ext uri="{FF2B5EF4-FFF2-40B4-BE49-F238E27FC236}">
                  <a16:creationId xmlns:a16="http://schemas.microsoft.com/office/drawing/2014/main" id="{428421CD-E087-4E8E-B5A4-0501CA1872E6}"/>
                </a:ext>
              </a:extLst>
            </p:cNvPr>
            <p:cNvSpPr/>
            <p:nvPr/>
          </p:nvSpPr>
          <p:spPr>
            <a:xfrm>
              <a:off x="4717639" y="5330795"/>
              <a:ext cx="49685" cy="49730"/>
            </a:xfrm>
            <a:custGeom>
              <a:avLst/>
              <a:gdLst>
                <a:gd fmla="*/ 25072 w 49685" name="connsiteX0"/>
                <a:gd fmla="*/ 49405 h 49730" name="connsiteY0"/>
                <a:gd fmla="*/ 5657 w 49685" name="connsiteX1"/>
                <a:gd fmla="*/ 40231 h 49730" name="connsiteY1"/>
                <a:gd fmla="*/ 4880 w 49685" name="connsiteX2"/>
                <a:gd fmla="*/ 39260 h 49730" name="connsiteY2"/>
                <a:gd fmla="*/ 9588 w 49685" name="connsiteX3"/>
                <a:gd fmla="*/ 4710 h 49730" name="connsiteY3"/>
                <a:gd fmla="*/ 43275 w 49685" name="connsiteX4"/>
                <a:gd fmla="*/ 8341 h 49730" name="connsiteY4"/>
                <a:gd fmla="*/ 44051 w 49685" name="connsiteX5"/>
                <a:gd fmla="*/ 9311 h 49730" name="connsiteY5"/>
                <a:gd fmla="*/ 40411 w 49685" name="connsiteX6"/>
                <a:gd fmla="*/ 43925 h 49730" name="connsiteY6"/>
                <a:gd fmla="*/ 24635 w 49685" name="connsiteX7"/>
                <a:gd fmla="*/ 49405 h 49730" name="connsiteY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b="b" l="l" r="r" t="t"/>
              <a:pathLst>
                <a:path h="49730" w="49685">
                  <a:moveTo>
                    <a:pt x="25072" y="49405"/>
                  </a:moveTo>
                  <a:cubicBezTo>
                    <a:pt x="17524" y="49531"/>
                    <a:pt x="10350" y="46143"/>
                    <a:pt x="5657" y="40231"/>
                  </a:cubicBezTo>
                  <a:lnTo>
                    <a:pt x="4880" y="39260"/>
                  </a:lnTo>
                  <a:cubicBezTo>
                    <a:pt x="-3362" y="28422"/>
                    <a:pt x="-1256" y="12947"/>
                    <a:pt x="9588" y="4710"/>
                  </a:cubicBezTo>
                  <a:cubicBezTo>
                    <a:pt x="20000" y="-3212"/>
                    <a:pt x="34785" y="-1615"/>
                    <a:pt x="43275" y="8341"/>
                  </a:cubicBezTo>
                  <a:lnTo>
                    <a:pt x="44051" y="9311"/>
                  </a:lnTo>
                  <a:cubicBezTo>
                    <a:pt x="52604" y="19874"/>
                    <a:pt x="50973" y="35372"/>
                    <a:pt x="40411" y="43925"/>
                  </a:cubicBezTo>
                  <a:cubicBezTo>
                    <a:pt x="35950" y="47532"/>
                    <a:pt x="30373" y="49473"/>
                    <a:pt x="24635" y="49405"/>
                  </a:cubicBezTo>
                  <a:close/>
                </a:path>
              </a:pathLst>
            </a:custGeom>
            <a:solidFill>
              <a:schemeClr val="accent2"/>
            </a:soli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endParaRPr lang="en-IN" sz="1400"/>
            </a:p>
          </p:txBody>
        </p:sp>
        <p:sp>
          <p:nvSpPr>
            <p:cNvPr id="9" name="Freeform: Shape 11">
              <a:extLst>
                <a:ext uri="{FF2B5EF4-FFF2-40B4-BE49-F238E27FC236}">
                  <a16:creationId xmlns:a16="http://schemas.microsoft.com/office/drawing/2014/main" id="{923863E6-AA24-43DC-B796-C6959DFAB305}"/>
                </a:ext>
              </a:extLst>
            </p:cNvPr>
            <p:cNvSpPr/>
            <p:nvPr/>
          </p:nvSpPr>
          <p:spPr>
            <a:xfrm>
              <a:off x="4910754" y="5536157"/>
              <a:ext cx="2384233" cy="492951"/>
            </a:xfrm>
            <a:custGeom>
              <a:avLst/>
              <a:gdLst>
                <a:gd fmla="*/ 1331976 w 2384233" name="connsiteX0"/>
                <a:gd fmla="*/ 492630 h 492951" name="connsiteY0"/>
                <a:gd fmla="*/ 1307561 w 2384233" name="connsiteX1"/>
                <a:gd fmla="*/ 467729 h 492951" name="connsiteY1"/>
                <a:gd fmla="*/ 1330034 w 2384233" name="connsiteX2"/>
                <a:gd fmla="*/ 443411 h 492951" name="connsiteY2"/>
                <a:gd fmla="*/ 1332559 w 2384233" name="connsiteX3"/>
                <a:gd fmla="*/ 443411 h 492951" name="connsiteY3"/>
                <a:gd fmla="*/ 1359935 w 2384233" name="connsiteX4"/>
                <a:gd fmla="*/ 465011 h 492951" name="connsiteY4"/>
                <a:gd fmla="*/ 1338334 w 2384233" name="connsiteX5"/>
                <a:gd fmla="*/ 492387 h 492951" name="connsiteY5"/>
                <a:gd fmla="*/ 1336539 w 2384233" name="connsiteX6"/>
                <a:gd fmla="*/ 492533 h 492951" name="connsiteY6"/>
                <a:gd fmla="*/ 1333918 w 2384233" name="connsiteX7"/>
                <a:gd fmla="*/ 492533 h 492951" name="connsiteY7"/>
                <a:gd fmla="*/ 1048893 w 2384233" name="connsiteX8"/>
                <a:gd fmla="*/ 492630 h 492951" name="connsiteY8"/>
                <a:gd fmla="*/ 1046272 w 2384233" name="connsiteX9"/>
                <a:gd fmla="*/ 492630 h 492951" name="connsiteY9"/>
                <a:gd fmla="*/ 1024623 w 2384233" name="connsiteX10"/>
                <a:gd fmla="*/ 465302 h 492951" name="connsiteY10"/>
                <a:gd fmla="*/ 1050349 w 2384233" name="connsiteX11"/>
                <a:gd fmla="*/ 443508 h 492951" name="connsiteY11"/>
                <a:gd fmla="*/ 1052728 w 2384233" name="connsiteX12"/>
                <a:gd fmla="*/ 443508 h 492951" name="connsiteY12"/>
                <a:gd fmla="*/ 1611952 w 2384233" name="connsiteX13"/>
                <a:gd fmla="*/ 447294 h 492951" name="connsiteY13"/>
                <a:gd fmla="*/ 1587488 w 2384233" name="connsiteX14"/>
                <a:gd fmla="*/ 422442 h 492951" name="connsiteY14"/>
                <a:gd fmla="*/ 1606030 w 2384233" name="connsiteX15"/>
                <a:gd fmla="*/ 398754 h 492951" name="connsiteY15"/>
                <a:gd fmla="*/ 1608506 w 2384233" name="connsiteX16"/>
                <a:gd fmla="*/ 398123 h 492951" name="connsiteY16"/>
                <a:gd fmla="*/ 1638406 w 2384233" name="connsiteX17"/>
                <a:gd fmla="*/ 416083 h 492951" name="connsiteY17"/>
                <a:gd fmla="*/ 1620446 w 2384233" name="connsiteX18"/>
                <a:gd fmla="*/ 445983 h 492951" name="connsiteY18"/>
                <a:gd fmla="*/ 1617922 w 2384233" name="connsiteX19"/>
                <a:gd fmla="*/ 446566 h 492951" name="connsiteY19"/>
                <a:gd fmla="*/ 1612001 w 2384233" name="connsiteX20"/>
                <a:gd fmla="*/ 447148 h 492951" name="connsiteY20"/>
                <a:gd fmla="*/ 770955 w 2384233" name="connsiteX21"/>
                <a:gd fmla="*/ 447294 h 492951" name="connsiteY21"/>
                <a:gd fmla="*/ 764985 w 2384233" name="connsiteX22"/>
                <a:gd fmla="*/ 446566 h 492951" name="connsiteY22"/>
                <a:gd fmla="*/ 762461 w 2384233" name="connsiteX23"/>
                <a:gd fmla="*/ 445935 h 492951" name="connsiteY23"/>
                <a:gd fmla="*/ 743627 w 2384233" name="connsiteX24"/>
                <a:gd fmla="*/ 416617 h 492951" name="connsiteY24"/>
                <a:gd fmla="*/ 772946 w 2384233" name="connsiteX25"/>
                <a:gd fmla="*/ 397735 h 492951" name="connsiteY25"/>
                <a:gd fmla="*/ 774451 w 2384233" name="connsiteX26"/>
                <a:gd fmla="*/ 398123 h 492951" name="connsiteY26"/>
                <a:gd fmla="*/ 776829 w 2384233" name="connsiteX27"/>
                <a:gd fmla="*/ 398706 h 492951" name="connsiteY27"/>
                <a:gd fmla="*/ 794594 w 2384233" name="connsiteX28"/>
                <a:gd fmla="*/ 428703 h 492951" name="connsiteY28"/>
                <a:gd fmla="*/ 770955 w 2384233" name="connsiteX29"/>
                <a:gd fmla="*/ 447245 h 492951" name="connsiteY29"/>
                <a:gd fmla="*/ 1880813 w 2384233" name="connsiteX30"/>
                <a:gd fmla="*/ 356768 h 492951" name="connsiteY30"/>
                <a:gd fmla="*/ 1856252 w 2384233" name="connsiteX31"/>
                <a:gd fmla="*/ 332013 h 492951" name="connsiteY31"/>
                <a:gd fmla="*/ 1871105 w 2384233" name="connsiteX32"/>
                <a:gd fmla="*/ 309490 h 492951" name="connsiteY32"/>
                <a:gd fmla="*/ 1873483 w 2384233" name="connsiteX33"/>
                <a:gd fmla="*/ 308471 h 492951" name="connsiteY33"/>
                <a:gd fmla="*/ 1906588 w 2384233" name="connsiteX34"/>
                <a:gd fmla="*/ 319441 h 492951" name="connsiteY34"/>
                <a:gd fmla="*/ 1895569 w 2384233" name="connsiteX35"/>
                <a:gd fmla="*/ 352545 h 492951" name="connsiteY35"/>
                <a:gd fmla="*/ 1892899 w 2384233" name="connsiteX36"/>
                <a:gd fmla="*/ 353710 h 492951" name="connsiteY36"/>
                <a:gd fmla="*/ 1890521 w 2384233" name="connsiteX37"/>
                <a:gd fmla="*/ 354729 h 492951" name="connsiteY37"/>
                <a:gd fmla="*/ 1880861 w 2384233" name="connsiteX38"/>
                <a:gd fmla="*/ 356476 h 492951" name="connsiteY38"/>
                <a:gd fmla="*/ 502289 w 2384233" name="connsiteX39"/>
                <a:gd fmla="*/ 356768 h 492951" name="connsiteY39"/>
                <a:gd fmla="*/ 492581 w 2384233" name="connsiteX40"/>
                <a:gd fmla="*/ 354777 h 492951" name="connsiteY40"/>
                <a:gd fmla="*/ 490202 w 2384233" name="connsiteX41"/>
                <a:gd fmla="*/ 353710 h 492951" name="connsiteY41"/>
                <a:gd fmla="*/ 476126 w 2384233" name="connsiteX42"/>
                <a:gd fmla="*/ 321868 h 492951" name="connsiteY42"/>
                <a:gd fmla="*/ 507920 w 2384233" name="connsiteX43"/>
                <a:gd fmla="*/ 307791 h 492951" name="connsiteY43"/>
                <a:gd fmla="*/ 509618 w 2384233" name="connsiteX44"/>
                <a:gd fmla="*/ 308519 h 492951" name="connsiteY44"/>
                <a:gd fmla="*/ 511948 w 2384233" name="connsiteX45"/>
                <a:gd fmla="*/ 309490 h 492951" name="connsiteY45"/>
                <a:gd fmla="*/ 524763 w 2384233" name="connsiteX46"/>
                <a:gd fmla="*/ 341915 h 492951" name="connsiteY46"/>
                <a:gd fmla="*/ 502240 w 2384233" name="connsiteX47"/>
                <a:gd fmla="*/ 356768 h 492951" name="connsiteY47"/>
                <a:gd fmla="*/ 2131326 w 2384233" name="connsiteX48"/>
                <a:gd fmla="*/ 223624 h 492951" name="connsiteY48"/>
                <a:gd fmla="*/ 2106668 w 2384233" name="connsiteX49"/>
                <a:gd fmla="*/ 198956 h 492951" name="connsiteY49"/>
                <a:gd fmla="*/ 2117977 w 2384233" name="connsiteX50"/>
                <a:gd fmla="*/ 178239 h 492951" name="connsiteY50"/>
                <a:gd fmla="*/ 2120162 w 2384233" name="connsiteX51"/>
                <a:gd fmla="*/ 176831 h 492951" name="connsiteY51"/>
                <a:gd fmla="*/ 2154237 w 2384233" name="connsiteX52"/>
                <a:gd fmla="*/ 184258 h 492951" name="connsiteY52"/>
                <a:gd fmla="*/ 2146810 w 2384233" name="connsiteX53"/>
                <a:gd fmla="*/ 218333 h 492951" name="connsiteY53"/>
                <a:gd fmla="*/ 2144674 w 2384233" name="connsiteX54"/>
                <a:gd fmla="*/ 219692 h 492951" name="connsiteY54"/>
                <a:gd fmla="*/ 2131277 w 2384233" name="connsiteX55"/>
                <a:gd fmla="*/ 223138 h 492951" name="connsiteY55"/>
                <a:gd fmla="*/ 251970 w 2384233" name="connsiteX56"/>
                <a:gd fmla="*/ 223381 h 492951" name="connsiteY56"/>
                <a:gd fmla="*/ 238719 w 2384233" name="connsiteX57"/>
                <a:gd fmla="*/ 219546 h 492951" name="connsiteY57"/>
                <a:gd fmla="*/ 236438 w 2384233" name="connsiteX58"/>
                <a:gd fmla="*/ 218090 h 492951" name="connsiteY58"/>
                <a:gd fmla="*/ 229108 w 2384233" name="connsiteX59"/>
                <a:gd fmla="*/ 183991 h 492951" name="connsiteY59"/>
                <a:gd fmla="*/ 263183 w 2384233" name="connsiteX60"/>
                <a:gd fmla="*/ 176637 h 492951" name="connsiteY60"/>
                <a:gd fmla="*/ 265222 w 2384233" name="connsiteX61"/>
                <a:gd fmla="*/ 177948 h 492951" name="connsiteY61"/>
                <a:gd fmla="*/ 272697 w 2384233" name="connsiteX62"/>
                <a:gd fmla="*/ 212003 h 492951" name="connsiteY62"/>
                <a:gd fmla="*/ 251970 w 2384233" name="connsiteX63"/>
                <a:gd fmla="*/ 223381 h 492951" name="connsiteY63"/>
                <a:gd fmla="*/ 2356744 w 2384233" name="connsiteX64"/>
                <a:gd fmla="*/ 51405 h 492951" name="connsiteY64"/>
                <a:gd fmla="*/ 2332085 w 2384233" name="connsiteX65"/>
                <a:gd fmla="*/ 26723 h 492951" name="connsiteY65"/>
                <a:gd fmla="*/ 2340240 w 2384233" name="connsiteX66"/>
                <a:gd fmla="*/ 8448 h 492951" name="connsiteY66"/>
                <a:gd fmla="*/ 2342085 w 2384233" name="connsiteX67"/>
                <a:gd fmla="*/ 6797 h 492951" name="connsiteY67"/>
                <a:gd fmla="*/ 2376936 w 2384233" name="connsiteX68"/>
                <a:gd fmla="*/ 7006 h 492951" name="connsiteY68"/>
                <a:gd fmla="*/ 2376742 w 2384233" name="connsiteX69"/>
                <a:gd fmla="*/ 41877 h 492951" name="connsiteY69"/>
                <a:gd fmla="*/ 2375237 w 2384233" name="connsiteX70"/>
                <a:gd fmla="*/ 43250 h 492951" name="connsiteY70"/>
                <a:gd fmla="*/ 2373247 w 2384233" name="connsiteX71"/>
                <a:gd fmla="*/ 45046 h 492951" name="connsiteY71"/>
                <a:gd fmla="*/ 2356695 w 2384233" name="connsiteX72"/>
                <a:gd fmla="*/ 50920 h 492951" name="connsiteY72"/>
                <a:gd fmla="*/ 26601 w 2384233" name="connsiteX73"/>
                <a:gd fmla="*/ 51114 h 492951" name="connsiteY73"/>
                <a:gd fmla="*/ 10098 w 2384233" name="connsiteX74"/>
                <a:gd fmla="*/ 44804 h 492951" name="connsiteY74"/>
                <a:gd fmla="*/ 8156 w 2384233" name="connsiteX75"/>
                <a:gd fmla="*/ 43056 h 492951" name="connsiteY75"/>
                <a:gd fmla="*/ 6054 w 2384233" name="connsiteX76"/>
                <a:gd fmla="*/ 8248 h 492951" name="connsiteY76"/>
                <a:gd fmla="*/ 40862 w 2384233" name="connsiteX77"/>
                <a:gd fmla="*/ 6147 h 492951" name="connsiteY77"/>
                <a:gd fmla="*/ 41260 w 2384233" name="connsiteX78"/>
                <a:gd fmla="*/ 6506 h 492951" name="connsiteY78"/>
                <a:gd fmla="*/ 43104 w 2384233" name="connsiteX79"/>
                <a:gd fmla="*/ 8156 h 492951" name="connsiteY79"/>
                <a:gd fmla="*/ 44876 w 2384233" name="connsiteX80"/>
                <a:gd fmla="*/ 42983 h 492951" name="connsiteY80"/>
                <a:gd fmla="*/ 26601 w 2384233" name="connsiteX81"/>
                <a:gd fmla="*/ 51114 h 492951" name="connsiteY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b="b" l="l" r="r" t="t"/>
              <a:pathLst>
                <a:path h="492951" w="2384233">
                  <a:moveTo>
                    <a:pt x="1331976" y="492630"/>
                  </a:moveTo>
                  <a:cubicBezTo>
                    <a:pt x="1318336" y="492484"/>
                    <a:pt x="1307415" y="481369"/>
                    <a:pt x="1307561" y="467729"/>
                  </a:cubicBezTo>
                  <a:cubicBezTo>
                    <a:pt x="1307658" y="455060"/>
                    <a:pt x="1317414" y="444527"/>
                    <a:pt x="1330034" y="443411"/>
                  </a:cubicBezTo>
                  <a:lnTo>
                    <a:pt x="1332559" y="443411"/>
                  </a:lnTo>
                  <a:cubicBezTo>
                    <a:pt x="1346101" y="441809"/>
                    <a:pt x="1358333" y="451468"/>
                    <a:pt x="1359935" y="465011"/>
                  </a:cubicBezTo>
                  <a:cubicBezTo>
                    <a:pt x="1361537" y="478553"/>
                    <a:pt x="1351877" y="490785"/>
                    <a:pt x="1338334" y="492387"/>
                  </a:cubicBezTo>
                  <a:cubicBezTo>
                    <a:pt x="1337752" y="492436"/>
                    <a:pt x="1337121" y="492484"/>
                    <a:pt x="1336539" y="492533"/>
                  </a:cubicBezTo>
                  <a:lnTo>
                    <a:pt x="1333918" y="492533"/>
                  </a:lnTo>
                  <a:close/>
                  <a:moveTo>
                    <a:pt x="1048893" y="492630"/>
                  </a:moveTo>
                  <a:lnTo>
                    <a:pt x="1046272" y="492630"/>
                  </a:lnTo>
                  <a:cubicBezTo>
                    <a:pt x="1032729" y="491077"/>
                    <a:pt x="1023022" y="478845"/>
                    <a:pt x="1024623" y="465302"/>
                  </a:cubicBezTo>
                  <a:cubicBezTo>
                    <a:pt x="1026080" y="452390"/>
                    <a:pt x="1037340" y="442828"/>
                    <a:pt x="1050349" y="443508"/>
                  </a:cubicBezTo>
                  <a:lnTo>
                    <a:pt x="1052728" y="443508"/>
                  </a:lnTo>
                  <a:close/>
                  <a:moveTo>
                    <a:pt x="1611952" y="447294"/>
                  </a:moveTo>
                  <a:cubicBezTo>
                    <a:pt x="1598313" y="447197"/>
                    <a:pt x="1587391" y="436033"/>
                    <a:pt x="1587488" y="422442"/>
                  </a:cubicBezTo>
                  <a:cubicBezTo>
                    <a:pt x="1587585" y="411229"/>
                    <a:pt x="1595206" y="401521"/>
                    <a:pt x="1606030" y="398754"/>
                  </a:cubicBezTo>
                  <a:lnTo>
                    <a:pt x="1608506" y="398123"/>
                  </a:lnTo>
                  <a:cubicBezTo>
                    <a:pt x="1621709" y="394822"/>
                    <a:pt x="1635106" y="402880"/>
                    <a:pt x="1638406" y="416083"/>
                  </a:cubicBezTo>
                  <a:cubicBezTo>
                    <a:pt x="1641707" y="429285"/>
                    <a:pt x="1633650" y="442682"/>
                    <a:pt x="1620446" y="445983"/>
                  </a:cubicBezTo>
                  <a:lnTo>
                    <a:pt x="1617922" y="446566"/>
                  </a:lnTo>
                  <a:cubicBezTo>
                    <a:pt x="1615981" y="447003"/>
                    <a:pt x="1613991" y="447197"/>
                    <a:pt x="1612001" y="447148"/>
                  </a:cubicBezTo>
                  <a:close/>
                  <a:moveTo>
                    <a:pt x="770955" y="447294"/>
                  </a:moveTo>
                  <a:cubicBezTo>
                    <a:pt x="768966" y="447294"/>
                    <a:pt x="766927" y="447051"/>
                    <a:pt x="764985" y="446566"/>
                  </a:cubicBezTo>
                  <a:lnTo>
                    <a:pt x="762461" y="445935"/>
                  </a:lnTo>
                  <a:cubicBezTo>
                    <a:pt x="749161" y="443023"/>
                    <a:pt x="740715" y="429917"/>
                    <a:pt x="743627" y="416617"/>
                  </a:cubicBezTo>
                  <a:cubicBezTo>
                    <a:pt x="746492" y="403268"/>
                    <a:pt x="759646" y="394871"/>
                    <a:pt x="772946" y="397735"/>
                  </a:cubicBezTo>
                  <a:cubicBezTo>
                    <a:pt x="773431" y="397832"/>
                    <a:pt x="773965" y="397978"/>
                    <a:pt x="774451" y="398123"/>
                  </a:cubicBezTo>
                  <a:lnTo>
                    <a:pt x="776829" y="398706"/>
                  </a:lnTo>
                  <a:cubicBezTo>
                    <a:pt x="790032" y="402103"/>
                    <a:pt x="797944" y="415549"/>
                    <a:pt x="794594" y="428703"/>
                  </a:cubicBezTo>
                  <a:cubicBezTo>
                    <a:pt x="791779" y="439528"/>
                    <a:pt x="782120" y="447148"/>
                    <a:pt x="770955" y="447245"/>
                  </a:cubicBezTo>
                  <a:close/>
                  <a:moveTo>
                    <a:pt x="1880813" y="356768"/>
                  </a:moveTo>
                  <a:cubicBezTo>
                    <a:pt x="1867174" y="356719"/>
                    <a:pt x="1856204" y="345604"/>
                    <a:pt x="1856252" y="332013"/>
                  </a:cubicBezTo>
                  <a:cubicBezTo>
                    <a:pt x="1856301" y="322207"/>
                    <a:pt x="1862125" y="313373"/>
                    <a:pt x="1871105" y="309490"/>
                  </a:cubicBezTo>
                  <a:lnTo>
                    <a:pt x="1873483" y="308471"/>
                  </a:lnTo>
                  <a:cubicBezTo>
                    <a:pt x="1885667" y="302355"/>
                    <a:pt x="1900472" y="307306"/>
                    <a:pt x="1906588" y="319441"/>
                  </a:cubicBezTo>
                  <a:cubicBezTo>
                    <a:pt x="1912704" y="331624"/>
                    <a:pt x="1907753" y="346429"/>
                    <a:pt x="1895569" y="352545"/>
                  </a:cubicBezTo>
                  <a:cubicBezTo>
                    <a:pt x="1894695" y="352981"/>
                    <a:pt x="1893822" y="353370"/>
                    <a:pt x="1892899" y="353710"/>
                  </a:cubicBezTo>
                  <a:lnTo>
                    <a:pt x="1890521" y="354729"/>
                  </a:lnTo>
                  <a:cubicBezTo>
                    <a:pt x="1887463" y="355991"/>
                    <a:pt x="1884162" y="356574"/>
                    <a:pt x="1880861" y="356476"/>
                  </a:cubicBezTo>
                  <a:close/>
                  <a:moveTo>
                    <a:pt x="502289" y="356768"/>
                  </a:moveTo>
                  <a:cubicBezTo>
                    <a:pt x="498940" y="356768"/>
                    <a:pt x="495639" y="356088"/>
                    <a:pt x="492581" y="354777"/>
                  </a:cubicBezTo>
                  <a:lnTo>
                    <a:pt x="490202" y="353710"/>
                  </a:lnTo>
                  <a:cubicBezTo>
                    <a:pt x="477534" y="348807"/>
                    <a:pt x="471223" y="334585"/>
                    <a:pt x="476126" y="321868"/>
                  </a:cubicBezTo>
                  <a:cubicBezTo>
                    <a:pt x="480980" y="309199"/>
                    <a:pt x="495251" y="302889"/>
                    <a:pt x="507920" y="307791"/>
                  </a:cubicBezTo>
                  <a:cubicBezTo>
                    <a:pt x="508502" y="308034"/>
                    <a:pt x="509084" y="308277"/>
                    <a:pt x="509618" y="308519"/>
                  </a:cubicBezTo>
                  <a:lnTo>
                    <a:pt x="511948" y="309490"/>
                  </a:lnTo>
                  <a:cubicBezTo>
                    <a:pt x="524423" y="314927"/>
                    <a:pt x="530150" y="329440"/>
                    <a:pt x="524763" y="341915"/>
                  </a:cubicBezTo>
                  <a:cubicBezTo>
                    <a:pt x="520880" y="350894"/>
                    <a:pt x="512045" y="356719"/>
                    <a:pt x="502240" y="356768"/>
                  </a:cubicBezTo>
                  <a:close/>
                  <a:moveTo>
                    <a:pt x="2131326" y="223624"/>
                  </a:moveTo>
                  <a:cubicBezTo>
                    <a:pt x="2117686" y="223619"/>
                    <a:pt x="2106668" y="212576"/>
                    <a:pt x="2106668" y="198956"/>
                  </a:cubicBezTo>
                  <a:cubicBezTo>
                    <a:pt x="2106668" y="190578"/>
                    <a:pt x="2110939" y="182777"/>
                    <a:pt x="2117977" y="178239"/>
                  </a:cubicBezTo>
                  <a:lnTo>
                    <a:pt x="2120162" y="176831"/>
                  </a:lnTo>
                  <a:cubicBezTo>
                    <a:pt x="2131617" y="169473"/>
                    <a:pt x="2146859" y="172798"/>
                    <a:pt x="2154237" y="184258"/>
                  </a:cubicBezTo>
                  <a:cubicBezTo>
                    <a:pt x="2161614" y="195718"/>
                    <a:pt x="2158265" y="210974"/>
                    <a:pt x="2146810" y="218333"/>
                  </a:cubicBezTo>
                  <a:lnTo>
                    <a:pt x="2144674" y="219692"/>
                  </a:lnTo>
                  <a:cubicBezTo>
                    <a:pt x="2140645" y="222099"/>
                    <a:pt x="2135986" y="223298"/>
                    <a:pt x="2131277" y="223138"/>
                  </a:cubicBezTo>
                  <a:close/>
                  <a:moveTo>
                    <a:pt x="251970" y="223381"/>
                  </a:moveTo>
                  <a:cubicBezTo>
                    <a:pt x="247262" y="223395"/>
                    <a:pt x="242699" y="222066"/>
                    <a:pt x="238719" y="219546"/>
                  </a:cubicBezTo>
                  <a:lnTo>
                    <a:pt x="236438" y="218090"/>
                  </a:lnTo>
                  <a:cubicBezTo>
                    <a:pt x="224982" y="210702"/>
                    <a:pt x="221681" y="195437"/>
                    <a:pt x="229108" y="183991"/>
                  </a:cubicBezTo>
                  <a:cubicBezTo>
                    <a:pt x="236486" y="172545"/>
                    <a:pt x="251727" y="169249"/>
                    <a:pt x="263183" y="176637"/>
                  </a:cubicBezTo>
                  <a:lnTo>
                    <a:pt x="265222" y="177948"/>
                  </a:lnTo>
                  <a:cubicBezTo>
                    <a:pt x="276677" y="185282"/>
                    <a:pt x="280026" y="200533"/>
                    <a:pt x="272697" y="212003"/>
                  </a:cubicBezTo>
                  <a:cubicBezTo>
                    <a:pt x="268182" y="219085"/>
                    <a:pt x="260368" y="223371"/>
                    <a:pt x="251970" y="223381"/>
                  </a:cubicBezTo>
                  <a:close/>
                  <a:moveTo>
                    <a:pt x="2356744" y="51405"/>
                  </a:moveTo>
                  <a:cubicBezTo>
                    <a:pt x="2343104" y="51390"/>
                    <a:pt x="2332085" y="40343"/>
                    <a:pt x="2332085" y="26723"/>
                  </a:cubicBezTo>
                  <a:cubicBezTo>
                    <a:pt x="2332134" y="19757"/>
                    <a:pt x="2335047" y="13117"/>
                    <a:pt x="2340240" y="8448"/>
                  </a:cubicBezTo>
                  <a:lnTo>
                    <a:pt x="2342085" y="6797"/>
                  </a:lnTo>
                  <a:cubicBezTo>
                    <a:pt x="2351793" y="-2775"/>
                    <a:pt x="2367374" y="-2682"/>
                    <a:pt x="2376936" y="7006"/>
                  </a:cubicBezTo>
                  <a:cubicBezTo>
                    <a:pt x="2386547" y="16694"/>
                    <a:pt x="2386450" y="32305"/>
                    <a:pt x="2376742" y="41877"/>
                  </a:cubicBezTo>
                  <a:cubicBezTo>
                    <a:pt x="2376257" y="42357"/>
                    <a:pt x="2375771" y="42814"/>
                    <a:pt x="2375237" y="43250"/>
                  </a:cubicBezTo>
                  <a:lnTo>
                    <a:pt x="2373247" y="45046"/>
                  </a:lnTo>
                  <a:cubicBezTo>
                    <a:pt x="2368636" y="49002"/>
                    <a:pt x="2362763" y="51094"/>
                    <a:pt x="2356695" y="50920"/>
                  </a:cubicBezTo>
                  <a:close/>
                  <a:moveTo>
                    <a:pt x="26601" y="51114"/>
                  </a:moveTo>
                  <a:cubicBezTo>
                    <a:pt x="20509" y="51129"/>
                    <a:pt x="14626" y="48881"/>
                    <a:pt x="10098" y="44804"/>
                  </a:cubicBezTo>
                  <a:lnTo>
                    <a:pt x="8156" y="43056"/>
                  </a:lnTo>
                  <a:cubicBezTo>
                    <a:pt x="-2037" y="34023"/>
                    <a:pt x="-2979" y="18442"/>
                    <a:pt x="6054" y="8248"/>
                  </a:cubicBezTo>
                  <a:cubicBezTo>
                    <a:pt x="15082" y="-1945"/>
                    <a:pt x="30669" y="-2887"/>
                    <a:pt x="40862" y="6147"/>
                  </a:cubicBezTo>
                  <a:cubicBezTo>
                    <a:pt x="40993" y="6263"/>
                    <a:pt x="41129" y="6385"/>
                    <a:pt x="41260" y="6506"/>
                  </a:cubicBezTo>
                  <a:lnTo>
                    <a:pt x="43104" y="8156"/>
                  </a:lnTo>
                  <a:cubicBezTo>
                    <a:pt x="53210" y="17282"/>
                    <a:pt x="54006" y="32878"/>
                    <a:pt x="44876" y="42983"/>
                  </a:cubicBezTo>
                  <a:cubicBezTo>
                    <a:pt x="40207" y="48153"/>
                    <a:pt x="33566" y="51109"/>
                    <a:pt x="26601" y="51114"/>
                  </a:cubicBezTo>
                  <a:close/>
                </a:path>
              </a:pathLst>
            </a:custGeom>
            <a:solidFill>
              <a:schemeClr val="accent2"/>
            </a:soli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endParaRPr lang="en-IN" sz="1400"/>
            </a:p>
          </p:txBody>
        </p:sp>
        <p:sp>
          <p:nvSpPr>
            <p:cNvPr id="10" name="Freeform: Shape 12">
              <a:extLst>
                <a:ext uri="{FF2B5EF4-FFF2-40B4-BE49-F238E27FC236}">
                  <a16:creationId xmlns:a16="http://schemas.microsoft.com/office/drawing/2014/main" id="{E22B48A6-1711-4B08-8212-66C95B0769D1}"/>
                </a:ext>
              </a:extLst>
            </p:cNvPr>
            <p:cNvSpPr/>
            <p:nvPr/>
          </p:nvSpPr>
          <p:spPr>
            <a:xfrm>
              <a:off x="7437390" y="5330795"/>
              <a:ext cx="49679" cy="49728"/>
            </a:xfrm>
            <a:custGeom>
              <a:avLst/>
              <a:gdLst>
                <a:gd fmla="*/ 24752 w 49679" name="connsiteX0"/>
                <a:gd fmla="*/ 49406 h 49728" name="connsiteY0"/>
                <a:gd fmla="*/ -149 w 49679" name="connsiteX1"/>
                <a:gd fmla="*/ 25087 h 49728" name="connsiteY1"/>
                <a:gd fmla="*/ 5336 w 49679" name="connsiteX2"/>
                <a:gd fmla="*/ 9312 h 49728" name="connsiteY2"/>
                <a:gd fmla="*/ 6113 w 49679" name="connsiteX3"/>
                <a:gd fmla="*/ 8341 h 49728" name="connsiteY3"/>
                <a:gd fmla="*/ 40867 w 49679" name="connsiteX4"/>
                <a:gd fmla="*/ 5574 h 49728" name="connsiteY4"/>
                <a:gd fmla="*/ 44507 w 49679" name="connsiteX5"/>
                <a:gd fmla="*/ 39261 h 49728" name="connsiteY5"/>
                <a:gd fmla="*/ 43731 w 49679" name="connsiteX6"/>
                <a:gd fmla="*/ 40231 h 49728" name="connsiteY6"/>
                <a:gd fmla="*/ 24752 w 49679" name="connsiteX7"/>
                <a:gd fmla="*/ 49406 h 49728" name="connsiteY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b="b" l="l" r="r" t="t"/>
              <a:pathLst>
                <a:path h="49728" w="49679">
                  <a:moveTo>
                    <a:pt x="24752" y="49406"/>
                  </a:moveTo>
                  <a:cubicBezTo>
                    <a:pt x="11160" y="49566"/>
                    <a:pt x="-3" y="38678"/>
                    <a:pt x="-149" y="25087"/>
                  </a:cubicBezTo>
                  <a:cubicBezTo>
                    <a:pt x="-198" y="19350"/>
                    <a:pt x="1744" y="13773"/>
                    <a:pt x="5336" y="9312"/>
                  </a:cubicBezTo>
                  <a:lnTo>
                    <a:pt x="6113" y="8341"/>
                  </a:lnTo>
                  <a:cubicBezTo>
                    <a:pt x="14947" y="-2022"/>
                    <a:pt x="30528" y="-3265"/>
                    <a:pt x="40867" y="5574"/>
                  </a:cubicBezTo>
                  <a:cubicBezTo>
                    <a:pt x="50817" y="14059"/>
                    <a:pt x="52419" y="28844"/>
                    <a:pt x="44507" y="39261"/>
                  </a:cubicBezTo>
                  <a:lnTo>
                    <a:pt x="43731" y="40231"/>
                  </a:lnTo>
                  <a:cubicBezTo>
                    <a:pt x="39119" y="46022"/>
                    <a:pt x="32130" y="49396"/>
                    <a:pt x="24752" y="49406"/>
                  </a:cubicBezTo>
                  <a:close/>
                </a:path>
              </a:pathLst>
            </a:custGeom>
            <a:solidFill>
              <a:schemeClr val="accent2"/>
            </a:soli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endParaRPr lang="en-IN" sz="1400"/>
            </a:p>
          </p:txBody>
        </p:sp>
        <p:sp>
          <p:nvSpPr>
            <p:cNvPr id="11" name="Freeform: Shape 13">
              <a:extLst>
                <a:ext uri="{FF2B5EF4-FFF2-40B4-BE49-F238E27FC236}">
                  <a16:creationId xmlns:a16="http://schemas.microsoft.com/office/drawing/2014/main" id="{E91D1D6D-2C34-43DC-A748-F9AC00DD7CDD}"/>
                </a:ext>
              </a:extLst>
            </p:cNvPr>
            <p:cNvSpPr/>
            <p:nvPr/>
          </p:nvSpPr>
          <p:spPr>
            <a:xfrm>
              <a:off x="4717242" y="3158509"/>
              <a:ext cx="49697" cy="49867"/>
            </a:xfrm>
            <a:custGeom>
              <a:avLst/>
              <a:gdLst>
                <a:gd fmla="*/ 24644 w 49697" name="connsiteX0"/>
                <a:gd fmla="*/ 49546 h 49867" name="connsiteY0"/>
                <a:gd fmla="*/ -150 w 49697" name="connsiteX1"/>
                <a:gd fmla="*/ 24926 h 49867" name="connsiteY1"/>
                <a:gd fmla="*/ 5228 w 49697" name="connsiteX2"/>
                <a:gd fmla="*/ 9452 h 49867" name="connsiteY2"/>
                <a:gd fmla="*/ 6005 w 49697" name="connsiteX3"/>
                <a:gd fmla="*/ 8481 h 49867" name="connsiteY3"/>
                <a:gd fmla="*/ 40745 w 49697" name="connsiteX4"/>
                <a:gd fmla="*/ 5457 h 49867" name="connsiteY4"/>
                <a:gd fmla="*/ 44448 w 49697" name="connsiteX5"/>
                <a:gd fmla="*/ 39352 h 49867" name="connsiteY5"/>
                <a:gd fmla="*/ 43720 w 49697" name="connsiteX6"/>
                <a:gd fmla="*/ 40275 h 49867" name="connsiteY6"/>
                <a:gd fmla="*/ 24644 w 49697" name="connsiteX7"/>
                <a:gd fmla="*/ 49546 h 49867" name="connsiteY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b="b" l="l" r="r" t="t"/>
              <a:pathLst>
                <a:path h="49867" w="49697">
                  <a:moveTo>
                    <a:pt x="24644" y="49546"/>
                  </a:moveTo>
                  <a:cubicBezTo>
                    <a:pt x="11000" y="49594"/>
                    <a:pt x="-101" y="38571"/>
                    <a:pt x="-150" y="24926"/>
                  </a:cubicBezTo>
                  <a:cubicBezTo>
                    <a:pt x="-169" y="19305"/>
                    <a:pt x="1729" y="13850"/>
                    <a:pt x="5228" y="9452"/>
                  </a:cubicBezTo>
                  <a:lnTo>
                    <a:pt x="6005" y="8481"/>
                  </a:lnTo>
                  <a:cubicBezTo>
                    <a:pt x="14762" y="-1950"/>
                    <a:pt x="30319" y="-3304"/>
                    <a:pt x="40745" y="5457"/>
                  </a:cubicBezTo>
                  <a:cubicBezTo>
                    <a:pt x="50851" y="13942"/>
                    <a:pt x="52486" y="28882"/>
                    <a:pt x="44448" y="39352"/>
                  </a:cubicBezTo>
                  <a:lnTo>
                    <a:pt x="43720" y="40275"/>
                  </a:lnTo>
                  <a:cubicBezTo>
                    <a:pt x="39090" y="46085"/>
                    <a:pt x="32076" y="49492"/>
                    <a:pt x="24644" y="49546"/>
                  </a:cubicBezTo>
                  <a:close/>
                </a:path>
              </a:pathLst>
            </a:custGeom>
            <a:solidFill>
              <a:schemeClr val="accent1"/>
            </a:soli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endParaRPr lang="en-IN" sz="1400"/>
            </a:p>
          </p:txBody>
        </p:sp>
        <p:sp>
          <p:nvSpPr>
            <p:cNvPr id="12" name="Freeform: Shape 14">
              <a:extLst>
                <a:ext uri="{FF2B5EF4-FFF2-40B4-BE49-F238E27FC236}">
                  <a16:creationId xmlns:a16="http://schemas.microsoft.com/office/drawing/2014/main" id="{473BBA61-7FC9-4154-AF71-B6BDCF9007C9}"/>
                </a:ext>
              </a:extLst>
            </p:cNvPr>
            <p:cNvSpPr/>
            <p:nvPr/>
          </p:nvSpPr>
          <p:spPr>
            <a:xfrm>
              <a:off x="4910935" y="2509962"/>
              <a:ext cx="2383249" cy="492703"/>
            </a:xfrm>
            <a:custGeom>
              <a:avLst/>
              <a:gdLst>
                <a:gd fmla="*/ 24479 w 2383249" name="connsiteX0"/>
                <a:gd fmla="*/ 492382 h 492703" name="connsiteY0"/>
                <a:gd fmla="*/ -150 w 2383249" name="connsiteX1"/>
                <a:gd fmla="*/ 467694 h 492703" name="connsiteY1"/>
                <a:gd fmla="*/ 7927 w 2383249" name="connsiteX2"/>
                <a:gd fmla="*/ 449473 h 492703" name="connsiteY2"/>
                <a:gd fmla="*/ 9869 w 2383249" name="connsiteX3"/>
                <a:gd fmla="*/ 447725 h 492703" name="connsiteY3"/>
                <a:gd fmla="*/ 44735 w 2383249" name="connsiteX4"/>
                <a:gd fmla="*/ 448269 h 492703" name="connsiteY4"/>
                <a:gd fmla="*/ 44196 w 2383249" name="connsiteX5"/>
                <a:gd fmla="*/ 483135 h 492703" name="connsiteY5"/>
                <a:gd fmla="*/ 42876 w 2383249" name="connsiteX6"/>
                <a:gd fmla="*/ 484324 h 492703" name="connsiteY6"/>
                <a:gd fmla="*/ 40982 w 2383249" name="connsiteX7"/>
                <a:gd fmla="*/ 486023 h 492703" name="connsiteY7"/>
                <a:gd fmla="*/ 24479 w 2383249" name="connsiteX8"/>
                <a:gd fmla="*/ 492382 h 492703" name="connsiteY8"/>
                <a:gd fmla="*/ 2358408 w 2383249" name="connsiteX9"/>
                <a:gd fmla="*/ 492139 h 492703" name="connsiteY9"/>
                <a:gd fmla="*/ 2341904 w 2383249" name="connsiteX10"/>
                <a:gd fmla="*/ 485780 h 492703" name="connsiteY10"/>
                <a:gd fmla="*/ 2340011 w 2383249" name="connsiteX11"/>
                <a:gd fmla="*/ 484081 h 492703" name="connsiteY11"/>
                <a:gd fmla="*/ 2338167 w 2383249" name="connsiteX12"/>
                <a:gd fmla="*/ 449254 h 492703" name="connsiteY12"/>
                <a:gd fmla="*/ 2373018 w 2383249" name="connsiteX13"/>
                <a:gd fmla="*/ 447434 h 492703" name="connsiteY13"/>
                <a:gd fmla="*/ 2374959 w 2383249" name="connsiteX14"/>
                <a:gd fmla="*/ 449181 h 492703" name="connsiteY14"/>
                <a:gd fmla="*/ 2376756 w 2383249" name="connsiteX15"/>
                <a:gd fmla="*/ 484008 h 492703" name="connsiteY15"/>
                <a:gd fmla="*/ 2358408 w 2383249" name="connsiteX16"/>
                <a:gd fmla="*/ 492139 h 492703" name="connsiteY16"/>
                <a:gd fmla="*/ 249605 w 2383249" name="connsiteX17"/>
                <a:gd fmla="*/ 319775 h 492703" name="connsiteY17"/>
                <a:gd fmla="*/ 224996 w 2383249" name="connsiteX18"/>
                <a:gd fmla="*/ 295083 h 492703" name="connsiteY18"/>
                <a:gd fmla="*/ 236209 w 2383249" name="connsiteX19"/>
                <a:gd fmla="*/ 274439 h 492703" name="connsiteY19"/>
                <a:gd fmla="*/ 238442 w 2383249" name="connsiteX20"/>
                <a:gd fmla="*/ 273031 h 492703" name="connsiteY20"/>
                <a:gd fmla="*/ 272225 w 2383249" name="connsiteX21"/>
                <a:gd fmla="*/ 281749 h 492703" name="connsiteY21"/>
                <a:gd fmla="*/ 265090 w 2383249" name="connsiteX22"/>
                <a:gd fmla="*/ 314484 h 492703" name="connsiteY22"/>
                <a:gd fmla="*/ 262954 w 2383249" name="connsiteX23"/>
                <a:gd fmla="*/ 315843 h 492703" name="connsiteY23"/>
                <a:gd fmla="*/ 249605 w 2383249" name="connsiteX24"/>
                <a:gd fmla="*/ 319775 h 492703" name="connsiteY24"/>
                <a:gd fmla="*/ 2133233 w 2383249" name="connsiteX25"/>
                <a:gd fmla="*/ 319775 h 492703" name="connsiteY25"/>
                <a:gd fmla="*/ 2119933 w 2383249" name="connsiteX26"/>
                <a:gd fmla="*/ 315843 h 492703" name="connsiteY26"/>
                <a:gd fmla="*/ 2117748 w 2383249" name="connsiteX27"/>
                <a:gd fmla="*/ 314484 h 492703" name="connsiteY27"/>
                <a:gd fmla="*/ 2110322 w 2383249" name="connsiteX28"/>
                <a:gd fmla="*/ 280409 h 492703" name="connsiteY28"/>
                <a:gd fmla="*/ 2144396 w 2383249" name="connsiteX29"/>
                <a:gd fmla="*/ 272983 h 492703" name="connsiteY29"/>
                <a:gd fmla="*/ 2146581 w 2383249" name="connsiteX30"/>
                <a:gd fmla="*/ 274390 h 492703" name="connsiteY30"/>
                <a:gd fmla="*/ 2153959 w 2383249" name="connsiteX31"/>
                <a:gd fmla="*/ 308475 h 492703" name="connsiteY31"/>
                <a:gd fmla="*/ 2133233 w 2383249" name="connsiteX32"/>
                <a:gd fmla="*/ 319775 h 492703" name="connsiteY32"/>
                <a:gd fmla="*/ 499730 w 2383249" name="connsiteX33"/>
                <a:gd fmla="*/ 186000 h 492703" name="connsiteY33"/>
                <a:gd fmla="*/ 475169 w 2383249" name="connsiteX34"/>
                <a:gd fmla="*/ 161235 h 492703" name="connsiteY34"/>
                <a:gd fmla="*/ 490022 w 2383249" name="connsiteX35"/>
                <a:gd fmla="*/ 138722 h 492703" name="connsiteY35"/>
                <a:gd fmla="*/ 492401 w 2383249" name="connsiteX36"/>
                <a:gd fmla="*/ 137703 h 492703" name="connsiteY36"/>
                <a:gd fmla="*/ 523951 w 2383249" name="connsiteX37"/>
                <a:gd fmla="*/ 152537 h 492703" name="connsiteY37"/>
                <a:gd fmla="*/ 511816 w 2383249" name="connsiteX38"/>
                <a:gd fmla="*/ 182942 h 492703" name="connsiteY38"/>
                <a:gd fmla="*/ 509487 w 2383249" name="connsiteX39"/>
                <a:gd fmla="*/ 183961 h 492703" name="connsiteY39"/>
                <a:gd fmla="*/ 499730 w 2383249" name="connsiteX40"/>
                <a:gd fmla="*/ 186000 h 492703" name="connsiteY40"/>
                <a:gd fmla="*/ 1883108 w 2383249" name="connsiteX41"/>
                <a:gd fmla="*/ 186000 h 492703" name="connsiteY41"/>
                <a:gd fmla="*/ 1873400 w 2383249" name="connsiteX42"/>
                <a:gd fmla="*/ 184010 h 492703" name="connsiteY42"/>
                <a:gd fmla="*/ 1871070 w 2383249" name="connsiteX43"/>
                <a:gd fmla="*/ 182990 h 492703" name="connsiteY43"/>
                <a:gd fmla="*/ 1856799 w 2383249" name="connsiteX44"/>
                <a:gd fmla="*/ 151173 h 492703" name="connsiteY44"/>
                <a:gd fmla="*/ 1888593 w 2383249" name="connsiteX45"/>
                <a:gd fmla="*/ 136897 h 492703" name="connsiteY45"/>
                <a:gd fmla="*/ 1890486 w 2383249" name="connsiteX46"/>
                <a:gd fmla="*/ 137703 h 492703" name="connsiteY46"/>
                <a:gd fmla="*/ 1892865 w 2383249" name="connsiteX47"/>
                <a:gd fmla="*/ 138722 h 492703" name="connsiteY47"/>
                <a:gd fmla="*/ 1905679 w 2383249" name="connsiteX48"/>
                <a:gd fmla="*/ 171161 h 492703" name="connsiteY48"/>
                <a:gd fmla="*/ 1883157 w 2383249" name="connsiteX49"/>
                <a:gd fmla="*/ 186000 h 492703" name="connsiteY49"/>
                <a:gd fmla="*/ 768397 w 2383249" name="connsiteX50"/>
                <a:gd fmla="*/ 95085 h 492703" name="connsiteY50"/>
                <a:gd fmla="*/ 743884 w 2383249" name="connsiteX51"/>
                <a:gd fmla="*/ 70262 h 492703" name="connsiteY51"/>
                <a:gd fmla="*/ 762426 w 2383249" name="connsiteX52"/>
                <a:gd fmla="*/ 46545 h 492703" name="connsiteY52"/>
                <a:gd fmla="*/ 764950 w 2383249" name="connsiteX53"/>
                <a:gd fmla="*/ 45915 h 492703" name="connsiteY53"/>
                <a:gd fmla="*/ 795579 w 2383249" name="connsiteX54"/>
                <a:gd fmla="*/ 62559 h 492703" name="connsiteY54"/>
                <a:gd fmla="*/ 778930 w 2383249" name="connsiteX55"/>
                <a:gd fmla="*/ 93202 h 492703" name="connsiteY55"/>
                <a:gd fmla="*/ 776842 w 2383249" name="connsiteX56"/>
                <a:gd fmla="*/ 93726 h 492703" name="connsiteY56"/>
                <a:gd fmla="*/ 774367 w 2383249" name="connsiteX57"/>
                <a:gd fmla="*/ 94357 h 492703" name="connsiteY57"/>
                <a:gd fmla="*/ 768299 w 2383249" name="connsiteX58"/>
                <a:gd fmla="*/ 94939 h 492703" name="connsiteY58"/>
                <a:gd fmla="*/ 1614442 w 2383249" name="connsiteX59"/>
                <a:gd fmla="*/ 95085 h 492703" name="connsiteY59"/>
                <a:gd fmla="*/ 1608520 w 2383249" name="connsiteX60"/>
                <a:gd fmla="*/ 94357 h 492703" name="connsiteY60"/>
                <a:gd fmla="*/ 1605996 w 2383249" name="connsiteX61"/>
                <a:gd fmla="*/ 93726 h 492703" name="connsiteY61"/>
                <a:gd fmla="*/ 1588182 w 2383249" name="connsiteX62"/>
                <a:gd fmla="*/ 63743 h 492703" name="connsiteY62"/>
                <a:gd fmla="*/ 1617888 w 2383249" name="connsiteX63"/>
                <a:gd fmla="*/ 45866 h 492703" name="connsiteY63"/>
                <a:gd fmla="*/ 1620363 w 2383249" name="connsiteX64"/>
                <a:gd fmla="*/ 46497 h 492703" name="connsiteY64"/>
                <a:gd fmla="*/ 1638129 w 2383249" name="connsiteX65"/>
                <a:gd fmla="*/ 76514 h 492703" name="connsiteY65"/>
                <a:gd fmla="*/ 1614442 w 2383249" name="connsiteX66"/>
                <a:gd fmla="*/ 95037 h 492703" name="connsiteY66"/>
                <a:gd fmla="*/ 1048179 w 2383249" name="connsiteX67"/>
                <a:gd fmla="*/ 49215 h 492703" name="connsiteY67"/>
                <a:gd fmla="*/ 1023036 w 2383249" name="connsiteX68"/>
                <a:gd fmla="*/ 25028 h 492703" name="connsiteY68"/>
                <a:gd fmla="*/ 1046237 w 2383249" name="connsiteX69"/>
                <a:gd fmla="*/ -52 h 492703" name="connsiteY69"/>
                <a:gd fmla="*/ 1048810 w 2383249" name="connsiteX70"/>
                <a:gd fmla="*/ -52 h 492703" name="connsiteY70"/>
                <a:gd fmla="*/ 1075361 w 2383249" name="connsiteX71"/>
                <a:gd fmla="*/ 22567 h 492703" name="connsiteY71"/>
                <a:gd fmla="*/ 1052742 w 2383249" name="connsiteX72"/>
                <a:gd fmla="*/ 49118 h 492703" name="connsiteY72"/>
                <a:gd fmla="*/ 1050218 w 2383249" name="connsiteX73"/>
                <a:gd fmla="*/ 49118 h 492703" name="connsiteY73"/>
                <a:gd fmla="*/ 1334562 w 2383249" name="connsiteX74"/>
                <a:gd fmla="*/ 49215 h 492703" name="connsiteY74"/>
                <a:gd fmla="*/ 1332524 w 2383249" name="connsiteX75"/>
                <a:gd fmla="*/ 49215 h 492703" name="connsiteY75"/>
                <a:gd fmla="*/ 1330000 w 2383249" name="connsiteX76"/>
                <a:gd fmla="*/ 48972 h 492703" name="connsiteY76"/>
                <a:gd fmla="*/ 1306361 w 2383249" name="connsiteX77"/>
                <a:gd fmla="*/ 23324 h 492703" name="connsiteY77"/>
                <a:gd fmla="*/ 1332038 w 2383249" name="connsiteX78"/>
                <a:gd fmla="*/ -300 h 492703" name="connsiteY78"/>
                <a:gd fmla="*/ 1333931 w 2383249" name="connsiteX79"/>
                <a:gd fmla="*/ -150 h 492703" name="connsiteY79"/>
                <a:gd fmla="*/ 1336504 w 2383249" name="connsiteX80"/>
                <a:gd fmla="*/ -150 h 492703" name="connsiteY80"/>
                <a:gd fmla="*/ 1358881 w 2383249" name="connsiteX81"/>
                <a:gd fmla="*/ 26586 h 492703" name="connsiteY81"/>
                <a:gd fmla="*/ 1334562 w 2383249" name="connsiteX82"/>
                <a:gd fmla="*/ 49070 h 492703" name="connsiteY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b="b" l="l" r="r" t="t"/>
              <a:pathLst>
                <a:path h="492703" w="2383249">
                  <a:moveTo>
                    <a:pt x="24479" y="492382"/>
                  </a:moveTo>
                  <a:cubicBezTo>
                    <a:pt x="10859" y="492367"/>
                    <a:pt x="-165" y="481315"/>
                    <a:pt x="-150" y="467694"/>
                  </a:cubicBezTo>
                  <a:cubicBezTo>
                    <a:pt x="-140" y="460753"/>
                    <a:pt x="2792" y="454137"/>
                    <a:pt x="7927" y="449473"/>
                  </a:cubicBezTo>
                  <a:lnTo>
                    <a:pt x="9869" y="447725"/>
                  </a:lnTo>
                  <a:cubicBezTo>
                    <a:pt x="19644" y="438245"/>
                    <a:pt x="35260" y="438488"/>
                    <a:pt x="44735" y="448269"/>
                  </a:cubicBezTo>
                  <a:cubicBezTo>
                    <a:pt x="54214" y="458045"/>
                    <a:pt x="53972" y="473655"/>
                    <a:pt x="44196" y="483135"/>
                  </a:cubicBezTo>
                  <a:cubicBezTo>
                    <a:pt x="43769" y="483547"/>
                    <a:pt x="43332" y="483945"/>
                    <a:pt x="42876" y="484324"/>
                  </a:cubicBezTo>
                  <a:lnTo>
                    <a:pt x="40982" y="486023"/>
                  </a:lnTo>
                  <a:cubicBezTo>
                    <a:pt x="36478" y="490144"/>
                    <a:pt x="30585" y="492416"/>
                    <a:pt x="24479" y="492382"/>
                  </a:cubicBezTo>
                  <a:close/>
                  <a:moveTo>
                    <a:pt x="2358408" y="492139"/>
                  </a:moveTo>
                  <a:cubicBezTo>
                    <a:pt x="2352292" y="492173"/>
                    <a:pt x="2346419" y="489901"/>
                    <a:pt x="2341904" y="485780"/>
                  </a:cubicBezTo>
                  <a:lnTo>
                    <a:pt x="2340011" y="484081"/>
                  </a:lnTo>
                  <a:cubicBezTo>
                    <a:pt x="2329915" y="474966"/>
                    <a:pt x="2329090" y="459375"/>
                    <a:pt x="2338167" y="449254"/>
                  </a:cubicBezTo>
                  <a:cubicBezTo>
                    <a:pt x="2347292" y="439134"/>
                    <a:pt x="2362922" y="438318"/>
                    <a:pt x="2373018" y="447434"/>
                  </a:cubicBezTo>
                  <a:lnTo>
                    <a:pt x="2374959" y="449181"/>
                  </a:lnTo>
                  <a:cubicBezTo>
                    <a:pt x="2385056" y="458307"/>
                    <a:pt x="2385881" y="473903"/>
                    <a:pt x="2376756" y="484008"/>
                  </a:cubicBezTo>
                  <a:cubicBezTo>
                    <a:pt x="2372047" y="489193"/>
                    <a:pt x="2365397" y="492144"/>
                    <a:pt x="2358408" y="492139"/>
                  </a:cubicBezTo>
                  <a:close/>
                  <a:moveTo>
                    <a:pt x="249605" y="319775"/>
                  </a:moveTo>
                  <a:cubicBezTo>
                    <a:pt x="235966" y="319755"/>
                    <a:pt x="224948" y="308698"/>
                    <a:pt x="224996" y="295083"/>
                  </a:cubicBezTo>
                  <a:cubicBezTo>
                    <a:pt x="224996" y="286744"/>
                    <a:pt x="229219" y="278982"/>
                    <a:pt x="236209" y="274439"/>
                  </a:cubicBezTo>
                  <a:lnTo>
                    <a:pt x="238442" y="273031"/>
                  </a:lnTo>
                  <a:cubicBezTo>
                    <a:pt x="250188" y="266114"/>
                    <a:pt x="265284" y="270017"/>
                    <a:pt x="272225" y="281749"/>
                  </a:cubicBezTo>
                  <a:cubicBezTo>
                    <a:pt x="278729" y="292845"/>
                    <a:pt x="275671" y="307106"/>
                    <a:pt x="265090" y="314484"/>
                  </a:cubicBezTo>
                  <a:lnTo>
                    <a:pt x="262954" y="315843"/>
                  </a:lnTo>
                  <a:cubicBezTo>
                    <a:pt x="258974" y="318430"/>
                    <a:pt x="254363" y="319794"/>
                    <a:pt x="249605" y="319775"/>
                  </a:cubicBezTo>
                  <a:close/>
                  <a:moveTo>
                    <a:pt x="2133233" y="319775"/>
                  </a:moveTo>
                  <a:cubicBezTo>
                    <a:pt x="2128525" y="319785"/>
                    <a:pt x="2123913" y="318421"/>
                    <a:pt x="2119933" y="315843"/>
                  </a:cubicBezTo>
                  <a:lnTo>
                    <a:pt x="2117748" y="314484"/>
                  </a:lnTo>
                  <a:cubicBezTo>
                    <a:pt x="2106293" y="307126"/>
                    <a:pt x="2102944" y="291869"/>
                    <a:pt x="2110322" y="280409"/>
                  </a:cubicBezTo>
                  <a:cubicBezTo>
                    <a:pt x="2117700" y="268949"/>
                    <a:pt x="2132941" y="265624"/>
                    <a:pt x="2144396" y="272983"/>
                  </a:cubicBezTo>
                  <a:lnTo>
                    <a:pt x="2146581" y="274390"/>
                  </a:lnTo>
                  <a:cubicBezTo>
                    <a:pt x="2158036" y="281768"/>
                    <a:pt x="2161337" y="297029"/>
                    <a:pt x="2153959" y="308475"/>
                  </a:cubicBezTo>
                  <a:cubicBezTo>
                    <a:pt x="2149396" y="315518"/>
                    <a:pt x="2141630" y="319770"/>
                    <a:pt x="2133233" y="319775"/>
                  </a:cubicBezTo>
                  <a:close/>
                  <a:moveTo>
                    <a:pt x="499730" y="186000"/>
                  </a:moveTo>
                  <a:cubicBezTo>
                    <a:pt x="486091" y="185942"/>
                    <a:pt x="475121" y="174850"/>
                    <a:pt x="475169" y="161235"/>
                  </a:cubicBezTo>
                  <a:cubicBezTo>
                    <a:pt x="475218" y="151449"/>
                    <a:pt x="481042" y="142615"/>
                    <a:pt x="490022" y="138722"/>
                  </a:cubicBezTo>
                  <a:lnTo>
                    <a:pt x="492401" y="137703"/>
                  </a:lnTo>
                  <a:cubicBezTo>
                    <a:pt x="505215" y="133082"/>
                    <a:pt x="519340" y="139722"/>
                    <a:pt x="523951" y="152537"/>
                  </a:cubicBezTo>
                  <a:cubicBezTo>
                    <a:pt x="528174" y="164283"/>
                    <a:pt x="522981" y="177345"/>
                    <a:pt x="511816" y="182942"/>
                  </a:cubicBezTo>
                  <a:lnTo>
                    <a:pt x="509487" y="183961"/>
                  </a:lnTo>
                  <a:cubicBezTo>
                    <a:pt x="506429" y="185311"/>
                    <a:pt x="503080" y="186005"/>
                    <a:pt x="499730" y="186000"/>
                  </a:cubicBezTo>
                  <a:close/>
                  <a:moveTo>
                    <a:pt x="1883108" y="186000"/>
                  </a:moveTo>
                  <a:cubicBezTo>
                    <a:pt x="1879759" y="186000"/>
                    <a:pt x="1876458" y="185320"/>
                    <a:pt x="1873400" y="184010"/>
                  </a:cubicBezTo>
                  <a:lnTo>
                    <a:pt x="1871070" y="182990"/>
                  </a:lnTo>
                  <a:cubicBezTo>
                    <a:pt x="1858353" y="178146"/>
                    <a:pt x="1851945" y="163905"/>
                    <a:pt x="1856799" y="151173"/>
                  </a:cubicBezTo>
                  <a:cubicBezTo>
                    <a:pt x="1861653" y="138446"/>
                    <a:pt x="1875876" y="132053"/>
                    <a:pt x="1888593" y="136897"/>
                  </a:cubicBezTo>
                  <a:cubicBezTo>
                    <a:pt x="1889224" y="137140"/>
                    <a:pt x="1889855" y="137407"/>
                    <a:pt x="1890486" y="137703"/>
                  </a:cubicBezTo>
                  <a:lnTo>
                    <a:pt x="1892865" y="138722"/>
                  </a:lnTo>
                  <a:cubicBezTo>
                    <a:pt x="1905339" y="144144"/>
                    <a:pt x="1911067" y="158667"/>
                    <a:pt x="1905679" y="171161"/>
                  </a:cubicBezTo>
                  <a:cubicBezTo>
                    <a:pt x="1901796" y="180131"/>
                    <a:pt x="1892962" y="185956"/>
                    <a:pt x="1883157" y="186000"/>
                  </a:cubicBezTo>
                  <a:close/>
                  <a:moveTo>
                    <a:pt x="768397" y="95085"/>
                  </a:moveTo>
                  <a:cubicBezTo>
                    <a:pt x="754757" y="94993"/>
                    <a:pt x="743836" y="83877"/>
                    <a:pt x="743884" y="70262"/>
                  </a:cubicBezTo>
                  <a:cubicBezTo>
                    <a:pt x="743982" y="59069"/>
                    <a:pt x="751602" y="49332"/>
                    <a:pt x="762426" y="46545"/>
                  </a:cubicBezTo>
                  <a:lnTo>
                    <a:pt x="764950" y="45915"/>
                  </a:lnTo>
                  <a:cubicBezTo>
                    <a:pt x="778007" y="42046"/>
                    <a:pt x="791744" y="49497"/>
                    <a:pt x="795579" y="62559"/>
                  </a:cubicBezTo>
                  <a:cubicBezTo>
                    <a:pt x="799462" y="75616"/>
                    <a:pt x="791987" y="89333"/>
                    <a:pt x="778930" y="93202"/>
                  </a:cubicBezTo>
                  <a:cubicBezTo>
                    <a:pt x="778250" y="93406"/>
                    <a:pt x="777571" y="93580"/>
                    <a:pt x="776842" y="93726"/>
                  </a:cubicBezTo>
                  <a:lnTo>
                    <a:pt x="774367" y="94357"/>
                  </a:lnTo>
                  <a:cubicBezTo>
                    <a:pt x="772377" y="94799"/>
                    <a:pt x="770338" y="94993"/>
                    <a:pt x="768299" y="94939"/>
                  </a:cubicBezTo>
                  <a:close/>
                  <a:moveTo>
                    <a:pt x="1614442" y="95085"/>
                  </a:moveTo>
                  <a:cubicBezTo>
                    <a:pt x="1612451" y="95080"/>
                    <a:pt x="1610461" y="94838"/>
                    <a:pt x="1608520" y="94357"/>
                  </a:cubicBezTo>
                  <a:lnTo>
                    <a:pt x="1605996" y="93726"/>
                  </a:lnTo>
                  <a:cubicBezTo>
                    <a:pt x="1592793" y="90367"/>
                    <a:pt x="1584833" y="76941"/>
                    <a:pt x="1588182" y="63743"/>
                  </a:cubicBezTo>
                  <a:cubicBezTo>
                    <a:pt x="1591531" y="50657"/>
                    <a:pt x="1604782" y="42687"/>
                    <a:pt x="1617888" y="45866"/>
                  </a:cubicBezTo>
                  <a:lnTo>
                    <a:pt x="1620363" y="46497"/>
                  </a:lnTo>
                  <a:cubicBezTo>
                    <a:pt x="1633566" y="49885"/>
                    <a:pt x="1641478" y="63326"/>
                    <a:pt x="1638129" y="76514"/>
                  </a:cubicBezTo>
                  <a:cubicBezTo>
                    <a:pt x="1635314" y="87338"/>
                    <a:pt x="1625606" y="94939"/>
                    <a:pt x="1614442" y="95037"/>
                  </a:cubicBezTo>
                  <a:close/>
                  <a:moveTo>
                    <a:pt x="1048179" y="49215"/>
                  </a:moveTo>
                  <a:cubicBezTo>
                    <a:pt x="1034539" y="49472"/>
                    <a:pt x="1023326" y="38643"/>
                    <a:pt x="1023036" y="25028"/>
                  </a:cubicBezTo>
                  <a:cubicBezTo>
                    <a:pt x="1022793" y="11806"/>
                    <a:pt x="1033034" y="739"/>
                    <a:pt x="1046237" y="-52"/>
                  </a:cubicBezTo>
                  <a:lnTo>
                    <a:pt x="1048810" y="-52"/>
                  </a:lnTo>
                  <a:cubicBezTo>
                    <a:pt x="1062401" y="-1140"/>
                    <a:pt x="1074293" y="8990"/>
                    <a:pt x="1075361" y="22567"/>
                  </a:cubicBezTo>
                  <a:cubicBezTo>
                    <a:pt x="1076429" y="36144"/>
                    <a:pt x="1066332" y="48031"/>
                    <a:pt x="1052742" y="49118"/>
                  </a:cubicBezTo>
                  <a:lnTo>
                    <a:pt x="1050218" y="49118"/>
                  </a:lnTo>
                  <a:close/>
                  <a:moveTo>
                    <a:pt x="1334562" y="49215"/>
                  </a:moveTo>
                  <a:lnTo>
                    <a:pt x="1332524" y="49215"/>
                  </a:lnTo>
                  <a:lnTo>
                    <a:pt x="1330000" y="48972"/>
                  </a:lnTo>
                  <a:cubicBezTo>
                    <a:pt x="1316409" y="48414"/>
                    <a:pt x="1305827" y="36930"/>
                    <a:pt x="1306361" y="23324"/>
                  </a:cubicBezTo>
                  <a:cubicBezTo>
                    <a:pt x="1306944" y="9714"/>
                    <a:pt x="1318399" y="-863"/>
                    <a:pt x="1332038" y="-300"/>
                  </a:cubicBezTo>
                  <a:cubicBezTo>
                    <a:pt x="1332669" y="-276"/>
                    <a:pt x="1333300" y="-227"/>
                    <a:pt x="1333931" y="-150"/>
                  </a:cubicBezTo>
                  <a:lnTo>
                    <a:pt x="1336504" y="-150"/>
                  </a:lnTo>
                  <a:cubicBezTo>
                    <a:pt x="1350047" y="1049"/>
                    <a:pt x="1360094" y="13019"/>
                    <a:pt x="1358881" y="26586"/>
                  </a:cubicBezTo>
                  <a:cubicBezTo>
                    <a:pt x="1357764" y="39226"/>
                    <a:pt x="1347231" y="48948"/>
                    <a:pt x="1334562" y="49070"/>
                  </a:cubicBezTo>
                  <a:close/>
                </a:path>
              </a:pathLst>
            </a:custGeom>
            <a:solidFill>
              <a:schemeClr val="accent1"/>
            </a:soli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endParaRPr lang="en-IN" sz="1400"/>
            </a:p>
          </p:txBody>
        </p:sp>
        <p:sp>
          <p:nvSpPr>
            <p:cNvPr id="13" name="Freeform: Shape 15">
              <a:extLst>
                <a:ext uri="{FF2B5EF4-FFF2-40B4-BE49-F238E27FC236}">
                  <a16:creationId xmlns:a16="http://schemas.microsoft.com/office/drawing/2014/main" id="{50C7E49D-CDEE-4DD9-BC49-AFCAD7AF3E9E}"/>
                </a:ext>
              </a:extLst>
            </p:cNvPr>
            <p:cNvSpPr/>
            <p:nvPr/>
          </p:nvSpPr>
          <p:spPr>
            <a:xfrm>
              <a:off x="7437639" y="3157880"/>
              <a:ext cx="50226" cy="50496"/>
            </a:xfrm>
            <a:custGeom>
              <a:avLst/>
              <a:gdLst>
                <a:gd fmla="*/ 25521 w 50226" name="connsiteX0"/>
                <a:gd fmla="*/ 50174 h 50496" name="connsiteY0"/>
                <a:gd fmla="*/ 6106 w 50226" name="connsiteX1"/>
                <a:gd fmla="*/ 40903 h 50496" name="connsiteY1"/>
                <a:gd fmla="*/ 5329 w 50226" name="connsiteX2"/>
                <a:gd fmla="*/ 39981 h 50496" name="connsiteY2"/>
                <a:gd fmla="*/ 9115 w 50226" name="connsiteX3"/>
                <a:gd fmla="*/ 5153 h 50496" name="connsiteY3"/>
                <a:gd fmla="*/ 43918 w 50226" name="connsiteX4"/>
                <a:gd fmla="*/ 8915 h 50496" name="connsiteY4"/>
                <a:gd fmla="*/ 44695 w 50226" name="connsiteX5"/>
                <a:gd fmla="*/ 9886 h 50496" name="connsiteY5"/>
                <a:gd fmla="*/ 40763 w 50226" name="connsiteX6"/>
                <a:gd fmla="*/ 44602 h 50496" name="connsiteY6"/>
                <a:gd fmla="*/ 25279 w 50226" name="connsiteX7"/>
                <a:gd fmla="*/ 49980 h 50496" name="connsiteY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b="b" l="l" r="r" t="t"/>
              <a:pathLst>
                <a:path h="50496" w="50226">
                  <a:moveTo>
                    <a:pt x="25521" y="50174"/>
                  </a:moveTo>
                  <a:cubicBezTo>
                    <a:pt x="17949" y="50227"/>
                    <a:pt x="10814" y="46810"/>
                    <a:pt x="6106" y="40903"/>
                  </a:cubicBezTo>
                  <a:lnTo>
                    <a:pt x="5329" y="39981"/>
                  </a:lnTo>
                  <a:cubicBezTo>
                    <a:pt x="-3262" y="29326"/>
                    <a:pt x="-1564" y="13730"/>
                    <a:pt x="9115" y="5153"/>
                  </a:cubicBezTo>
                  <a:cubicBezTo>
                    <a:pt x="19745" y="-3423"/>
                    <a:pt x="35326" y="-1739"/>
                    <a:pt x="43918" y="8915"/>
                  </a:cubicBezTo>
                  <a:lnTo>
                    <a:pt x="44695" y="9886"/>
                  </a:lnTo>
                  <a:cubicBezTo>
                    <a:pt x="53189" y="20560"/>
                    <a:pt x="51442" y="36107"/>
                    <a:pt x="40763" y="44602"/>
                  </a:cubicBezTo>
                  <a:cubicBezTo>
                    <a:pt x="36346" y="48101"/>
                    <a:pt x="30909" y="49999"/>
                    <a:pt x="25279" y="49980"/>
                  </a:cubicBezTo>
                  <a:close/>
                </a:path>
              </a:pathLst>
            </a:custGeom>
            <a:solidFill>
              <a:schemeClr val="accent1"/>
            </a:soli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endParaRPr lang="en-IN" sz="1400"/>
            </a:p>
          </p:txBody>
        </p:sp>
        <p:sp>
          <p:nvSpPr>
            <p:cNvPr id="17" name="Freeform: Shape 20">
              <a:extLst>
                <a:ext uri="{FF2B5EF4-FFF2-40B4-BE49-F238E27FC236}">
                  <a16:creationId xmlns:a16="http://schemas.microsoft.com/office/drawing/2014/main" id="{B7585ABF-E676-46FF-9044-B6591B5AF34A}"/>
                </a:ext>
              </a:extLst>
            </p:cNvPr>
            <p:cNvSpPr/>
            <p:nvPr/>
          </p:nvSpPr>
          <p:spPr>
            <a:xfrm>
              <a:off x="8792130" y="5696709"/>
              <a:ext cx="2485372" cy="189644"/>
            </a:xfrm>
            <a:custGeom>
              <a:avLst/>
              <a:gdLst>
                <a:gd fmla="*/ 2460952 w 2485372" name="connsiteX0"/>
                <a:gd fmla="*/ -322 h 189644" name="connsiteY0"/>
                <a:gd fmla="*/ 2436294 w 2485372" name="connsiteX1"/>
                <a:gd fmla="*/ 24240 h 189644" name="connsiteY1"/>
                <a:gd fmla="*/ 2436294 w 2485372" name="connsiteX2"/>
                <a:gd fmla="*/ 24288 h 189644" name="connsiteY2"/>
                <a:gd fmla="*/ 2436294 w 2485372" name="connsiteX3"/>
                <a:gd fmla="*/ 139764 h 189644" name="connsiteY3"/>
                <a:gd fmla="*/ 49118 w 2485372" name="connsiteX4"/>
                <a:gd fmla="*/ 139764 h 189644" name="connsiteY4"/>
                <a:gd fmla="*/ 49118 w 2485372" name="connsiteX5"/>
                <a:gd fmla="*/ 24288 h 189644" name="connsiteY5"/>
                <a:gd fmla="*/ 23392 w 2485372" name="connsiteX6"/>
                <a:gd fmla="*/ 746 h 189644" name="connsiteY6"/>
                <a:gd fmla="*/ -150 w 2485372" name="connsiteX7"/>
                <a:gd fmla="*/ 24288 h 189644" name="connsiteY7"/>
                <a:gd fmla="*/ -150 w 2485372" name="connsiteX8"/>
                <a:gd fmla="*/ 189323 h 189644" name="connsiteY8"/>
                <a:gd fmla="*/ 2485222 w 2485372" name="connsiteX9"/>
                <a:gd fmla="*/ 189323 h 189644" name="connsiteY9"/>
                <a:gd fmla="*/ 2485222 w 2485372" name="connsiteX10"/>
                <a:gd fmla="*/ 24288 h 189644" name="connsiteY10"/>
                <a:gd fmla="*/ 2460952 w 2485372" name="connsiteX11"/>
                <a:gd fmla="*/ -322 h 189644" name="connsiteY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b="b" l="l" r="r" t="t"/>
              <a:pathLst>
                <a:path h="189644" w="2485372">
                  <a:moveTo>
                    <a:pt x="2460952" y="-322"/>
                  </a:moveTo>
                  <a:cubicBezTo>
                    <a:pt x="2447361" y="-346"/>
                    <a:pt x="2436343" y="10648"/>
                    <a:pt x="2436294" y="24240"/>
                  </a:cubicBezTo>
                  <a:cubicBezTo>
                    <a:pt x="2436294" y="24254"/>
                    <a:pt x="2436294" y="24273"/>
                    <a:pt x="2436294" y="24288"/>
                  </a:cubicBezTo>
                  <a:lnTo>
                    <a:pt x="2436294" y="139764"/>
                  </a:lnTo>
                  <a:lnTo>
                    <a:pt x="49118" y="139764"/>
                  </a:lnTo>
                  <a:lnTo>
                    <a:pt x="49118" y="24288"/>
                  </a:lnTo>
                  <a:cubicBezTo>
                    <a:pt x="48535" y="10682"/>
                    <a:pt x="36983" y="145"/>
                    <a:pt x="23392" y="746"/>
                  </a:cubicBezTo>
                  <a:cubicBezTo>
                    <a:pt x="10626" y="1314"/>
                    <a:pt x="432" y="11527"/>
                    <a:pt x="-150" y="24288"/>
                  </a:cubicBezTo>
                  <a:lnTo>
                    <a:pt x="-150" y="189323"/>
                  </a:lnTo>
                  <a:lnTo>
                    <a:pt x="2485222" y="189323"/>
                  </a:lnTo>
                  <a:lnTo>
                    <a:pt x="2485222" y="24288"/>
                  </a:lnTo>
                  <a:cubicBezTo>
                    <a:pt x="2485174" y="10838"/>
                    <a:pt x="2474398" y="-108"/>
                    <a:pt x="2460952" y="-322"/>
                  </a:cubicBezTo>
                  <a:close/>
                </a:path>
              </a:pathLst>
            </a:custGeom>
            <a:solidFill>
              <a:schemeClr val="accent2"/>
            </a:soli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endParaRPr lang="en-IN" sz="1400"/>
            </a:p>
          </p:txBody>
        </p:sp>
        <p:sp>
          <p:nvSpPr>
            <p:cNvPr id="18" name="Freeform: Shape 21">
              <a:extLst>
                <a:ext uri="{FF2B5EF4-FFF2-40B4-BE49-F238E27FC236}">
                  <a16:creationId xmlns:a16="http://schemas.microsoft.com/office/drawing/2014/main" id="{1B08E3E9-94A3-42F2-9CF7-8C15C37149DB}"/>
                </a:ext>
              </a:extLst>
            </p:cNvPr>
            <p:cNvSpPr/>
            <p:nvPr/>
          </p:nvSpPr>
          <p:spPr>
            <a:xfrm>
              <a:off x="7757054" y="2509688"/>
              <a:ext cx="3520581" cy="2504870"/>
            </a:xfrm>
            <a:custGeom>
              <a:avLst/>
              <a:gdLst>
                <a:gd fmla="*/ 1084194 w 3520581" name="connsiteX0"/>
                <a:gd fmla="*/ 212719 h 2361960" name="connsiteY0"/>
                <a:gd fmla="*/ 1247966 w 3520581" name="connsiteX1"/>
                <a:gd fmla="*/ 48946 h 2361960" name="connsiteY1"/>
                <a:gd fmla="*/ 3307355 w 3520581" name="connsiteX2"/>
                <a:gd fmla="*/ 48946 h 2361960" name="connsiteY2"/>
                <a:gd fmla="*/ 3471128 w 3520581" name="connsiteX3"/>
                <a:gd fmla="*/ 212719 h 2361960" name="connsiteY3"/>
                <a:gd fmla="*/ 3471128 w 3520581" name="connsiteX4"/>
                <a:gd fmla="*/ 2335889 h 2361960" name="connsiteY4"/>
                <a:gd fmla="*/ 3494669 w 3520581" name="connsiteX5"/>
                <a:gd fmla="*/ 2361615 h 2361960" name="connsiteY5"/>
                <a:gd fmla="*/ 3520395 w 3520581" name="connsiteX6"/>
                <a:gd fmla="*/ 2338078 h 2361960" name="connsiteY6"/>
                <a:gd fmla="*/ 3520395 w 3520581" name="connsiteX7"/>
                <a:gd fmla="*/ 2335889 h 2361960" name="connsiteY7"/>
                <a:gd fmla="*/ 3520395 w 3520581" name="connsiteX8"/>
                <a:gd fmla="*/ 212719 h 2361960" name="connsiteY8"/>
                <a:gd fmla="*/ 3307355 w 3520581" name="connsiteX9"/>
                <a:gd fmla="*/ -322 h 2361960" name="connsiteY9"/>
                <a:gd fmla="*/ 1247966 w 3520581" name="connsiteX10"/>
                <a:gd fmla="*/ -322 h 2361960" name="connsiteY10"/>
                <a:gd fmla="*/ 1034877 w 3520581" name="connsiteX11"/>
                <a:gd fmla="*/ 212719 h 2361960" name="connsiteY11"/>
                <a:gd fmla="*/ 1034877 w 3520581" name="connsiteX12"/>
                <a:gd fmla="*/ 1365631 h 2361960" name="connsiteY12"/>
                <a:gd fmla="*/ 808732 w 3520581" name="connsiteX13"/>
                <a:gd fmla="*/ 1591825 h 2361960" name="connsiteY13"/>
                <a:gd fmla="*/ 168786 w 3520581" name="connsiteX14"/>
                <a:gd fmla="*/ 1591825 h 2361960" name="connsiteY14"/>
                <a:gd fmla="*/ 61465 w 3520581" name="connsiteX15"/>
                <a:gd fmla="*/ 1533830 h 2361960" name="connsiteY15"/>
                <a:gd fmla="*/ 3460 w 3520581" name="connsiteX16"/>
                <a:gd fmla="*/ 1641142 h 2361960" name="connsiteY16"/>
                <a:gd fmla="*/ 110781 w 3520581" name="connsiteX17"/>
                <a:gd fmla="*/ 1699137 h 2361960" name="connsiteY17"/>
                <a:gd fmla="*/ 168786 w 3520581" name="connsiteX18"/>
                <a:gd fmla="*/ 1641142 h 2361960" name="connsiteY18"/>
                <a:gd fmla="*/ 808732 w 3520581" name="connsiteX19"/>
                <a:gd fmla="*/ 1641142 h 2361960" name="connsiteY19"/>
                <a:gd fmla="*/ 1084194 w 3520581" name="connsiteX20"/>
                <a:gd fmla="*/ 1365631 h 2361960" name="connsiteY20"/>
                <a:gd fmla="*/ 86123 w 3520581" name="connsiteX21"/>
                <a:gd fmla="*/ 1653471 h 2361960" name="connsiteY21"/>
                <a:gd fmla="*/ 49087 w 3520581" name="connsiteX22"/>
                <a:gd fmla="*/ 1616532 h 2361960" name="connsiteY22"/>
                <a:gd fmla="*/ 86026 w 3520581" name="connsiteX23"/>
                <a:gd fmla="*/ 1579496 h 2361960" name="connsiteY23"/>
                <a:gd fmla="*/ 123061 w 3520581" name="connsiteX24"/>
                <a:gd fmla="*/ 1616435 h 2361960" name="connsiteY24"/>
                <a:gd fmla="*/ 123061 w 3520581" name="connsiteX25"/>
                <a:gd fmla="*/ 1616484 h 2361960" name="connsiteY25"/>
                <a:gd fmla="*/ 86123 w 3520581" name="connsiteX26"/>
                <a:gd fmla="*/ 1653471 h 2361960" name="connsiteY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b="b" l="l" r="r" t="t"/>
              <a:pathLst>
                <a:path h="2361960" w="3520581">
                  <a:moveTo>
                    <a:pt x="1084194" y="212719"/>
                  </a:moveTo>
                  <a:cubicBezTo>
                    <a:pt x="1084291" y="122314"/>
                    <a:pt x="1157537" y="49053"/>
                    <a:pt x="1247966" y="48946"/>
                  </a:cubicBezTo>
                  <a:lnTo>
                    <a:pt x="3307355" y="48946"/>
                  </a:lnTo>
                  <a:cubicBezTo>
                    <a:pt x="3397736" y="49053"/>
                    <a:pt x="3471031" y="122314"/>
                    <a:pt x="3471128" y="212719"/>
                  </a:cubicBezTo>
                  <a:lnTo>
                    <a:pt x="3471128" y="2335889"/>
                  </a:lnTo>
                  <a:cubicBezTo>
                    <a:pt x="3470545" y="2349495"/>
                    <a:pt x="3481078" y="2361013"/>
                    <a:pt x="3494669" y="2361615"/>
                  </a:cubicBezTo>
                  <a:cubicBezTo>
                    <a:pt x="3508260" y="2362221"/>
                    <a:pt x="3519812" y="2351684"/>
                    <a:pt x="3520395" y="2338078"/>
                  </a:cubicBezTo>
                  <a:cubicBezTo>
                    <a:pt x="3520444" y="2337350"/>
                    <a:pt x="3520444" y="2336617"/>
                    <a:pt x="3520395" y="2335889"/>
                  </a:cubicBezTo>
                  <a:lnTo>
                    <a:pt x="3520395" y="212719"/>
                  </a:lnTo>
                  <a:cubicBezTo>
                    <a:pt x="3520250" y="95117"/>
                    <a:pt x="3424967" y="-186"/>
                    <a:pt x="3307355" y="-322"/>
                  </a:cubicBezTo>
                  <a:lnTo>
                    <a:pt x="1247966" y="-322"/>
                  </a:lnTo>
                  <a:cubicBezTo>
                    <a:pt x="1130404" y="-55"/>
                    <a:pt x="1035169" y="95161"/>
                    <a:pt x="1034877" y="212719"/>
                  </a:cubicBezTo>
                  <a:lnTo>
                    <a:pt x="1034877" y="1365631"/>
                  </a:lnTo>
                  <a:cubicBezTo>
                    <a:pt x="1034780" y="1490489"/>
                    <a:pt x="933575" y="1591689"/>
                    <a:pt x="808732" y="1591825"/>
                  </a:cubicBezTo>
                  <a:lnTo>
                    <a:pt x="168786" y="1591825"/>
                  </a:lnTo>
                  <a:cubicBezTo>
                    <a:pt x="155146" y="1546174"/>
                    <a:pt x="107140" y="1520210"/>
                    <a:pt x="61465" y="1533830"/>
                  </a:cubicBezTo>
                  <a:cubicBezTo>
                    <a:pt x="15838" y="1547446"/>
                    <a:pt x="-10131" y="1595490"/>
                    <a:pt x="3460" y="1641142"/>
                  </a:cubicBezTo>
                  <a:cubicBezTo>
                    <a:pt x="17100" y="1686793"/>
                    <a:pt x="65154" y="1712757"/>
                    <a:pt x="110781" y="1699137"/>
                  </a:cubicBezTo>
                  <a:cubicBezTo>
                    <a:pt x="138642" y="1690822"/>
                    <a:pt x="160485" y="1669018"/>
                    <a:pt x="168786" y="1641142"/>
                  </a:cubicBezTo>
                  <a:lnTo>
                    <a:pt x="808732" y="1641142"/>
                  </a:lnTo>
                  <a:cubicBezTo>
                    <a:pt x="960806" y="1640952"/>
                    <a:pt x="1084048" y="1517705"/>
                    <a:pt x="1084194" y="1365631"/>
                  </a:cubicBezTo>
                  <a:close/>
                  <a:moveTo>
                    <a:pt x="86123" y="1653471"/>
                  </a:moveTo>
                  <a:cubicBezTo>
                    <a:pt x="65688" y="1653500"/>
                    <a:pt x="49136" y="1636957"/>
                    <a:pt x="49087" y="1616532"/>
                  </a:cubicBezTo>
                  <a:cubicBezTo>
                    <a:pt x="49039" y="1596107"/>
                    <a:pt x="65591" y="1579526"/>
                    <a:pt x="86026" y="1579496"/>
                  </a:cubicBezTo>
                  <a:cubicBezTo>
                    <a:pt x="106461" y="1579472"/>
                    <a:pt x="123013" y="1596010"/>
                    <a:pt x="123061" y="1616435"/>
                  </a:cubicBezTo>
                  <a:cubicBezTo>
                    <a:pt x="123061" y="1616450"/>
                    <a:pt x="123061" y="1616469"/>
                    <a:pt x="123061" y="1616484"/>
                  </a:cubicBezTo>
                  <a:cubicBezTo>
                    <a:pt x="123013" y="1636880"/>
                    <a:pt x="106509" y="1653417"/>
                    <a:pt x="86123" y="1653471"/>
                  </a:cubicBezTo>
                  <a:close/>
                </a:path>
              </a:pathLst>
            </a:custGeom>
            <a:solidFill>
              <a:schemeClr val="accent2"/>
            </a:soli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endParaRPr lang="en-IN" sz="1400"/>
            </a:p>
          </p:txBody>
        </p:sp>
        <p:sp>
          <p:nvSpPr>
            <p:cNvPr id="20" name="Freeform: Shape 23">
              <a:extLst>
                <a:ext uri="{FF2B5EF4-FFF2-40B4-BE49-F238E27FC236}">
                  <a16:creationId xmlns:a16="http://schemas.microsoft.com/office/drawing/2014/main" id="{CA30A13D-6253-49B1-993D-4D5AA2E12CB0}"/>
                </a:ext>
              </a:extLst>
            </p:cNvPr>
            <p:cNvSpPr/>
            <p:nvPr/>
          </p:nvSpPr>
          <p:spPr>
            <a:xfrm>
              <a:off x="996448" y="2796160"/>
              <a:ext cx="1810267" cy="385070"/>
            </a:xfrm>
            <a:custGeom>
              <a:avLst/>
              <a:gdLst>
                <a:gd fmla="*/ 1395703 w 1548461" name="connsiteX0"/>
                <a:gd fmla="*/ 304313 h 609268" name="connsiteY0"/>
                <a:gd fmla="*/ 1548311 w 1548461" name="connsiteX1"/>
                <a:gd fmla="*/ -322 h 609268" name="connsiteY1"/>
                <a:gd fmla="*/ 121733 w 1548461" name="connsiteX2"/>
                <a:gd fmla="*/ -322 h 609268" name="connsiteY2"/>
                <a:gd fmla="*/ -150 w 1548461" name="connsiteX3"/>
                <a:gd fmla="*/ 608947 h 609268" name="connsiteY3"/>
                <a:gd fmla="*/ 1548263 w 1548461" name="connsiteX4"/>
                <a:gd fmla="*/ 608947 h 609268" name="connsiteY4"/>
                <a:gd fmla="*/ 1395703 w 1548461" name="connsiteX5"/>
                <a:gd fmla="*/ 304313 h 609268" name="connsiteY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b="b" l="l" r="r" t="t"/>
              <a:pathLst>
                <a:path h="609268" w="1548461">
                  <a:moveTo>
                    <a:pt x="1395703" y="304313"/>
                  </a:moveTo>
                  <a:cubicBezTo>
                    <a:pt x="1395693" y="184386"/>
                    <a:pt x="1452256" y="71483"/>
                    <a:pt x="1548311" y="-322"/>
                  </a:cubicBezTo>
                  <a:lnTo>
                    <a:pt x="121733" y="-322"/>
                  </a:lnTo>
                  <a:lnTo>
                    <a:pt x="-150" y="608947"/>
                  </a:lnTo>
                  <a:lnTo>
                    <a:pt x="1548263" y="608947"/>
                  </a:lnTo>
                  <a:cubicBezTo>
                    <a:pt x="1452232" y="537128"/>
                    <a:pt x="1395693" y="424230"/>
                    <a:pt x="1395703" y="304313"/>
                  </a:cubicBezTo>
                  <a:close/>
                </a:path>
              </a:pathLst>
            </a:custGeom>
            <a:solidFill>
              <a:srgbClr val="FF9900"/>
            </a:soli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r>
                <a:rPr dirty="0" lang="ru-RU" sz="1400"/>
                <a:t> </a:t>
              </a:r>
              <a:r>
                <a:rPr dirty="0" lang="ru-RU" sz="1400">
                  <a:solidFill>
                    <a:schemeClr val="bg1"/>
                  </a:solidFill>
                </a:rPr>
                <a:t>Инфраструктура помощи</a:t>
              </a:r>
              <a:endParaRPr dirty="0" lang="en-IN" sz="1400">
                <a:solidFill>
                  <a:schemeClr val="bg1"/>
                </a:solidFill>
              </a:endParaRPr>
            </a:p>
          </p:txBody>
        </p:sp>
        <p:sp>
          <p:nvSpPr>
            <p:cNvPr id="21" name="Freeform: Shape 25">
              <a:extLst>
                <a:ext uri="{FF2B5EF4-FFF2-40B4-BE49-F238E27FC236}">
                  <a16:creationId xmlns:a16="http://schemas.microsoft.com/office/drawing/2014/main" id="{6A8407E2-6F34-4088-9A2E-F0477B13F9E6}"/>
                </a:ext>
              </a:extLst>
            </p:cNvPr>
            <p:cNvSpPr/>
            <p:nvPr/>
          </p:nvSpPr>
          <p:spPr>
            <a:xfrm rot="16425936">
              <a:off x="2769437" y="2769898"/>
              <a:ext cx="358770" cy="429516"/>
            </a:xfrm>
            <a:custGeom>
              <a:avLst/>
              <a:gdLst>
                <a:gd fmla="*/ 609119 w 609268" name="connsiteX0"/>
                <a:gd fmla="*/ 304313 h 609268" name="connsiteY0"/>
                <a:gd fmla="*/ 304484 w 609268" name="connsiteX1"/>
                <a:gd fmla="*/ 608947 h 609268" name="connsiteY1"/>
                <a:gd fmla="*/ -150 w 609268" name="connsiteX2"/>
                <a:gd fmla="*/ 304313 h 609268" name="connsiteY2"/>
                <a:gd fmla="*/ 304484 w 609268" name="connsiteX3"/>
                <a:gd fmla="*/ -322 h 609268" name="connsiteY3"/>
                <a:gd fmla="*/ 609119 w 609268" name="connsiteX4"/>
                <a:gd fmla="*/ 304313 h 609268" name="connsiteY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b="b" l="l" r="r" t="t"/>
              <a:pathLst>
                <a:path h="609268" w="609268">
                  <a:moveTo>
                    <a:pt x="609119" y="304313"/>
                  </a:moveTo>
                  <a:cubicBezTo>
                    <a:pt x="609119" y="472558"/>
                    <a:pt x="472729" y="608947"/>
                    <a:pt x="304484" y="608947"/>
                  </a:cubicBezTo>
                  <a:cubicBezTo>
                    <a:pt x="136240" y="608947"/>
                    <a:pt x="-150" y="472558"/>
                    <a:pt x="-150" y="304313"/>
                  </a:cubicBezTo>
                  <a:cubicBezTo>
                    <a:pt x="-150" y="136068"/>
                    <a:pt x="136240" y="-322"/>
                    <a:pt x="304484" y="-322"/>
                  </a:cubicBezTo>
                  <a:cubicBezTo>
                    <a:pt x="472729" y="-322"/>
                    <a:pt x="609119" y="136068"/>
                    <a:pt x="609119" y="304313"/>
                  </a:cubicBezTo>
                  <a:close/>
                </a:path>
              </a:pathLst>
            </a:custGeom>
            <a:solidFill>
              <a:srgbClr val="FF9900"/>
            </a:soli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endParaRPr lang="en-IN" sz="1400"/>
            </a:p>
          </p:txBody>
        </p:sp>
        <p:sp>
          <p:nvSpPr>
            <p:cNvPr id="22" name="Freeform: Shape 26">
              <a:extLst>
                <a:ext uri="{FF2B5EF4-FFF2-40B4-BE49-F238E27FC236}">
                  <a16:creationId xmlns:a16="http://schemas.microsoft.com/office/drawing/2014/main" id="{D500A23A-6CFB-4521-BFF9-0AD1625CAB12}"/>
                </a:ext>
              </a:extLst>
            </p:cNvPr>
            <p:cNvSpPr/>
            <p:nvPr/>
          </p:nvSpPr>
          <p:spPr>
            <a:xfrm>
              <a:off x="914302" y="2652598"/>
              <a:ext cx="2485640" cy="190785"/>
            </a:xfrm>
            <a:custGeom>
              <a:avLst/>
              <a:gdLst>
                <a:gd fmla="*/ 24605 w 2485640" name="connsiteX0"/>
                <a:gd fmla="*/ 188983 h 190785" name="connsiteY0"/>
                <a:gd fmla="*/ 49263 w 2485640" name="connsiteX1"/>
                <a:gd fmla="*/ 164422 h 190785" name="connsiteY1"/>
                <a:gd fmla="*/ 49263 w 2485640" name="connsiteX2"/>
                <a:gd fmla="*/ 164325 h 190785" name="connsiteY2"/>
                <a:gd fmla="*/ 49263 w 2485640" name="connsiteX3"/>
                <a:gd fmla="*/ 48946 h 190785" name="connsiteY3"/>
                <a:gd fmla="*/ 2436197 w 2485640" name="connsiteX4"/>
                <a:gd fmla="*/ 48946 h 190785" name="connsiteY4"/>
                <a:gd fmla="*/ 2436197 w 2485640" name="connsiteX5"/>
                <a:gd fmla="*/ 164713 h 190785" name="connsiteY5"/>
                <a:gd fmla="*/ 2459739 w 2485640" name="connsiteX6"/>
                <a:gd fmla="*/ 190439 h 190785" name="connsiteY6"/>
                <a:gd fmla="*/ 2485465 w 2485640" name="connsiteX7"/>
                <a:gd fmla="*/ 166902 h 190785" name="connsiteY7"/>
                <a:gd fmla="*/ 2485465 w 2485640" name="connsiteX8"/>
                <a:gd fmla="*/ 164713 h 190785" name="connsiteY8"/>
                <a:gd fmla="*/ 2485465 w 2485640" name="connsiteX9"/>
                <a:gd fmla="*/ -322 h 190785" name="connsiteY9"/>
                <a:gd fmla="*/ -150 w 2485640" name="connsiteX10"/>
                <a:gd fmla="*/ -322 h 190785" name="connsiteY10"/>
                <a:gd fmla="*/ -150 w 2485640" name="connsiteX11"/>
                <a:gd fmla="*/ 164713 h 190785" name="connsiteY11"/>
                <a:gd fmla="*/ 24605 w 2485640" name="connsiteX12"/>
                <a:gd fmla="*/ 188983 h 190785" name="connsiteY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b="b" l="l" r="r" t="t"/>
              <a:pathLst>
                <a:path h="190785" w="2485640">
                  <a:moveTo>
                    <a:pt x="24605" y="188983"/>
                  </a:moveTo>
                  <a:cubicBezTo>
                    <a:pt x="38196" y="189012"/>
                    <a:pt x="49234" y="178013"/>
                    <a:pt x="49263" y="164422"/>
                  </a:cubicBezTo>
                  <a:cubicBezTo>
                    <a:pt x="49263" y="164388"/>
                    <a:pt x="49263" y="164359"/>
                    <a:pt x="49263" y="164325"/>
                  </a:cubicBezTo>
                  <a:lnTo>
                    <a:pt x="49263" y="48946"/>
                  </a:lnTo>
                  <a:lnTo>
                    <a:pt x="2436197" y="48946"/>
                  </a:lnTo>
                  <a:lnTo>
                    <a:pt x="2436197" y="164713"/>
                  </a:lnTo>
                  <a:cubicBezTo>
                    <a:pt x="2435595" y="178319"/>
                    <a:pt x="2446133" y="189837"/>
                    <a:pt x="2459739" y="190439"/>
                  </a:cubicBezTo>
                  <a:cubicBezTo>
                    <a:pt x="2473345" y="191046"/>
                    <a:pt x="2484863" y="180508"/>
                    <a:pt x="2485465" y="166902"/>
                  </a:cubicBezTo>
                  <a:cubicBezTo>
                    <a:pt x="2485499" y="166174"/>
                    <a:pt x="2485499" y="165441"/>
                    <a:pt x="2485465" y="164713"/>
                  </a:cubicBezTo>
                  <a:lnTo>
                    <a:pt x="2485465" y="-322"/>
                  </a:lnTo>
                  <a:lnTo>
                    <a:pt x="-150" y="-322"/>
                  </a:lnTo>
                  <a:lnTo>
                    <a:pt x="-150" y="164713"/>
                  </a:lnTo>
                  <a:cubicBezTo>
                    <a:pt x="64" y="178217"/>
                    <a:pt x="11101" y="189036"/>
                    <a:pt x="24605" y="188983"/>
                  </a:cubicBezTo>
                  <a:close/>
                </a:path>
              </a:pathLst>
            </a:custGeom>
            <a:solidFill>
              <a:schemeClr val="accent1"/>
            </a:soli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endParaRPr lang="en-IN" sz="1400"/>
            </a:p>
          </p:txBody>
        </p:sp>
        <p:sp>
          <p:nvSpPr>
            <p:cNvPr id="23" name="Freeform: Shape 27">
              <a:extLst>
                <a:ext uri="{FF2B5EF4-FFF2-40B4-BE49-F238E27FC236}">
                  <a16:creationId xmlns:a16="http://schemas.microsoft.com/office/drawing/2014/main" id="{48F79DC3-0517-413A-9138-C418BA8AB59E}"/>
                </a:ext>
              </a:extLst>
            </p:cNvPr>
            <p:cNvSpPr/>
            <p:nvPr/>
          </p:nvSpPr>
          <p:spPr>
            <a:xfrm>
              <a:off x="914400" y="3525338"/>
              <a:ext cx="3533989" cy="2601843"/>
            </a:xfrm>
            <a:custGeom>
              <a:avLst/>
              <a:gdLst>
                <a:gd fmla="*/ 3447471 w 3533989" name="connsiteX0"/>
                <a:gd fmla="*/ 657438 h 2360868" name="connsiteY0"/>
                <a:gd fmla="*/ 3364953 w 3533989" name="connsiteX1"/>
                <a:gd fmla="*/ 719084 h 2360868" name="connsiteY1"/>
                <a:gd fmla="*/ 2711562 w 3533989" name="connsiteX2"/>
                <a:gd fmla="*/ 719084 h 2360868" name="connsiteY2"/>
                <a:gd fmla="*/ 2436100 w 3533989" name="connsiteX3"/>
                <a:gd fmla="*/ 994546 h 2360868" name="connsiteY3"/>
                <a:gd fmla="*/ 2436100 w 3533989" name="connsiteX4"/>
                <a:gd fmla="*/ 2147458 h 2360868" name="connsiteY4"/>
                <a:gd fmla="*/ 2272279 w 3533989" name="connsiteX5"/>
                <a:gd fmla="*/ 2311134 h 2360868" name="connsiteY5"/>
                <a:gd fmla="*/ 212939 w 3533989" name="connsiteX6"/>
                <a:gd fmla="*/ 2311134 h 2360868" name="connsiteY6"/>
                <a:gd fmla="*/ 49166 w 3533989" name="connsiteX7"/>
                <a:gd fmla="*/ 2147361 h 2360868" name="connsiteY7"/>
                <a:gd fmla="*/ 49166 w 3533989" name="connsiteX8"/>
                <a:gd fmla="*/ 24337 h 2360868" name="connsiteY8"/>
                <a:gd fmla="*/ 24508 w 3533989" name="connsiteX9"/>
                <a:gd fmla="*/ -322 h 2360868" name="connsiteY9"/>
                <a:gd fmla="*/ -150 w 3533989" name="connsiteX10"/>
                <a:gd fmla="*/ 24337 h 2360868" name="connsiteY10"/>
                <a:gd fmla="*/ -150 w 3533989" name="connsiteX11"/>
                <a:gd fmla="*/ 2147458 h 2360868" name="connsiteY11"/>
                <a:gd fmla="*/ 212939 w 3533989" name="connsiteX12"/>
                <a:gd fmla="*/ 2360547 h 2360868" name="connsiteY12"/>
                <a:gd fmla="*/ 2272279 w 3533989" name="connsiteX13"/>
                <a:gd fmla="*/ 2360547 h 2360868" name="connsiteY13"/>
                <a:gd fmla="*/ 2485368 w 3533989" name="connsiteX14"/>
                <a:gd fmla="*/ 2147458 h 2360868" name="connsiteY14"/>
                <a:gd fmla="*/ 2485368 w 3533989" name="connsiteX15"/>
                <a:gd fmla="*/ 994546 h 2360868" name="connsiteY15"/>
                <a:gd fmla="*/ 2711562 w 3533989" name="connsiteX16"/>
                <a:gd fmla="*/ 768400 h 2360868" name="connsiteY16"/>
                <a:gd fmla="*/ 3364808 w 3533989" name="connsiteX17"/>
                <a:gd fmla="*/ 768400 h 2360868" name="connsiteY17"/>
                <a:gd fmla="*/ 3472173 w 3533989" name="connsiteX18"/>
                <a:gd fmla="*/ 826449 h 2360868" name="connsiteY18"/>
                <a:gd fmla="*/ 3530221 w 3533989" name="connsiteX19"/>
                <a:gd fmla="*/ 719084 h 2360868" name="connsiteY19"/>
                <a:gd fmla="*/ 3447325 w 3533989" name="connsiteX20"/>
                <a:gd fmla="*/ 657438 h 2360868" name="connsiteY20"/>
                <a:gd fmla="*/ 3447471 w 3533989" name="connsiteX21"/>
                <a:gd fmla="*/ 780729 h 2360868" name="connsiteY21"/>
                <a:gd fmla="*/ 3410483 w 3533989" name="connsiteX22"/>
                <a:gd fmla="*/ 743790 h 2360868" name="connsiteY22"/>
                <a:gd fmla="*/ 3410483 w 3533989" name="connsiteX23"/>
                <a:gd fmla="*/ 743790 h 2360868" name="connsiteY23"/>
                <a:gd fmla="*/ 3447519 w 3533989" name="connsiteX24"/>
                <a:gd fmla="*/ 706852 h 2360868" name="connsiteY24"/>
                <a:gd fmla="*/ 3484458 w 3533989" name="connsiteX25"/>
                <a:gd fmla="*/ 743887 h 2360868" name="connsiteY25"/>
                <a:gd fmla="*/ 3447471 w 3533989" name="connsiteX26"/>
                <a:gd fmla="*/ 780826 h 2360868" name="connsiteY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b="b" l="l" r="r" t="t"/>
              <a:pathLst>
                <a:path h="2360868" w="3533989">
                  <a:moveTo>
                    <a:pt x="3447471" y="657438"/>
                  </a:moveTo>
                  <a:cubicBezTo>
                    <a:pt x="3409391" y="657569"/>
                    <a:pt x="3375880" y="682601"/>
                    <a:pt x="3364953" y="719084"/>
                  </a:cubicBezTo>
                  <a:lnTo>
                    <a:pt x="2711562" y="719084"/>
                  </a:lnTo>
                  <a:cubicBezTo>
                    <a:pt x="2559497" y="719244"/>
                    <a:pt x="2436260" y="842481"/>
                    <a:pt x="2436100" y="994546"/>
                  </a:cubicBezTo>
                  <a:lnTo>
                    <a:pt x="2436100" y="2147458"/>
                  </a:lnTo>
                  <a:cubicBezTo>
                    <a:pt x="2435940" y="2237844"/>
                    <a:pt x="2362665" y="2311036"/>
                    <a:pt x="2272279" y="2311134"/>
                  </a:cubicBezTo>
                  <a:lnTo>
                    <a:pt x="212939" y="2311134"/>
                  </a:lnTo>
                  <a:cubicBezTo>
                    <a:pt x="122524" y="2311036"/>
                    <a:pt x="49249" y="2237776"/>
                    <a:pt x="49166" y="2147361"/>
                  </a:cubicBezTo>
                  <a:lnTo>
                    <a:pt x="49166" y="24337"/>
                  </a:lnTo>
                  <a:cubicBezTo>
                    <a:pt x="49166" y="10716"/>
                    <a:pt x="38128" y="-322"/>
                    <a:pt x="24508" y="-322"/>
                  </a:cubicBezTo>
                  <a:cubicBezTo>
                    <a:pt x="10888" y="-322"/>
                    <a:pt x="-150" y="10716"/>
                    <a:pt x="-150" y="24337"/>
                  </a:cubicBezTo>
                  <a:lnTo>
                    <a:pt x="-150" y="2147458"/>
                  </a:lnTo>
                  <a:cubicBezTo>
                    <a:pt x="117" y="2265036"/>
                    <a:pt x="95366" y="2360304"/>
                    <a:pt x="212939" y="2360547"/>
                  </a:cubicBezTo>
                  <a:lnTo>
                    <a:pt x="2272279" y="2360547"/>
                  </a:lnTo>
                  <a:cubicBezTo>
                    <a:pt x="2389851" y="2360256"/>
                    <a:pt x="2485101" y="2265036"/>
                    <a:pt x="2485368" y="2147458"/>
                  </a:cubicBezTo>
                  <a:lnTo>
                    <a:pt x="2485368" y="994546"/>
                  </a:lnTo>
                  <a:cubicBezTo>
                    <a:pt x="2485504" y="869687"/>
                    <a:pt x="2586704" y="768507"/>
                    <a:pt x="2711562" y="768400"/>
                  </a:cubicBezTo>
                  <a:lnTo>
                    <a:pt x="3364808" y="768400"/>
                  </a:lnTo>
                  <a:cubicBezTo>
                    <a:pt x="3378428" y="814076"/>
                    <a:pt x="3426497" y="840064"/>
                    <a:pt x="3472173" y="826449"/>
                  </a:cubicBezTo>
                  <a:cubicBezTo>
                    <a:pt x="3517848" y="812828"/>
                    <a:pt x="3543836" y="764759"/>
                    <a:pt x="3530221" y="719084"/>
                  </a:cubicBezTo>
                  <a:cubicBezTo>
                    <a:pt x="3519295" y="682441"/>
                    <a:pt x="3485560" y="657356"/>
                    <a:pt x="3447325" y="657438"/>
                  </a:cubicBezTo>
                  <a:close/>
                  <a:moveTo>
                    <a:pt x="3447471" y="780729"/>
                  </a:moveTo>
                  <a:cubicBezTo>
                    <a:pt x="3427084" y="780675"/>
                    <a:pt x="3410561" y="764177"/>
                    <a:pt x="3410483" y="743790"/>
                  </a:cubicBezTo>
                  <a:lnTo>
                    <a:pt x="3410483" y="743790"/>
                  </a:lnTo>
                  <a:cubicBezTo>
                    <a:pt x="3410508" y="723365"/>
                    <a:pt x="3427094" y="706823"/>
                    <a:pt x="3447519" y="706852"/>
                  </a:cubicBezTo>
                  <a:cubicBezTo>
                    <a:pt x="3467945" y="706876"/>
                    <a:pt x="3484487" y="723462"/>
                    <a:pt x="3484458" y="743887"/>
                  </a:cubicBezTo>
                  <a:cubicBezTo>
                    <a:pt x="3484429" y="764298"/>
                    <a:pt x="3467882" y="780826"/>
                    <a:pt x="3447471" y="780826"/>
                  </a:cubicBezTo>
                  <a:close/>
                </a:path>
              </a:pathLst>
            </a:custGeom>
            <a:solidFill>
              <a:schemeClr val="accent1"/>
            </a:soli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endParaRPr lang="en-IN" sz="140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1E9A884-B330-431F-BFE4-B4FD7F41241D}"/>
                </a:ext>
              </a:extLst>
            </p:cNvPr>
            <p:cNvSpPr txBox="1"/>
            <p:nvPr/>
          </p:nvSpPr>
          <p:spPr>
            <a:xfrm>
              <a:off x="963101" y="3329378"/>
              <a:ext cx="2151880" cy="8999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spcBef>
                  <a:spcPts val="600"/>
                </a:spcBef>
              </a:pPr>
              <a:r>
                <a:rPr b="1" dirty="0" lang="ru-RU" sz="1333">
                  <a:latin charset="0" panose="00000500000000000000" pitchFamily="2" typeface="Montserrat"/>
                  <a:ea charset="0" panose="020B0604020202020204" typeface="Roboto Condensed Light"/>
                </a:rPr>
                <a:t>1. </a:t>
              </a:r>
              <a:r>
                <a:rPr dirty="0" lang="ru-RU" sz="1200">
                  <a:latin charset="0" panose="020B0604020202020204" typeface="Roboto Condensed Light"/>
                  <a:ea charset="0" panose="020B0604020202020204" typeface="Roboto Condensed Light"/>
                </a:rPr>
                <a:t>Открытие Единого центра сопровождения участников СВО и членов их семей как региональной ресурсно-методической службы</a:t>
              </a:r>
              <a:endParaRPr dirty="0" lang="en-IN" sz="1067">
                <a:latin charset="0" panose="020B0604020202020204" typeface="Roboto Condensed Light"/>
                <a:ea charset="0" panose="020B0604020202020204" typeface="Roboto Condensed Light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3342472-4656-4690-BA59-EDB159206275}"/>
                </a:ext>
              </a:extLst>
            </p:cNvPr>
            <p:cNvSpPr txBox="1"/>
            <p:nvPr/>
          </p:nvSpPr>
          <p:spPr>
            <a:xfrm>
              <a:off x="994160" y="4209338"/>
              <a:ext cx="2151880" cy="8999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spcBef>
                  <a:spcPts val="600"/>
                </a:spcBef>
              </a:pPr>
              <a:r>
                <a:rPr b="1" dirty="0" lang="ru-RU" sz="1333">
                  <a:latin charset="0" panose="00000500000000000000" pitchFamily="2" typeface="Montserrat"/>
                  <a:ea charset="0" panose="020B0604020202020204" typeface="Roboto Condensed Light"/>
                </a:rPr>
                <a:t>2.</a:t>
              </a:r>
              <a:r>
                <a:rPr dirty="0" lang="ru-RU" sz="1200">
                  <a:latin charset="0" panose="020B0604020202020204" typeface="Roboto Condensed Light"/>
                  <a:ea charset="0" panose="020B0604020202020204" typeface="Roboto Condensed Light"/>
                </a:rPr>
                <a:t> Открытие Отделов сопровождения участников СВО и членов их семей в МО, функционирующих на основе единой методологии работы</a:t>
              </a:r>
              <a:endParaRPr dirty="0" lang="en-IN" sz="1200">
                <a:latin charset="0" panose="020B0604020202020204" typeface="Roboto Condensed Light"/>
                <a:ea charset="0" panose="020B0604020202020204" typeface="Roboto Condensed Light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E136D92-3676-4025-B7BD-682FC9BE9D14}"/>
                </a:ext>
              </a:extLst>
            </p:cNvPr>
            <p:cNvSpPr txBox="1"/>
            <p:nvPr/>
          </p:nvSpPr>
          <p:spPr>
            <a:xfrm>
              <a:off x="1009689" y="5129287"/>
              <a:ext cx="2120821" cy="8999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spcBef>
                  <a:spcPts val="600"/>
                </a:spcBef>
              </a:pPr>
              <a:r>
                <a:rPr b="1" dirty="0" lang="ru-RU" sz="1333">
                  <a:latin charset="0" panose="00000500000000000000" pitchFamily="2" typeface="Montserrat"/>
                  <a:ea charset="0" panose="020B0604020202020204" typeface="Roboto Condensed Light"/>
                </a:rPr>
                <a:t>3.</a:t>
              </a:r>
              <a:r>
                <a:rPr dirty="0" lang="ru-RU" sz="1200">
                  <a:latin charset="0" panose="020B0604020202020204" typeface="Roboto Condensed Light"/>
                  <a:ea charset="0" panose="020B0604020202020204" typeface="Roboto Condensed Light"/>
                </a:rPr>
                <a:t> Разработка и реализация модельной программы социального сопровождения участников СВО и членов их семей</a:t>
              </a:r>
              <a:endParaRPr dirty="0" lang="en-IN" sz="1200">
                <a:latin charset="0" panose="020B0604020202020204" typeface="Roboto Condensed Light"/>
                <a:ea charset="0" panose="020B0604020202020204" typeface="Roboto Condensed Light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745519E-A2D6-44F6-92C0-A6AC9F69B144}"/>
                </a:ext>
              </a:extLst>
            </p:cNvPr>
            <p:cNvSpPr txBox="1"/>
            <p:nvPr/>
          </p:nvSpPr>
          <p:spPr>
            <a:xfrm>
              <a:off x="8865838" y="2537236"/>
              <a:ext cx="2267582" cy="13811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b="1" dirty="0" lang="ru-RU" sz="1333">
                  <a:latin charset="0" panose="00000500000000000000" pitchFamily="2" typeface="Montserrat"/>
                  <a:ea charset="0" panose="020B0604020202020204" typeface="Roboto Condensed Light"/>
                </a:rPr>
                <a:t>4.</a:t>
              </a:r>
              <a:r>
                <a:rPr dirty="0" lang="ru-RU" sz="1200">
                  <a:latin charset="0" panose="020B0604020202020204" typeface="Roboto Condensed Light"/>
                  <a:ea charset="0" panose="020B0604020202020204" typeface="Roboto Condensed Light"/>
                </a:rPr>
                <a:t> Разработка дистанционных ресурсов помощи участникам СВО и членам их семей (сайт, группы в социальных сетях и мессенджерах, чат-боты, консультационные и психологические дистанционные сервисы)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7ECBF49-3A7A-4E0B-BD84-CA6AD07A4387}"/>
                </a:ext>
              </a:extLst>
            </p:cNvPr>
            <p:cNvSpPr txBox="1"/>
            <p:nvPr/>
          </p:nvSpPr>
          <p:spPr>
            <a:xfrm>
              <a:off x="8865838" y="3800545"/>
              <a:ext cx="2267582" cy="8999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b="1" dirty="0" lang="ru-RU" sz="1333">
                  <a:latin charset="0" panose="00000500000000000000" pitchFamily="2" typeface="Montserrat"/>
                  <a:ea charset="0" panose="020B0604020202020204" typeface="Roboto Condensed Light"/>
                </a:rPr>
                <a:t>5.</a:t>
              </a:r>
              <a:r>
                <a:rPr dirty="0" lang="ru-RU" sz="1200">
                  <a:latin charset="0" panose="020B0604020202020204" typeface="Roboto Condensed Light"/>
                  <a:ea charset="0" panose="020B0604020202020204" typeface="Roboto Condensed Light"/>
                </a:rPr>
                <a:t> Разработка и реализация проектов и программ, проведение региональных акций на основе межведомственного и межсекторного взаимодействия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13B3934-4413-4A22-B02E-D13C9B1A0744}"/>
                </a:ext>
              </a:extLst>
            </p:cNvPr>
            <p:cNvSpPr txBox="1"/>
            <p:nvPr/>
          </p:nvSpPr>
          <p:spPr>
            <a:xfrm>
              <a:off x="8865838" y="4774595"/>
              <a:ext cx="2267582" cy="5791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spcBef>
                  <a:spcPts val="600"/>
                </a:spcBef>
              </a:pPr>
              <a:r>
                <a:rPr b="1" dirty="0" lang="ru-RU" sz="1333">
                  <a:latin charset="0" panose="00000500000000000000" pitchFamily="2" typeface="Montserrat"/>
                  <a:ea charset="0" panose="020B0604020202020204" typeface="Roboto Condensed Light"/>
                </a:rPr>
                <a:t>6.</a:t>
              </a:r>
              <a:r>
                <a:rPr dirty="0" lang="ru-RU" sz="1200">
                  <a:latin charset="0" panose="020B0604020202020204" typeface="Roboto Condensed Light"/>
                  <a:ea charset="0" panose="020B0604020202020204" typeface="Roboto Condensed Light"/>
                </a:rPr>
                <a:t> Картирование региональных и муниципальных ресурсов помощи целевой группе </a:t>
              </a:r>
              <a:endParaRPr dirty="0" lang="en-IN" sz="1200">
                <a:latin charset="0" panose="020B0604020202020204" typeface="Roboto Condensed Light"/>
                <a:ea charset="0" panose="020B0604020202020204" typeface="Roboto Condensed Light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B809316-E6F9-438D-BE7E-80FE62B1875F}"/>
                </a:ext>
              </a:extLst>
            </p:cNvPr>
            <p:cNvSpPr txBox="1"/>
            <p:nvPr/>
          </p:nvSpPr>
          <p:spPr>
            <a:xfrm>
              <a:off x="9313169" y="5256329"/>
              <a:ext cx="1344415" cy="2673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b="1" dirty="0" lang="en-IN" sz="1400">
                  <a:solidFill>
                    <a:schemeClr val="bg1"/>
                  </a:solidFill>
                  <a:latin charset="0" panose="00000500000000000000" pitchFamily="2" typeface="Montserrat"/>
                </a:rPr>
                <a:t>Opportunities</a:t>
              </a:r>
              <a:endParaRPr dirty="0" lang="en-IN" sz="1400">
                <a:solidFill>
                  <a:schemeClr val="bg1"/>
                </a:solidFill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B0E70C-D845-4D80-89D3-3323A972B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117" y="1254908"/>
            <a:ext cx="11504003" cy="1306989"/>
          </a:xfrm>
        </p:spPr>
        <p:txBody>
          <a:bodyPr>
            <a:noAutofit/>
          </a:bodyPr>
          <a:lstStyle/>
          <a:p>
            <a:r>
              <a:rPr b="1" dirty="0" lang="ru-RU" sz="2400">
                <a:solidFill>
                  <a:srgbClr val="026EB8"/>
                </a:solidFill>
                <a:latin charset="0" panose="020B0604020202020204" pitchFamily="34" typeface="Arial"/>
                <a:ea typeface="+mn-ea"/>
                <a:cs charset="0" panose="020B0604020202020204" pitchFamily="34" typeface="Arial"/>
              </a:rPr>
              <a:t>ГЛАВНАЯ РЕШАЕМАЯ ПРОБЛЕМА:</a:t>
            </a:r>
            <a:br>
              <a:rPr b="1" dirty="0" lang="ru-RU" sz="2400">
                <a:solidFill>
                  <a:srgbClr val="026EB8"/>
                </a:solidFill>
                <a:latin charset="0" panose="020B0604020202020204" pitchFamily="34" typeface="Arial"/>
                <a:ea typeface="+mn-ea"/>
                <a:cs charset="0" panose="020B0604020202020204" pitchFamily="34" typeface="Arial"/>
              </a:rPr>
            </a:br>
            <a:r>
              <a:rPr b="1" dirty="0" lang="ru-RU" sz="2400">
                <a:solidFill>
                  <a:srgbClr val="026EB8"/>
                </a:solidFill>
                <a:latin charset="0" panose="020B0604020202020204" pitchFamily="34" typeface="Arial"/>
                <a:ea typeface="+mn-ea"/>
                <a:cs charset="0" panose="020B0604020202020204" pitchFamily="34" typeface="Arial"/>
              </a:rPr>
              <a:t>организация комплексного сопровождения семей участников СВО</a:t>
            </a:r>
            <a:br>
              <a:rPr b="1" dirty="0" lang="ru-RU" sz="2400">
                <a:solidFill>
                  <a:srgbClr val="026EB8"/>
                </a:solidFill>
                <a:latin charset="0" panose="020B0604020202020204" pitchFamily="34" typeface="Arial"/>
                <a:ea typeface="+mn-ea"/>
                <a:cs charset="0" panose="020B0604020202020204" pitchFamily="34" typeface="Arial"/>
              </a:rPr>
            </a:br>
            <a:endParaRPr b="1" dirty="0" lang="ru-RU" sz="2400">
              <a:solidFill>
                <a:srgbClr val="026EB8"/>
              </a:solidFill>
              <a:latin charset="0" panose="020B0604020202020204" pitchFamily="34" typeface="Arial"/>
              <a:ea typeface="+mn-ea"/>
              <a:cs charset="0" panose="020B0604020202020204" pitchFamily="34" typeface="Arial"/>
            </a:endParaRPr>
          </a:p>
        </p:txBody>
      </p:sp>
      <p:sp>
        <p:nvSpPr>
          <p:cNvPr id="32" name="Freeform: Shape 23">
            <a:extLst>
              <a:ext uri="{FF2B5EF4-FFF2-40B4-BE49-F238E27FC236}">
                <a16:creationId xmlns:a16="http://schemas.microsoft.com/office/drawing/2014/main" id="{1ACFF47C-D8A7-4621-939A-7C57E95C29E2}"/>
              </a:ext>
            </a:extLst>
          </p:cNvPr>
          <p:cNvSpPr/>
          <p:nvPr/>
        </p:nvSpPr>
        <p:spPr>
          <a:xfrm flipH="1">
            <a:off x="9790118" y="5679257"/>
            <a:ext cx="1983200" cy="443345"/>
          </a:xfrm>
          <a:custGeom>
            <a:avLst/>
            <a:gdLst>
              <a:gd fmla="*/ 1395703 w 1548461" name="connsiteX0"/>
              <a:gd fmla="*/ 304313 h 609268" name="connsiteY0"/>
              <a:gd fmla="*/ 1548311 w 1548461" name="connsiteX1"/>
              <a:gd fmla="*/ -322 h 609268" name="connsiteY1"/>
              <a:gd fmla="*/ 121733 w 1548461" name="connsiteX2"/>
              <a:gd fmla="*/ -322 h 609268" name="connsiteY2"/>
              <a:gd fmla="*/ -150 w 1548461" name="connsiteX3"/>
              <a:gd fmla="*/ 608947 h 609268" name="connsiteY3"/>
              <a:gd fmla="*/ 1548263 w 1548461" name="connsiteX4"/>
              <a:gd fmla="*/ 608947 h 609268" name="connsiteY4"/>
              <a:gd fmla="*/ 1395703 w 1548461" name="connsiteX5"/>
              <a:gd fmla="*/ 304313 h 609268" name="connsiteY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b="b" l="l" r="r" t="t"/>
            <a:pathLst>
              <a:path h="609268" w="1548461">
                <a:moveTo>
                  <a:pt x="1395703" y="304313"/>
                </a:moveTo>
                <a:cubicBezTo>
                  <a:pt x="1395693" y="184386"/>
                  <a:pt x="1452256" y="71483"/>
                  <a:pt x="1548311" y="-322"/>
                </a:cubicBezTo>
                <a:lnTo>
                  <a:pt x="121733" y="-322"/>
                </a:lnTo>
                <a:lnTo>
                  <a:pt x="-150" y="608947"/>
                </a:lnTo>
                <a:lnTo>
                  <a:pt x="1548263" y="608947"/>
                </a:lnTo>
                <a:cubicBezTo>
                  <a:pt x="1452232" y="537128"/>
                  <a:pt x="1395693" y="424230"/>
                  <a:pt x="1395703" y="304313"/>
                </a:cubicBezTo>
                <a:close/>
              </a:path>
            </a:pathLst>
          </a:custGeom>
          <a:solidFill>
            <a:srgbClr val="FF9900"/>
          </a:solidFill>
          <a:ln cap="flat" w="4854">
            <a:noFill/>
            <a:prstDash val="solid"/>
            <a:miter/>
          </a:ln>
        </p:spPr>
        <p:txBody>
          <a:bodyPr anchor="ctr" rtlCol="0"/>
          <a:lstStyle/>
          <a:p>
            <a:r>
              <a:rPr dirty="0" lang="ru-RU" sz="1400"/>
              <a:t>   </a:t>
            </a:r>
            <a:r>
              <a:rPr dirty="0" lang="ru-RU" sz="1400">
                <a:solidFill>
                  <a:schemeClr val="bg1"/>
                </a:solidFill>
              </a:rPr>
              <a:t>Инфраструктура</a:t>
            </a:r>
          </a:p>
          <a:p>
            <a:r>
              <a:rPr dirty="0" lang="ru-RU" sz="1400">
                <a:solidFill>
                  <a:schemeClr val="bg1"/>
                </a:solidFill>
              </a:rPr>
              <a:t>    помощи</a:t>
            </a:r>
            <a:endParaRPr dirty="0" lang="en-IN" sz="1400">
              <a:solidFill>
                <a:schemeClr val="bg1"/>
              </a:solidFill>
            </a:endParaRPr>
          </a:p>
        </p:txBody>
      </p:sp>
      <p:sp>
        <p:nvSpPr>
          <p:cNvPr id="33" name="Freeform: Shape 25">
            <a:extLst>
              <a:ext uri="{FF2B5EF4-FFF2-40B4-BE49-F238E27FC236}">
                <a16:creationId xmlns:a16="http://schemas.microsoft.com/office/drawing/2014/main" id="{B731AD39-2EE3-4BCF-A984-66F1FAD0CA75}"/>
              </a:ext>
            </a:extLst>
          </p:cNvPr>
          <p:cNvSpPr/>
          <p:nvPr/>
        </p:nvSpPr>
        <p:spPr>
          <a:xfrm rot="16425936">
            <a:off x="9420344" y="5660323"/>
            <a:ext cx="413065" cy="480808"/>
          </a:xfrm>
          <a:custGeom>
            <a:avLst/>
            <a:gdLst>
              <a:gd fmla="*/ 609119 w 609268" name="connsiteX0"/>
              <a:gd fmla="*/ 304313 h 609268" name="connsiteY0"/>
              <a:gd fmla="*/ 304484 w 609268" name="connsiteX1"/>
              <a:gd fmla="*/ 608947 h 609268" name="connsiteY1"/>
              <a:gd fmla="*/ -150 w 609268" name="connsiteX2"/>
              <a:gd fmla="*/ 304313 h 609268" name="connsiteY2"/>
              <a:gd fmla="*/ 304484 w 609268" name="connsiteX3"/>
              <a:gd fmla="*/ -322 h 609268" name="connsiteY3"/>
              <a:gd fmla="*/ 609119 w 609268" name="connsiteX4"/>
              <a:gd fmla="*/ 304313 h 609268" name="connsiteY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b="b" l="l" r="r" t="t"/>
            <a:pathLst>
              <a:path h="609268" w="609268">
                <a:moveTo>
                  <a:pt x="609119" y="304313"/>
                </a:moveTo>
                <a:cubicBezTo>
                  <a:pt x="609119" y="472558"/>
                  <a:pt x="472729" y="608947"/>
                  <a:pt x="304484" y="608947"/>
                </a:cubicBezTo>
                <a:cubicBezTo>
                  <a:pt x="136240" y="608947"/>
                  <a:pt x="-150" y="472558"/>
                  <a:pt x="-150" y="304313"/>
                </a:cubicBezTo>
                <a:cubicBezTo>
                  <a:pt x="-150" y="136068"/>
                  <a:pt x="136240" y="-322"/>
                  <a:pt x="304484" y="-322"/>
                </a:cubicBezTo>
                <a:cubicBezTo>
                  <a:pt x="472729" y="-322"/>
                  <a:pt x="609119" y="136068"/>
                  <a:pt x="609119" y="304313"/>
                </a:cubicBezTo>
                <a:close/>
              </a:path>
            </a:pathLst>
          </a:custGeom>
          <a:solidFill>
            <a:srgbClr val="FF9900"/>
          </a:solidFill>
          <a:ln cap="flat" w="4854">
            <a:noFill/>
            <a:prstDash val="solid"/>
            <a:miter/>
          </a:ln>
        </p:spPr>
        <p:txBody>
          <a:bodyPr anchor="ctr" rtlCol="0"/>
          <a:lstStyle/>
          <a:p>
            <a:endParaRPr lang="en-IN" sz="1400"/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DAFDFDC2-ABC3-48CD-89A1-B87D378ECC1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" l="3" t="135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E6FAB86C-7D5C-4224-A1C7-55CEDA342C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3BD29684-0E76-4DD0-80D5-3C0214D9C56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01A26B5-1C0C-4631-9EAA-25856AEDAC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018" y="277477"/>
            <a:ext cx="591946" cy="73549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9F131015-994E-4DD8-AD8F-BF3C73F9E3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35" y="232227"/>
            <a:ext cx="815063" cy="815063"/>
          </a:xfrm>
          <a:prstGeom prst="rect">
            <a:avLst/>
          </a:prstGeom>
        </p:spPr>
      </p:pic>
      <p:sp>
        <p:nvSpPr>
          <p:cNvPr id="44" name="Номер слайда 3">
            <a:extLst>
              <a:ext uri="{FF2B5EF4-FFF2-40B4-BE49-F238E27FC236}">
                <a16:creationId xmlns:a16="http://schemas.microsoft.com/office/drawing/2014/main" id="{15B348E5-6C7B-4622-A334-B596B8B419EC}"/>
              </a:ext>
            </a:extLst>
          </p:cNvPr>
          <p:cNvSpPr txBox="1">
            <a:spLocks/>
          </p:cNvSpPr>
          <p:nvPr/>
        </p:nvSpPr>
        <p:spPr>
          <a:xfrm>
            <a:off x="10258267" y="6484481"/>
            <a:ext cx="1983200" cy="420800"/>
          </a:xfrm>
          <a:prstGeom prst="rect">
            <a:avLst/>
          </a:prstGeom>
          <a:noFill/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algn="r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algn="r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algn="r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algn="r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algn="r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algn="r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algn="r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algn="r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fld id="{00000000-1234-1234-1234-123412341234}" type="slidenum">
              <a:rPr lang="en" sz="1600">
                <a:solidFill>
                  <a:schemeClr val="accent2"/>
                </a:solidFill>
              </a:rPr>
              <a:pPr/>
              <a:t>3</a:t>
            </a:fld>
            <a:endParaRPr dirty="0" lang="en" sz="16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986384"/>
      </p:ext>
    </p:extLst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751C17-D415-46A3-A48C-5BB6C6D9B1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0" y="1030224"/>
            <a:ext cx="12192000" cy="5827776"/>
          </a:xfrm>
          <a:prstGeom prst="rect">
            <a:avLst/>
          </a:prstGeom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F1243554-04DC-44A6-82DF-F38C5B021C97}"/>
              </a:ext>
            </a:extLst>
          </p:cNvPr>
          <p:cNvSpPr/>
          <p:nvPr/>
        </p:nvSpPr>
        <p:spPr>
          <a:xfrm>
            <a:off x="0" y="1142822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E22B03D-5224-454D-BAB1-5CA2046CB7E3}"/>
              </a:ext>
            </a:extLst>
          </p:cNvPr>
          <p:cNvSpPr>
            <a:spLocks noGrp="1"/>
          </p:cNvSpPr>
          <p:nvPr>
            <p:ph idx="12" type="sldNum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</a:t>
            </a:fld>
            <a:endParaRPr lang="en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B5CB3DE1-09EF-4E7F-88A2-BD951AB4C263}"/>
              </a:ext>
            </a:extLst>
          </p:cNvPr>
          <p:cNvSpPr/>
          <p:nvPr/>
        </p:nvSpPr>
        <p:spPr>
          <a:xfrm>
            <a:off x="8282420" y="5904728"/>
            <a:ext cx="3897880" cy="9532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ru-RU" sz="2400"/>
          </a:p>
        </p:txBody>
      </p:sp>
      <p:sp>
        <p:nvSpPr>
          <p:cNvPr id="35" name="Номер слайда 3">
            <a:extLst>
              <a:ext uri="{FF2B5EF4-FFF2-40B4-BE49-F238E27FC236}">
                <a16:creationId xmlns:a16="http://schemas.microsoft.com/office/drawing/2014/main" id="{D30673C3-64E8-42AE-A284-9821F187046C}"/>
              </a:ext>
            </a:extLst>
          </p:cNvPr>
          <p:cNvSpPr txBox="1">
            <a:spLocks/>
          </p:cNvSpPr>
          <p:nvPr/>
        </p:nvSpPr>
        <p:spPr>
          <a:xfrm>
            <a:off x="10105867" y="6332081"/>
            <a:ext cx="1983200" cy="420800"/>
          </a:xfrm>
          <a:prstGeom prst="rect">
            <a:avLst/>
          </a:prstGeom>
          <a:noFill/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algn="r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algn="r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algn="r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algn="r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algn="r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algn="r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algn="r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algn="r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fld id="{00000000-1234-1234-1234-123412341234}" type="slidenum">
              <a:rPr lang="en" sz="1600">
                <a:solidFill>
                  <a:schemeClr val="accent2"/>
                </a:solidFill>
              </a:rPr>
              <a:pPr/>
              <a:t>4</a:t>
            </a:fld>
            <a:endParaRPr dirty="0" lang="en" sz="1600">
              <a:solidFill>
                <a:schemeClr val="accent2"/>
              </a:solidFill>
            </a:endParaRPr>
          </a:p>
        </p:txBody>
      </p:sp>
      <p:grpSp>
        <p:nvGrpSpPr>
          <p:cNvPr id="36" name="Group 1">
            <a:extLst>
              <a:ext uri="{FF2B5EF4-FFF2-40B4-BE49-F238E27FC236}">
                <a16:creationId xmlns:a16="http://schemas.microsoft.com/office/drawing/2014/main" id="{5CCE23DE-802D-4714-A27E-C39345600572}"/>
              </a:ext>
            </a:extLst>
          </p:cNvPr>
          <p:cNvGrpSpPr/>
          <p:nvPr/>
        </p:nvGrpSpPr>
        <p:grpSpPr>
          <a:xfrm>
            <a:off x="344049" y="1565320"/>
            <a:ext cx="11618451" cy="5140192"/>
            <a:chOff x="295208" y="1086290"/>
            <a:chExt cx="11534713" cy="5758418"/>
          </a:xfrm>
        </p:grpSpPr>
        <p:sp>
          <p:nvSpPr>
            <p:cNvPr id="91" name="Round Same Side Corner Rectangle 72">
              <a:extLst>
                <a:ext uri="{FF2B5EF4-FFF2-40B4-BE49-F238E27FC236}">
                  <a16:creationId xmlns:a16="http://schemas.microsoft.com/office/drawing/2014/main" id="{6D100719-D707-4352-9AF7-9F28E46B7F64}"/>
                </a:ext>
              </a:extLst>
            </p:cNvPr>
            <p:cNvSpPr/>
            <p:nvPr/>
          </p:nvSpPr>
          <p:spPr>
            <a:xfrm flipV="1" rot="16200000">
              <a:off x="9550798" y="3796693"/>
              <a:ext cx="337676" cy="191964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5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>
              <a:outerShdw algn="l" blurRad="88900" dist="38100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  <a:endParaRPr lang="en-US" sz="1400"/>
            </a:p>
          </p:txBody>
        </p:sp>
        <p:sp>
          <p:nvSpPr>
            <p:cNvPr id="89" name="Round Same Side Corner Rectangle 77">
              <a:extLst>
                <a:ext uri="{FF2B5EF4-FFF2-40B4-BE49-F238E27FC236}">
                  <a16:creationId xmlns:a16="http://schemas.microsoft.com/office/drawing/2014/main" id="{0F83C34C-8934-4C54-83B1-3554BAE8A1CB}"/>
                </a:ext>
              </a:extLst>
            </p:cNvPr>
            <p:cNvSpPr/>
            <p:nvPr/>
          </p:nvSpPr>
          <p:spPr>
            <a:xfrm flipV="1" rot="16200000">
              <a:off x="4516391" y="3735239"/>
              <a:ext cx="337674" cy="191964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chemeClr val="accent5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>
              <a:outerShdw algn="l" blurRad="88900" dist="38100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  <a:endParaRPr lang="en-US" sz="1400"/>
            </a:p>
          </p:txBody>
        </p:sp>
        <p:sp>
          <p:nvSpPr>
            <p:cNvPr id="87" name="Round Same Side Corner Rectangle 80">
              <a:extLst>
                <a:ext uri="{FF2B5EF4-FFF2-40B4-BE49-F238E27FC236}">
                  <a16:creationId xmlns:a16="http://schemas.microsoft.com/office/drawing/2014/main" id="{C8694B75-D5D1-4BA8-A7EE-8536A523793C}"/>
                </a:ext>
              </a:extLst>
            </p:cNvPr>
            <p:cNvSpPr/>
            <p:nvPr/>
          </p:nvSpPr>
          <p:spPr>
            <a:xfrm rot="5400000">
              <a:off x="7121332" y="423287"/>
              <a:ext cx="299032" cy="1841533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rgbClr val="00B0F0"/>
            </a:solidFill>
            <a:ln>
              <a:solidFill>
                <a:schemeClr val="accent4">
                  <a:lumMod val="50000"/>
                </a:schemeClr>
              </a:solidFill>
            </a:ln>
            <a:effectLst>
              <a:outerShdw algn="l" blurRad="50800" dist="381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  <a:endParaRPr lang="en-US" sz="1400"/>
            </a:p>
          </p:txBody>
        </p:sp>
        <p:sp>
          <p:nvSpPr>
            <p:cNvPr id="85" name="Round Same Side Corner Rectangle 83">
              <a:extLst>
                <a:ext uri="{FF2B5EF4-FFF2-40B4-BE49-F238E27FC236}">
                  <a16:creationId xmlns:a16="http://schemas.microsoft.com/office/drawing/2014/main" id="{FFAC094C-211B-4FAB-8102-7ED8088879DD}"/>
                </a:ext>
              </a:extLst>
            </p:cNvPr>
            <p:cNvSpPr/>
            <p:nvPr/>
          </p:nvSpPr>
          <p:spPr>
            <a:xfrm rot="5400000">
              <a:off x="1292683" y="339755"/>
              <a:ext cx="278337" cy="2055512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rgbClr val="00B0F0"/>
            </a:solidFill>
            <a:ln>
              <a:solidFill>
                <a:schemeClr val="accent4">
                  <a:lumMod val="50000"/>
                </a:schemeClr>
              </a:solidFill>
            </a:ln>
            <a:effectLst>
              <a:outerShdw algn="l" blurRad="50800" dist="381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  <a:endParaRPr dirty="0" lang="en-US" sz="1400"/>
            </a:p>
          </p:txBody>
        </p:sp>
        <p:grpSp>
          <p:nvGrpSpPr>
            <p:cNvPr id="41" name="Group 84">
              <a:extLst>
                <a:ext uri="{FF2B5EF4-FFF2-40B4-BE49-F238E27FC236}">
                  <a16:creationId xmlns:a16="http://schemas.microsoft.com/office/drawing/2014/main" id="{7EEA9A0F-BA65-4817-B246-BA9A34274780}"/>
                </a:ext>
              </a:extLst>
            </p:cNvPr>
            <p:cNvGrpSpPr/>
            <p:nvPr/>
          </p:nvGrpSpPr>
          <p:grpSpPr>
            <a:xfrm>
              <a:off x="385074" y="3415647"/>
              <a:ext cx="11034187" cy="860009"/>
              <a:chOff x="578907" y="3009481"/>
              <a:chExt cx="11034187" cy="860009"/>
            </a:xfrm>
          </p:grpSpPr>
          <p:grpSp>
            <p:nvGrpSpPr>
              <p:cNvPr id="65" name="Group 85">
                <a:extLst>
                  <a:ext uri="{FF2B5EF4-FFF2-40B4-BE49-F238E27FC236}">
                    <a16:creationId xmlns:a16="http://schemas.microsoft.com/office/drawing/2014/main" id="{1F7CCC54-27FC-4D46-B2CE-7125EE7C01B8}"/>
                  </a:ext>
                </a:extLst>
              </p:cNvPr>
              <p:cNvGrpSpPr/>
              <p:nvPr/>
            </p:nvGrpSpPr>
            <p:grpSpPr>
              <a:xfrm>
                <a:off x="578907" y="3009481"/>
                <a:ext cx="11034187" cy="860009"/>
                <a:chOff x="275772" y="3135087"/>
                <a:chExt cx="10116460" cy="788481"/>
              </a:xfrm>
              <a:effectLst>
                <a:outerShdw algn="l" blurRad="50800" dist="38100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6" name="Rounded Rectangle 96">
                  <a:extLst>
                    <a:ext uri="{FF2B5EF4-FFF2-40B4-BE49-F238E27FC236}">
                      <a16:creationId xmlns:a16="http://schemas.microsoft.com/office/drawing/2014/main" id="{A5EA03DA-C730-4025-A5A0-A355C59A9545}"/>
                    </a:ext>
                  </a:extLst>
                </p:cNvPr>
                <p:cNvSpPr/>
                <p:nvPr/>
              </p:nvSpPr>
              <p:spPr>
                <a:xfrm>
                  <a:off x="7329718" y="3135088"/>
                  <a:ext cx="3062514" cy="769255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accent5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  <a:effectLst>
                  <a:outerShdw algn="l" blurRad="88900" dist="38100" rotWithShape="0">
                    <a:prstClr val="black">
                      <a:alpha val="41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lstStyle/>
                <a:p>
                  <a:pPr algn="ctr"/>
                  <a:endParaRPr lang="en-US" sz="1400"/>
                </a:p>
              </p:txBody>
            </p:sp>
            <p:sp>
              <p:nvSpPr>
                <p:cNvPr id="78" name="Rounded Rectangle 98">
                  <a:extLst>
                    <a:ext uri="{FF2B5EF4-FFF2-40B4-BE49-F238E27FC236}">
                      <a16:creationId xmlns:a16="http://schemas.microsoft.com/office/drawing/2014/main" id="{67582041-86A4-4C29-8CA8-BCF0D586F9C7}"/>
                    </a:ext>
                  </a:extLst>
                </p:cNvPr>
                <p:cNvSpPr/>
                <p:nvPr/>
              </p:nvSpPr>
              <p:spPr>
                <a:xfrm>
                  <a:off x="4897171" y="3154312"/>
                  <a:ext cx="3266553" cy="769256"/>
                </a:xfrm>
                <a:prstGeom prst="roundRect">
                  <a:avLst>
                    <a:gd fmla="val 50000" name="adj"/>
                  </a:avLst>
                </a:prstGeom>
                <a:solidFill>
                  <a:srgbClr val="00B0F0"/>
                </a:solidFill>
                <a:ln>
                  <a:solidFill>
                    <a:schemeClr val="accent4">
                      <a:lumMod val="50000"/>
                    </a:schemeClr>
                  </a:solidFill>
                </a:ln>
                <a:effectLst>
                  <a:outerShdw algn="l" blurRad="88900" dist="38100" rotWithShape="0">
                    <a:prstClr val="black">
                      <a:alpha val="41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lstStyle/>
                <a:p>
                  <a:pPr algn="ctr"/>
                  <a:endParaRPr dirty="0" lang="en-US" sz="1400"/>
                </a:p>
              </p:txBody>
            </p:sp>
            <p:sp>
              <p:nvSpPr>
                <p:cNvPr id="80" name="Rounded Rectangle 100">
                  <a:extLst>
                    <a:ext uri="{FF2B5EF4-FFF2-40B4-BE49-F238E27FC236}">
                      <a16:creationId xmlns:a16="http://schemas.microsoft.com/office/drawing/2014/main" id="{762DC2A4-A596-40F7-A29A-1C6B9F5A01BE}"/>
                    </a:ext>
                  </a:extLst>
                </p:cNvPr>
                <p:cNvSpPr/>
                <p:nvPr/>
              </p:nvSpPr>
              <p:spPr>
                <a:xfrm>
                  <a:off x="2589873" y="3153545"/>
                  <a:ext cx="3062514" cy="769256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accent5">
                    <a:lumMod val="75000"/>
                  </a:schemeClr>
                </a:solidFill>
                <a:ln>
                  <a:solidFill>
                    <a:schemeClr val="accent4">
                      <a:lumMod val="75000"/>
                    </a:schemeClr>
                  </a:solidFill>
                </a:ln>
                <a:effectLst>
                  <a:outerShdw algn="l" blurRad="88900" dist="38100" rotWithShape="0">
                    <a:prstClr val="black">
                      <a:alpha val="41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lstStyle/>
                <a:p>
                  <a:pPr algn="ctr"/>
                  <a:endParaRPr dirty="0" lang="en-US" sz="1400"/>
                </a:p>
              </p:txBody>
            </p:sp>
            <p:sp>
              <p:nvSpPr>
                <p:cNvPr id="82" name="Rounded Rectangle 102">
                  <a:extLst>
                    <a:ext uri="{FF2B5EF4-FFF2-40B4-BE49-F238E27FC236}">
                      <a16:creationId xmlns:a16="http://schemas.microsoft.com/office/drawing/2014/main" id="{5022E32D-3695-4CCE-A7EB-715C2ACD852C}"/>
                    </a:ext>
                  </a:extLst>
                </p:cNvPr>
                <p:cNvSpPr/>
                <p:nvPr/>
              </p:nvSpPr>
              <p:spPr>
                <a:xfrm>
                  <a:off x="275772" y="3135087"/>
                  <a:ext cx="3062514" cy="769255"/>
                </a:xfrm>
                <a:prstGeom prst="roundRect">
                  <a:avLst>
                    <a:gd fmla="val 50000" name="adj"/>
                  </a:avLst>
                </a:prstGeom>
                <a:solidFill>
                  <a:srgbClr val="00A2DA"/>
                </a:solidFill>
                <a:ln>
                  <a:solidFill>
                    <a:srgbClr val="FCA611"/>
                  </a:solidFill>
                </a:ln>
                <a:effectLst>
                  <a:outerShdw algn="l" blurRad="88900" dist="38100" rotWithShape="0">
                    <a:prstClr val="black">
                      <a:alpha val="41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lstStyle/>
                <a:p>
                  <a:pPr algn="ctr"/>
                  <a:endParaRPr lang="en-US" sz="1400"/>
                </a:p>
              </p:txBody>
            </p:sp>
          </p:grpSp>
          <p:grpSp>
            <p:nvGrpSpPr>
              <p:cNvPr id="66" name="Group 86">
                <a:extLst>
                  <a:ext uri="{FF2B5EF4-FFF2-40B4-BE49-F238E27FC236}">
                    <a16:creationId xmlns:a16="http://schemas.microsoft.com/office/drawing/2014/main" id="{D6A3EA51-30A3-44B5-BE46-DAA8349A2073}"/>
                  </a:ext>
                </a:extLst>
              </p:cNvPr>
              <p:cNvGrpSpPr/>
              <p:nvPr/>
            </p:nvGrpSpPr>
            <p:grpSpPr>
              <a:xfrm>
                <a:off x="907686" y="3022020"/>
                <a:ext cx="9442354" cy="805693"/>
                <a:chOff x="907686" y="3022020"/>
                <a:chExt cx="9442354" cy="805693"/>
              </a:xfrm>
            </p:grpSpPr>
            <p:sp>
              <p:nvSpPr>
                <p:cNvPr id="68" name="Rectangle 88">
                  <a:extLst>
                    <a:ext uri="{FF2B5EF4-FFF2-40B4-BE49-F238E27FC236}">
                      <a16:creationId xmlns:a16="http://schemas.microsoft.com/office/drawing/2014/main" id="{97CEF538-EEB4-4388-B955-6E4791269832}"/>
                    </a:ext>
                  </a:extLst>
                </p:cNvPr>
                <p:cNvSpPr/>
                <p:nvPr/>
              </p:nvSpPr>
              <p:spPr>
                <a:xfrm>
                  <a:off x="907686" y="3034687"/>
                  <a:ext cx="2488581" cy="79302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b="1" dirty="0" lang="ru-RU" sz="2000">
                      <a:solidFill>
                        <a:schemeClr val="bg1"/>
                      </a:solidFill>
                      <a:latin charset="0" panose="020B0604020202020204" typeface="Roboto Condensed Light"/>
                      <a:ea charset="0" panose="020B0604020202020204" typeface="Roboto Condensed Light"/>
                    </a:rPr>
                    <a:t>2022</a:t>
                  </a:r>
                  <a:r>
                    <a:rPr dirty="0" lang="ru-RU" sz="2000">
                      <a:solidFill>
                        <a:schemeClr val="bg1"/>
                      </a:solidFill>
                      <a:latin charset="0" panose="020B0604020202020204" typeface="Roboto Condensed Light"/>
                      <a:ea charset="0" panose="020B0604020202020204" typeface="Roboto Condensed Light"/>
                    </a:rPr>
                    <a:t> </a:t>
                  </a:r>
                </a:p>
                <a:p>
                  <a:pPr algn="ctr"/>
                  <a:r>
                    <a:rPr dirty="0" lang="ru-RU" sz="2000">
                      <a:solidFill>
                        <a:schemeClr val="bg1"/>
                      </a:solidFill>
                      <a:latin charset="0" panose="020B0604020202020204" typeface="Roboto Condensed Light"/>
                      <a:ea charset="0" panose="020B0604020202020204" typeface="Roboto Condensed Light"/>
                    </a:rPr>
                    <a:t>(сентябрь-декабрь)</a:t>
                  </a:r>
                  <a:endParaRPr dirty="0" lang="en-US" sz="2000">
                    <a:solidFill>
                      <a:schemeClr val="bg1"/>
                    </a:solidFill>
                    <a:latin charset="0" panose="020B0604020202020204" typeface="Roboto Condensed Light"/>
                    <a:ea charset="0" panose="020B0604020202020204" typeface="Roboto Condensed Light"/>
                  </a:endParaRPr>
                </a:p>
              </p:txBody>
            </p:sp>
            <p:sp>
              <p:nvSpPr>
                <p:cNvPr id="69" name="Rectangle 89">
                  <a:extLst>
                    <a:ext uri="{FF2B5EF4-FFF2-40B4-BE49-F238E27FC236}">
                      <a16:creationId xmlns:a16="http://schemas.microsoft.com/office/drawing/2014/main" id="{7451CCDA-FDB5-41E2-A764-3E84EDB159E4}"/>
                    </a:ext>
                  </a:extLst>
                </p:cNvPr>
                <p:cNvSpPr/>
                <p:nvPr/>
              </p:nvSpPr>
              <p:spPr>
                <a:xfrm>
                  <a:off x="4032928" y="3022020"/>
                  <a:ext cx="2193335" cy="79302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b="1" dirty="0" lang="ru-RU" sz="2000">
                      <a:solidFill>
                        <a:schemeClr val="bg1"/>
                      </a:solidFill>
                      <a:latin charset="0" panose="020B0604020202020204" typeface="Roboto Condensed Light"/>
                      <a:ea charset="0" panose="020B0604020202020204" typeface="Roboto Condensed Light"/>
                    </a:rPr>
                    <a:t>2024</a:t>
                  </a:r>
                </a:p>
                <a:p>
                  <a:pPr algn="ctr"/>
                  <a:r>
                    <a:rPr dirty="0" lang="ru-RU" sz="2000">
                      <a:solidFill>
                        <a:schemeClr val="bg1"/>
                      </a:solidFill>
                      <a:latin charset="0" panose="020B0604020202020204" typeface="Roboto Condensed Light"/>
                      <a:ea charset="0" panose="020B0604020202020204" typeface="Roboto Condensed Light"/>
                    </a:rPr>
                    <a:t>(январь-октябрь)</a:t>
                  </a:r>
                  <a:endParaRPr dirty="0" lang="en-US" sz="2000">
                    <a:solidFill>
                      <a:schemeClr val="bg1"/>
                    </a:solidFill>
                    <a:latin charset="0" panose="020B0604020202020204" typeface="Roboto Condensed Light"/>
                    <a:ea charset="0" panose="020B0604020202020204" typeface="Roboto Condensed Light"/>
                  </a:endParaRPr>
                </a:p>
              </p:txBody>
            </p:sp>
            <p:sp>
              <p:nvSpPr>
                <p:cNvPr id="70" name="Rectangle 90">
                  <a:extLst>
                    <a:ext uri="{FF2B5EF4-FFF2-40B4-BE49-F238E27FC236}">
                      <a16:creationId xmlns:a16="http://schemas.microsoft.com/office/drawing/2014/main" id="{F4F2FD56-DC72-4101-9291-ED3A64E47C67}"/>
                    </a:ext>
                  </a:extLst>
                </p:cNvPr>
                <p:cNvSpPr/>
                <p:nvPr/>
              </p:nvSpPr>
              <p:spPr>
                <a:xfrm>
                  <a:off x="6613874" y="3026471"/>
                  <a:ext cx="2000526" cy="79302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dirty="0" lang="ru-RU" sz="2000">
                      <a:solidFill>
                        <a:schemeClr val="bg1"/>
                      </a:solidFill>
                      <a:latin charset="0" panose="020B0604020202020204" typeface="Roboto Condensed Light"/>
                      <a:ea charset="0" panose="020B0604020202020204" typeface="Roboto Condensed Light"/>
                    </a:rPr>
                    <a:t>ноябрь </a:t>
                  </a:r>
                  <a:r>
                    <a:rPr b="1" dirty="0" lang="ru-RU" sz="2000">
                      <a:solidFill>
                        <a:schemeClr val="bg1"/>
                      </a:solidFill>
                      <a:latin charset="0" panose="020B0604020202020204" typeface="Roboto Condensed Light"/>
                      <a:ea charset="0" panose="020B0604020202020204" typeface="Roboto Condensed Light"/>
                    </a:rPr>
                    <a:t>2024</a:t>
                  </a:r>
                  <a:r>
                    <a:rPr dirty="0" lang="ru-RU" sz="2000">
                      <a:solidFill>
                        <a:schemeClr val="bg1"/>
                      </a:solidFill>
                      <a:latin charset="0" panose="020B0604020202020204" typeface="Roboto Condensed Light"/>
                      <a:ea charset="0" panose="020B0604020202020204" typeface="Roboto Condensed Light"/>
                    </a:rPr>
                    <a:t> -  декабрь </a:t>
                  </a:r>
                  <a:r>
                    <a:rPr b="1" dirty="0" lang="ru-RU" sz="2000">
                      <a:solidFill>
                        <a:schemeClr val="bg1"/>
                      </a:solidFill>
                      <a:latin charset="0" panose="020B0604020202020204" typeface="Roboto Condensed Light"/>
                      <a:ea charset="0" panose="020B0604020202020204" typeface="Roboto Condensed Light"/>
                    </a:rPr>
                    <a:t>2025</a:t>
                  </a:r>
                  <a:endParaRPr b="1" dirty="0" lang="en-US" sz="2000">
                    <a:solidFill>
                      <a:schemeClr val="bg1"/>
                    </a:solidFill>
                    <a:latin charset="0" panose="020B0604020202020204" typeface="Roboto Condensed Light"/>
                    <a:ea charset="0" panose="020B0604020202020204" typeface="Roboto Condensed Light"/>
                  </a:endParaRPr>
                </a:p>
              </p:txBody>
            </p:sp>
            <p:sp>
              <p:nvSpPr>
                <p:cNvPr id="71" name="Rectangle 91">
                  <a:extLst>
                    <a:ext uri="{FF2B5EF4-FFF2-40B4-BE49-F238E27FC236}">
                      <a16:creationId xmlns:a16="http://schemas.microsoft.com/office/drawing/2014/main" id="{D2AB917D-9902-4C2E-A21F-50D516F79B10}"/>
                    </a:ext>
                  </a:extLst>
                </p:cNvPr>
                <p:cNvSpPr/>
                <p:nvPr/>
              </p:nvSpPr>
              <p:spPr>
                <a:xfrm>
                  <a:off x="9600149" y="3183678"/>
                  <a:ext cx="749891" cy="44823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b="1" dirty="0" lang="ru-RU" sz="2000">
                      <a:solidFill>
                        <a:schemeClr val="bg1"/>
                      </a:solidFill>
                      <a:latin charset="0" panose="020B0604020202020204" typeface="Roboto Condensed Light"/>
                      <a:ea charset="0" panose="020B0604020202020204" typeface="Roboto Condensed Light"/>
                    </a:rPr>
                    <a:t>2026</a:t>
                  </a:r>
                  <a:endParaRPr b="1" dirty="0" lang="en-US" sz="2000">
                    <a:solidFill>
                      <a:schemeClr val="bg1"/>
                    </a:solidFill>
                    <a:latin charset="0" panose="020B0604020202020204" typeface="Roboto Condensed Light"/>
                    <a:ea charset="0" panose="020B0604020202020204" typeface="Roboto Condensed Light"/>
                  </a:endParaRPr>
                </a:p>
              </p:txBody>
            </p:sp>
          </p:grp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2CE3DFD-424A-4C3E-B9AF-59FC3BFFDCB7}"/>
                </a:ext>
              </a:extLst>
            </p:cNvPr>
            <p:cNvSpPr txBox="1"/>
            <p:nvPr/>
          </p:nvSpPr>
          <p:spPr>
            <a:xfrm>
              <a:off x="295208" y="1482162"/>
              <a:ext cx="4569844" cy="1913605"/>
            </a:xfrm>
            <a:prstGeom prst="rect">
              <a:avLst/>
            </a:prstGeom>
            <a:noFill/>
          </p:spPr>
          <p:txBody>
            <a:bodyPr rtlCol="0" wrap="square">
              <a:spAutoFit/>
            </a:bodyPr>
            <a:lstStyle/>
            <a:p>
              <a:pPr algn="just"/>
              <a:r>
                <a:rPr dirty="0" lang="ru-RU" sz="1050">
                  <a:latin charset="0" panose="020B0604020202020204" typeface="Roboto Condensed Light"/>
                  <a:ea charset="0" panose="020B0604020202020204" typeface="Roboto Condensed Light"/>
                </a:rPr>
                <a:t>Разработана общая концепция деятельности служб сопровождения семей участников СВО и  модельная программа сопровождения семей участников СВО, отработан бренд-бук, перечень необходимого оборудования, определены ключевые технологии работы, подобран и обучен персонал. Управлениями социальной защиты и социального обслуживания сформированы социальные паспорта мобилизованных граждан и добровольцев, осуществлен </a:t>
              </a:r>
              <a:r>
                <a:rPr dirty="0" err="1" lang="ru-RU" sz="1050">
                  <a:latin charset="0" panose="020B0604020202020204" typeface="Roboto Condensed Light"/>
                  <a:ea charset="0" panose="020B0604020202020204" typeface="Roboto Condensed Light"/>
                </a:rPr>
                <a:t>подворовый</a:t>
              </a:r>
              <a:r>
                <a:rPr dirty="0" lang="ru-RU" sz="1050">
                  <a:latin charset="0" panose="020B0604020202020204" typeface="Roboto Condensed Light"/>
                  <a:ea charset="0" panose="020B0604020202020204" typeface="Roboto Condensed Light"/>
                </a:rPr>
                <a:t> и поквартирный обход семей с целью выявления первичного запроса семей. </a:t>
              </a:r>
            </a:p>
            <a:p>
              <a:pPr algn="just"/>
              <a:r>
                <a:rPr dirty="0" lang="ru-RU" sz="1050">
                  <a:latin charset="0" panose="020B0604020202020204" typeface="Roboto Condensed Light"/>
                  <a:ea charset="0" panose="020B0604020202020204" typeface="Roboto Condensed Light"/>
                </a:rPr>
                <a:t>Этап был завершен созданием Единого Центра сопровождения семей участников СВО</a:t>
              </a:r>
              <a:endParaRPr dirty="0" lang="en-US" sz="1050">
                <a:latin charset="0" panose="020B0604020202020204" typeface="Roboto Condensed Light"/>
                <a:ea charset="0" panose="020B0604020202020204" typeface="Roboto Condensed Light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BFFE3E0-EEEA-48C0-9D1C-115A0B544D5E}"/>
                </a:ext>
              </a:extLst>
            </p:cNvPr>
            <p:cNvSpPr txBox="1"/>
            <p:nvPr/>
          </p:nvSpPr>
          <p:spPr>
            <a:xfrm>
              <a:off x="2178762" y="4879384"/>
              <a:ext cx="4146130" cy="1965324"/>
            </a:xfrm>
            <a:prstGeom prst="rect">
              <a:avLst/>
            </a:prstGeom>
            <a:noFill/>
          </p:spPr>
          <p:txBody>
            <a:bodyPr rtlCol="0" wrap="square">
              <a:spAutoFit/>
            </a:bodyPr>
            <a:lstStyle/>
            <a:p>
              <a:pPr algn="just"/>
              <a:r>
                <a:rPr dirty="0" lang="ru-RU" sz="1200">
                  <a:latin charset="0" panose="020B0604020202020204" typeface="Roboto Condensed Light"/>
                  <a:ea charset="0" panose="020B0604020202020204" typeface="Roboto Condensed Light"/>
                </a:rPr>
                <a:t>Созданы 35 отделов сопровождения семей участников СВО, разработаны локальные акты, должностные инструкции работников. Началось формирование электронных ресурсов помощи семьям участников СВО, отработаны дистанционные форматы психологической и юридической помощи. Этап был завершен разработкой региональных НПА. Проведено картирование региональных и муниципальных ресурсов помощи целевой группе</a:t>
              </a:r>
              <a:endParaRPr dirty="0" lang="en-US" sz="1200">
                <a:latin charset="0" panose="020B0604020202020204" typeface="Roboto Condensed Light"/>
                <a:ea charset="0" panose="020B0604020202020204" typeface="Roboto Condensed Light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3E410EF-1B0A-4607-9EA4-5055306AB197}"/>
                </a:ext>
              </a:extLst>
            </p:cNvPr>
            <p:cNvSpPr txBox="1"/>
            <p:nvPr/>
          </p:nvSpPr>
          <p:spPr>
            <a:xfrm>
              <a:off x="6219083" y="1567162"/>
              <a:ext cx="4460372" cy="1759095"/>
            </a:xfrm>
            <a:prstGeom prst="rect">
              <a:avLst/>
            </a:prstGeom>
            <a:noFill/>
          </p:spPr>
          <p:txBody>
            <a:bodyPr rtlCol="0" wrap="square">
              <a:spAutoFit/>
            </a:bodyPr>
            <a:lstStyle/>
            <a:p>
              <a:pPr algn="just"/>
              <a:r>
                <a:rPr dirty="0" lang="ru-RU" sz="1067">
                  <a:latin charset="0" panose="020B0604020202020204" typeface="Roboto Condensed Light"/>
                  <a:ea charset="0" panose="020B0604020202020204" typeface="Roboto Condensed Light"/>
                </a:rPr>
                <a:t>Внедрение единой модели сопровождения. Министерством проводятся контрольные мероприятия в различных форматах, проводятся региональные акции на основе межведомственного и межсекторного взаимодействия, в форме практикумов отрабатываются успешные кейсы социального сопровождения. </a:t>
              </a:r>
            </a:p>
            <a:p>
              <a:pPr algn="just"/>
              <a:r>
                <a:rPr dirty="0" lang="ru-RU" sz="1067">
                  <a:latin charset="0" panose="020B0604020202020204" typeface="Roboto Condensed Light"/>
                  <a:ea charset="0" panose="020B0604020202020204" typeface="Roboto Condensed Light"/>
                </a:rPr>
                <a:t>На данном этапе запланированы мероприятия по обмену опытом работы между отделами, описанию лучших практик, описанию технологий работы в рамках единой модели сопровождения семей участников СВО</a:t>
              </a:r>
              <a:endParaRPr dirty="0" lang="en-US" sz="1067">
                <a:latin charset="0" panose="020B0604020202020204" typeface="Roboto Condensed Light"/>
                <a:ea charset="0" panose="020B0604020202020204" typeface="Roboto Condensed Light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E80C459-3D13-4F88-A899-22B2EC70A57E}"/>
                </a:ext>
              </a:extLst>
            </p:cNvPr>
            <p:cNvSpPr txBox="1"/>
            <p:nvPr/>
          </p:nvSpPr>
          <p:spPr>
            <a:xfrm>
              <a:off x="8597666" y="5046889"/>
              <a:ext cx="3232255" cy="1137820"/>
            </a:xfrm>
            <a:prstGeom prst="rect">
              <a:avLst/>
            </a:prstGeom>
            <a:noFill/>
          </p:spPr>
          <p:txBody>
            <a:bodyPr rtlCol="0" wrap="square">
              <a:spAutoFit/>
            </a:bodyPr>
            <a:lstStyle/>
            <a:p>
              <a:pPr algn="just"/>
              <a:r>
                <a:rPr dirty="0" lang="ru-RU" sz="1200">
                  <a:latin charset="0" panose="020B0604020202020204" typeface="Roboto Condensed Light"/>
                  <a:ea charset="0" panose="020B0604020202020204" typeface="Roboto Condensed Light"/>
                </a:rPr>
                <a:t>запланирована работа по описанию опыта внедрения практики на основе статистических и аналитических данных, публикации методических материалов и тиражирование практики</a:t>
              </a:r>
              <a:endParaRPr dirty="0" lang="en-US" sz="1200">
                <a:latin charset="0" panose="020B0604020202020204" typeface="Roboto Condensed Light"/>
                <a:ea charset="0" panose="020B0604020202020204" typeface="Roboto Condensed Light"/>
              </a:endParaRPr>
            </a:p>
          </p:txBody>
        </p:sp>
        <p:sp>
          <p:nvSpPr>
            <p:cNvPr id="49" name="Rectangle 121">
              <a:extLst>
                <a:ext uri="{FF2B5EF4-FFF2-40B4-BE49-F238E27FC236}">
                  <a16:creationId xmlns:a16="http://schemas.microsoft.com/office/drawing/2014/main" id="{2DBCC441-918C-4709-9B0B-55C624D4A116}"/>
                </a:ext>
              </a:extLst>
            </p:cNvPr>
            <p:cNvSpPr/>
            <p:nvPr/>
          </p:nvSpPr>
          <p:spPr>
            <a:xfrm>
              <a:off x="6318566" y="1086290"/>
              <a:ext cx="1548798" cy="4482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dirty="0" lang="ru-RU" sz="2000">
                  <a:solidFill>
                    <a:schemeClr val="bg1"/>
                  </a:solidFill>
                  <a:latin charset="0" pitchFamily="2" typeface="Roboto"/>
                  <a:ea charset="0" pitchFamily="2" typeface="Roboto"/>
                </a:rPr>
                <a:t>Внедрение </a:t>
              </a:r>
              <a:endParaRPr dirty="0" lang="en-US" sz="2000">
                <a:solidFill>
                  <a:schemeClr val="bg1"/>
                </a:solidFill>
              </a:endParaRPr>
            </a:p>
          </p:txBody>
        </p:sp>
        <p:sp>
          <p:nvSpPr>
            <p:cNvPr id="51" name="Rectangle 123">
              <a:extLst>
                <a:ext uri="{FF2B5EF4-FFF2-40B4-BE49-F238E27FC236}">
                  <a16:creationId xmlns:a16="http://schemas.microsoft.com/office/drawing/2014/main" id="{B6E76C29-E183-4F24-BF88-15D29C42A6FC}"/>
                </a:ext>
              </a:extLst>
            </p:cNvPr>
            <p:cNvSpPr/>
            <p:nvPr/>
          </p:nvSpPr>
          <p:spPr>
            <a:xfrm>
              <a:off x="3721221" y="4465195"/>
              <a:ext cx="1501055" cy="4482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dirty="0" lang="ru-RU" sz="2000">
                  <a:solidFill>
                    <a:schemeClr val="bg1"/>
                  </a:solidFill>
                  <a:latin charset="0" pitchFamily="2" typeface="Roboto"/>
                  <a:ea charset="0" pitchFamily="2" typeface="Roboto"/>
                </a:rPr>
                <a:t>Апробация</a:t>
              </a:r>
              <a:endParaRPr dirty="0" lang="en-US" sz="2000">
                <a:solidFill>
                  <a:schemeClr val="bg1"/>
                </a:solidFill>
              </a:endParaRPr>
            </a:p>
          </p:txBody>
        </p:sp>
        <p:sp>
          <p:nvSpPr>
            <p:cNvPr id="52" name="Rectangle 124">
              <a:extLst>
                <a:ext uri="{FF2B5EF4-FFF2-40B4-BE49-F238E27FC236}">
                  <a16:creationId xmlns:a16="http://schemas.microsoft.com/office/drawing/2014/main" id="{62C6A533-16D0-4A1F-B017-8E1C01E12194}"/>
                </a:ext>
              </a:extLst>
            </p:cNvPr>
            <p:cNvSpPr/>
            <p:nvPr/>
          </p:nvSpPr>
          <p:spPr>
            <a:xfrm>
              <a:off x="8783136" y="4526648"/>
              <a:ext cx="1372149" cy="4482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dirty="0" lang="ru-RU" sz="2000">
                  <a:solidFill>
                    <a:schemeClr val="bg1"/>
                  </a:solidFill>
                  <a:latin charset="0" pitchFamily="2" typeface="Roboto"/>
                  <a:ea charset="0" pitchFamily="2" typeface="Roboto"/>
                </a:rPr>
                <a:t>Итоговый</a:t>
              </a:r>
              <a:endParaRPr dirty="0" lang="en-US" sz="200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79E52DE-62EE-49C1-B90B-383F42F9718D}"/>
              </a:ext>
            </a:extLst>
          </p:cNvPr>
          <p:cNvSpPr txBox="1"/>
          <p:nvPr/>
        </p:nvSpPr>
        <p:spPr>
          <a:xfrm>
            <a:off x="434780" y="1620740"/>
            <a:ext cx="2070435" cy="369332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dirty="0" err="1" lang="ru-RU">
                <a:solidFill>
                  <a:schemeClr val="bg1"/>
                </a:solidFill>
                <a:latin charset="0" panose="020B0604020202020204" typeface="Roboto Condensed Light"/>
                <a:ea charset="0" panose="020B0604020202020204" typeface="Roboto Condensed Light"/>
              </a:rPr>
              <a:t>Разработческий</a:t>
            </a:r>
            <a:r>
              <a:rPr dirty="0" lang="ru-RU">
                <a:solidFill>
                  <a:schemeClr val="bg1"/>
                </a:solidFill>
                <a:latin charset="0" panose="020B0604020202020204" typeface="Roboto Condensed Light"/>
                <a:ea charset="0" panose="020B0604020202020204" typeface="Roboto Condensed Light"/>
              </a:rPr>
              <a:t> </a:t>
            </a:r>
          </a:p>
        </p:txBody>
      </p:sp>
      <p:cxnSp>
        <p:nvCxnSpPr>
          <p:cNvPr id="179" name="Прямая соединительная линия 178">
            <a:extLst>
              <a:ext uri="{FF2B5EF4-FFF2-40B4-BE49-F238E27FC236}">
                <a16:creationId xmlns:a16="http://schemas.microsoft.com/office/drawing/2014/main" id="{99E8D018-4F16-4431-B7A1-637C8A60000C}"/>
              </a:ext>
            </a:extLst>
          </p:cNvPr>
          <p:cNvCxnSpPr>
            <a:cxnSpLocks/>
          </p:cNvCxnSpPr>
          <p:nvPr/>
        </p:nvCxnSpPr>
        <p:spPr>
          <a:xfrm>
            <a:off x="246841" y="1661946"/>
            <a:ext cx="0" cy="178247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80" name="Прямая соединительная линия 179">
            <a:extLst>
              <a:ext uri="{FF2B5EF4-FFF2-40B4-BE49-F238E27FC236}">
                <a16:creationId xmlns:a16="http://schemas.microsoft.com/office/drawing/2014/main" id="{DE3632AD-2096-4F01-87C7-7BB9B7242985}"/>
              </a:ext>
            </a:extLst>
          </p:cNvPr>
          <p:cNvCxnSpPr>
            <a:cxnSpLocks/>
          </p:cNvCxnSpPr>
          <p:nvPr/>
        </p:nvCxnSpPr>
        <p:spPr>
          <a:xfrm>
            <a:off x="2084509" y="4836810"/>
            <a:ext cx="0" cy="1329115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81" name="Прямая соединительная линия 180">
            <a:extLst>
              <a:ext uri="{FF2B5EF4-FFF2-40B4-BE49-F238E27FC236}">
                <a16:creationId xmlns:a16="http://schemas.microsoft.com/office/drawing/2014/main" id="{2DD4115D-C68D-47BD-A902-D7998B5A484A}"/>
              </a:ext>
            </a:extLst>
          </p:cNvPr>
          <p:cNvCxnSpPr>
            <a:cxnSpLocks/>
          </p:cNvCxnSpPr>
          <p:nvPr/>
        </p:nvCxnSpPr>
        <p:spPr>
          <a:xfrm>
            <a:off x="6222762" y="1661946"/>
            <a:ext cx="0" cy="1627172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85" name="Прямая соединительная линия 184">
            <a:extLst>
              <a:ext uri="{FF2B5EF4-FFF2-40B4-BE49-F238E27FC236}">
                <a16:creationId xmlns:a16="http://schemas.microsoft.com/office/drawing/2014/main" id="{A8D2D4AF-0AC3-44C9-839F-FE9D59B04E44}"/>
              </a:ext>
            </a:extLst>
          </p:cNvPr>
          <p:cNvCxnSpPr>
            <a:cxnSpLocks/>
          </p:cNvCxnSpPr>
          <p:nvPr/>
        </p:nvCxnSpPr>
        <p:spPr>
          <a:xfrm>
            <a:off x="8589825" y="4836809"/>
            <a:ext cx="0" cy="1329115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DF8BBA09-6447-4123-9BAE-CFCE3BC5D5B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" l="3" t="135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B370A4C-AB9C-489B-A5B7-F778355214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349F9FE4-C67B-4EC0-BC5E-8CD434A1691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D434E504-3DE6-4265-8A35-CE0518453D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018" y="277477"/>
            <a:ext cx="591946" cy="73549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1E17F924-4EFD-4CF2-8ED2-CB682BCC2B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35" y="232227"/>
            <a:ext cx="815063" cy="81506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B0E70C-D845-4D80-89D3-3323A972B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26" y="982455"/>
            <a:ext cx="7011200" cy="1071767"/>
          </a:xfrm>
        </p:spPr>
        <p:txBody>
          <a:bodyPr>
            <a:normAutofit/>
          </a:bodyPr>
          <a:lstStyle/>
          <a:p>
            <a:r>
              <a:rPr b="1" dirty="0" lang="ru-RU" sz="2700">
                <a:solidFill>
                  <a:srgbClr val="026EB8"/>
                </a:solidFill>
                <a:latin charset="0" panose="020B0604020202020204" pitchFamily="34" typeface="Arial"/>
                <a:ea typeface="+mn-ea"/>
                <a:cs charset="0" panose="020B0604020202020204" pitchFamily="34" typeface="Arial"/>
              </a:rPr>
              <a:t>Этапы реализации практики </a:t>
            </a:r>
            <a:br>
              <a:rPr dirty="0" lang="ru-RU" sz="3733">
                <a:solidFill>
                  <a:schemeClr val="bg1"/>
                </a:solidFill>
                <a:latin charset="0" panose="020B0604020202020204" typeface="Roboto Condensed Light"/>
                <a:ea charset="0" panose="020B0604020202020204" typeface="Roboto Condensed Light"/>
              </a:rPr>
            </a:br>
            <a:endParaRPr dirty="0" lang="ru-RU" sz="3733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474748"/>
      </p:ext>
    </p:extLst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3D9A4AA7-C9C6-4738-8BD4-B72A5C1FA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4204"/>
            <a:ext cx="12192000" cy="5827776"/>
          </a:xfrm>
          <a:prstGeom prst="rect">
            <a:avLst/>
          </a:prstGeom>
        </p:spPr>
      </p:pic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364AF843-88F0-4A44-8C8F-1C698718EB08}"/>
              </a:ext>
            </a:extLst>
          </p:cNvPr>
          <p:cNvSpPr/>
          <p:nvPr/>
        </p:nvSpPr>
        <p:spPr>
          <a:xfrm>
            <a:off x="0" y="1126790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ru-RU"/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B1F94AA2-96B9-46FA-BC9B-AFA152AF899F}"/>
              </a:ext>
            </a:extLst>
          </p:cNvPr>
          <p:cNvPicPr>
            <a:picLocks noChangeAspect="1" noGrp="1"/>
          </p:cNvPicPr>
          <p:nvPr>
            <p:ph idx="13" sz="quarter" type="pic"/>
          </p:nvPr>
        </p:nvPicPr>
        <p:blipFill>
          <a:blip r:embed="rId3"/>
          <a:srcRect b="167" t="167"/>
          <a:stretch>
            <a:fillRect/>
          </a:stretch>
        </p:blipFill>
        <p:spPr>
          <a:xfrm>
            <a:off x="2235200" y="3327400"/>
            <a:ext cx="7721600" cy="3530600"/>
          </a:xfrm>
        </p:spPr>
      </p:pic>
      <p:grpSp>
        <p:nvGrpSpPr>
          <p:cNvPr id="3" name="Group 32">
            <a:extLst>
              <a:ext uri="{FF2B5EF4-FFF2-40B4-BE49-F238E27FC236}">
                <a16:creationId xmlns:a16="http://schemas.microsoft.com/office/drawing/2014/main" id="{96B8D515-B86B-48B2-9025-F8539FC91D04}"/>
              </a:ext>
            </a:extLst>
          </p:cNvPr>
          <p:cNvGrpSpPr/>
          <p:nvPr/>
        </p:nvGrpSpPr>
        <p:grpSpPr>
          <a:xfrm>
            <a:off x="1721041" y="5468100"/>
            <a:ext cx="1015769" cy="1021601"/>
            <a:chOff x="7923461" y="936252"/>
            <a:chExt cx="1394156" cy="1394156"/>
          </a:xfrm>
        </p:grpSpPr>
        <p:sp>
          <p:nvSpPr>
            <p:cNvPr id="4" name="Oval 33">
              <a:extLst>
                <a:ext uri="{FF2B5EF4-FFF2-40B4-BE49-F238E27FC236}">
                  <a16:creationId xmlns:a16="http://schemas.microsoft.com/office/drawing/2014/main" id="{2BDD343E-7B38-4349-91F7-29060959FF51}"/>
                </a:ext>
              </a:extLst>
            </p:cNvPr>
            <p:cNvSpPr/>
            <p:nvPr/>
          </p:nvSpPr>
          <p:spPr>
            <a:xfrm>
              <a:off x="8016896" y="1029687"/>
              <a:ext cx="1207287" cy="120728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  <a:endParaRPr dirty="0" lang="en-US" sz="1400"/>
            </a:p>
          </p:txBody>
        </p:sp>
        <p:sp>
          <p:nvSpPr>
            <p:cNvPr id="5" name="Circle: Hollow 34">
              <a:extLst>
                <a:ext uri="{FF2B5EF4-FFF2-40B4-BE49-F238E27FC236}">
                  <a16:creationId xmlns:a16="http://schemas.microsoft.com/office/drawing/2014/main" id="{55064835-BEF8-48F8-80CF-B72A1EAA27CE}"/>
                </a:ext>
              </a:extLst>
            </p:cNvPr>
            <p:cNvSpPr/>
            <p:nvPr/>
          </p:nvSpPr>
          <p:spPr>
            <a:xfrm>
              <a:off x="7923461" y="936252"/>
              <a:ext cx="1394156" cy="1394156"/>
            </a:xfrm>
            <a:prstGeom prst="donut">
              <a:avLst>
                <a:gd fmla="val 7609" name="adj"/>
              </a:avLst>
            </a:prstGeom>
            <a:solidFill>
              <a:schemeClr val="bg1"/>
            </a:solidFill>
            <a:ln>
              <a:noFill/>
            </a:ln>
            <a:effectLst>
              <a:outerShdw algn="tl" blurRad="50800" dir="2700000" dist="762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3B5E596-7F53-43BA-865A-AB325257A125}"/>
              </a:ext>
            </a:extLst>
          </p:cNvPr>
          <p:cNvSpPr txBox="1"/>
          <p:nvPr/>
        </p:nvSpPr>
        <p:spPr>
          <a:xfrm>
            <a:off x="216667" y="4982568"/>
            <a:ext cx="18680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b="1" dirty="0" lang="ru-RU" sz="1400">
                <a:solidFill>
                  <a:schemeClr val="tx1">
                    <a:lumMod val="85000"/>
                    <a:lumOff val="15000"/>
                  </a:schemeClr>
                </a:solidFill>
                <a:latin charset="0" panose="00000500000000000000" pitchFamily="2" typeface="Montserrat"/>
              </a:rPr>
              <a:t>Социальное сопровождение</a:t>
            </a:r>
            <a:endParaRPr b="1" dirty="0" lang="en-IN" sz="1400">
              <a:solidFill>
                <a:schemeClr val="tx1">
                  <a:lumMod val="85000"/>
                  <a:lumOff val="15000"/>
                </a:schemeClr>
              </a:solidFill>
              <a:latin charset="0" panose="00000500000000000000" pitchFamily="2" typeface="Montserrat"/>
            </a:endParaRPr>
          </a:p>
        </p:txBody>
      </p:sp>
      <p:pic>
        <p:nvPicPr>
          <p:cNvPr id="16" name="Picture 52">
            <a:extLst>
              <a:ext uri="{FF2B5EF4-FFF2-40B4-BE49-F238E27FC236}">
                <a16:creationId xmlns:a16="http://schemas.microsoft.com/office/drawing/2014/main" id="{A2E2317B-216D-4942-9A4B-E55CBCE4DE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85847" y="4249455"/>
            <a:ext cx="540000" cy="540000"/>
          </a:xfrm>
          <a:prstGeom prst="rect">
            <a:avLst/>
          </a:prstGeom>
        </p:spPr>
      </p:pic>
      <p:sp>
        <p:nvSpPr>
          <p:cNvPr id="40" name="Google Shape;189;p12">
            <a:extLst>
              <a:ext uri="{FF2B5EF4-FFF2-40B4-BE49-F238E27FC236}">
                <a16:creationId xmlns:a16="http://schemas.microsoft.com/office/drawing/2014/main" id="{2C5E1840-0E7D-43FF-AAE3-729CDBEA6377}"/>
              </a:ext>
            </a:extLst>
          </p:cNvPr>
          <p:cNvSpPr txBox="1">
            <a:spLocks/>
          </p:cNvSpPr>
          <p:nvPr/>
        </p:nvSpPr>
        <p:spPr>
          <a:xfrm>
            <a:off x="348581" y="717951"/>
            <a:ext cx="11248689" cy="1021600"/>
          </a:xfrm>
          <a:prstGeom prst="rect">
            <a:avLst/>
          </a:prstGeom>
        </p:spPr>
        <p:txBody>
          <a:bodyPr anchor="ctr" anchorCtr="0" bIns="121900" lIns="121900" rIns="121900" spcFirstLastPara="1" tIns="121900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b="1" dirty="0" lang="ru-RU" sz="2700">
                <a:solidFill>
                  <a:srgbClr val="026EB8"/>
                </a:solidFill>
                <a:latin charset="0" panose="020B0604020202020204" pitchFamily="34" typeface="Arial"/>
                <a:ea typeface="+mn-ea"/>
                <a:cs charset="0" panose="020B0604020202020204" pitchFamily="34" typeface="Arial"/>
                <a:sym typeface="Roboto Condensed"/>
              </a:rPr>
              <a:t>Социальные сервисы, технологии, методики</a:t>
            </a:r>
          </a:p>
        </p:txBody>
      </p:sp>
      <p:grpSp>
        <p:nvGrpSpPr>
          <p:cNvPr id="41" name="Group 32">
            <a:extLst>
              <a:ext uri="{FF2B5EF4-FFF2-40B4-BE49-F238E27FC236}">
                <a16:creationId xmlns:a16="http://schemas.microsoft.com/office/drawing/2014/main" id="{90B863D9-E856-4B42-B68B-31E9BA403CAC}"/>
              </a:ext>
            </a:extLst>
          </p:cNvPr>
          <p:cNvGrpSpPr/>
          <p:nvPr/>
        </p:nvGrpSpPr>
        <p:grpSpPr>
          <a:xfrm>
            <a:off x="2457440" y="4079185"/>
            <a:ext cx="1015769" cy="1021601"/>
            <a:chOff x="7923461" y="936252"/>
            <a:chExt cx="1394156" cy="1394156"/>
          </a:xfrm>
        </p:grpSpPr>
        <p:sp>
          <p:nvSpPr>
            <p:cNvPr id="42" name="Oval 33">
              <a:extLst>
                <a:ext uri="{FF2B5EF4-FFF2-40B4-BE49-F238E27FC236}">
                  <a16:creationId xmlns:a16="http://schemas.microsoft.com/office/drawing/2014/main" id="{C9DEA2BC-4B45-45FB-98B1-C6A2715CCA9A}"/>
                </a:ext>
              </a:extLst>
            </p:cNvPr>
            <p:cNvSpPr/>
            <p:nvPr/>
          </p:nvSpPr>
          <p:spPr>
            <a:xfrm>
              <a:off x="8016896" y="1029687"/>
              <a:ext cx="1207287" cy="120728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  <a:endParaRPr dirty="0" lang="en-US" sz="1400"/>
            </a:p>
          </p:txBody>
        </p:sp>
        <p:sp>
          <p:nvSpPr>
            <p:cNvPr id="43" name="Circle: Hollow 34">
              <a:extLst>
                <a:ext uri="{FF2B5EF4-FFF2-40B4-BE49-F238E27FC236}">
                  <a16:creationId xmlns:a16="http://schemas.microsoft.com/office/drawing/2014/main" id="{B23CFC10-5FF9-4E50-93DD-E67A76829CD4}"/>
                </a:ext>
              </a:extLst>
            </p:cNvPr>
            <p:cNvSpPr/>
            <p:nvPr/>
          </p:nvSpPr>
          <p:spPr>
            <a:xfrm>
              <a:off x="7923461" y="936252"/>
              <a:ext cx="1394156" cy="1394156"/>
            </a:xfrm>
            <a:prstGeom prst="donut">
              <a:avLst>
                <a:gd fmla="val 7609" name="adj"/>
              </a:avLst>
            </a:prstGeom>
            <a:solidFill>
              <a:schemeClr val="bg1"/>
            </a:solidFill>
            <a:ln>
              <a:noFill/>
            </a:ln>
            <a:effectLst>
              <a:outerShdw algn="tl" blurRad="50800" dir="2700000" dist="762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32">
            <a:extLst>
              <a:ext uri="{FF2B5EF4-FFF2-40B4-BE49-F238E27FC236}">
                <a16:creationId xmlns:a16="http://schemas.microsoft.com/office/drawing/2014/main" id="{741E2448-71DF-44A2-8969-0D57E8334E98}"/>
              </a:ext>
            </a:extLst>
          </p:cNvPr>
          <p:cNvGrpSpPr/>
          <p:nvPr/>
        </p:nvGrpSpPr>
        <p:grpSpPr>
          <a:xfrm>
            <a:off x="5588116" y="2455841"/>
            <a:ext cx="1015769" cy="1021601"/>
            <a:chOff x="7923461" y="936252"/>
            <a:chExt cx="1394156" cy="1394156"/>
          </a:xfrm>
        </p:grpSpPr>
        <p:sp>
          <p:nvSpPr>
            <p:cNvPr id="45" name="Oval 33">
              <a:extLst>
                <a:ext uri="{FF2B5EF4-FFF2-40B4-BE49-F238E27FC236}">
                  <a16:creationId xmlns:a16="http://schemas.microsoft.com/office/drawing/2014/main" id="{879E91D7-8259-492B-A9E7-C73484E65D07}"/>
                </a:ext>
              </a:extLst>
            </p:cNvPr>
            <p:cNvSpPr/>
            <p:nvPr/>
          </p:nvSpPr>
          <p:spPr>
            <a:xfrm>
              <a:off x="8016896" y="1029687"/>
              <a:ext cx="1207287" cy="120728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  <a:endParaRPr dirty="0" lang="en-US" sz="1400"/>
            </a:p>
          </p:txBody>
        </p:sp>
        <p:sp>
          <p:nvSpPr>
            <p:cNvPr id="46" name="Circle: Hollow 34">
              <a:extLst>
                <a:ext uri="{FF2B5EF4-FFF2-40B4-BE49-F238E27FC236}">
                  <a16:creationId xmlns:a16="http://schemas.microsoft.com/office/drawing/2014/main" id="{F45FD106-3F6D-48DB-AB0C-4D55EF9F4ABE}"/>
                </a:ext>
              </a:extLst>
            </p:cNvPr>
            <p:cNvSpPr/>
            <p:nvPr/>
          </p:nvSpPr>
          <p:spPr>
            <a:xfrm>
              <a:off x="7923461" y="936252"/>
              <a:ext cx="1394156" cy="1394156"/>
            </a:xfrm>
            <a:prstGeom prst="donut">
              <a:avLst>
                <a:gd fmla="val 7609" name="adj"/>
              </a:avLst>
            </a:prstGeom>
            <a:solidFill>
              <a:schemeClr val="bg1"/>
            </a:solidFill>
            <a:ln>
              <a:noFill/>
            </a:ln>
            <a:effectLst>
              <a:outerShdw algn="tl" blurRad="50800" dir="2700000" dist="762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Group 32">
            <a:extLst>
              <a:ext uri="{FF2B5EF4-FFF2-40B4-BE49-F238E27FC236}">
                <a16:creationId xmlns:a16="http://schemas.microsoft.com/office/drawing/2014/main" id="{26D60195-010A-4DC2-A574-DEF32BE4ED32}"/>
              </a:ext>
            </a:extLst>
          </p:cNvPr>
          <p:cNvGrpSpPr/>
          <p:nvPr/>
        </p:nvGrpSpPr>
        <p:grpSpPr>
          <a:xfrm>
            <a:off x="3641032" y="3084873"/>
            <a:ext cx="1015769" cy="1021601"/>
            <a:chOff x="7923461" y="936252"/>
            <a:chExt cx="1394156" cy="1394156"/>
          </a:xfrm>
        </p:grpSpPr>
        <p:sp>
          <p:nvSpPr>
            <p:cNvPr id="48" name="Oval 33">
              <a:extLst>
                <a:ext uri="{FF2B5EF4-FFF2-40B4-BE49-F238E27FC236}">
                  <a16:creationId xmlns:a16="http://schemas.microsoft.com/office/drawing/2014/main" id="{E1F57A70-B879-4E53-B77F-254DDDBE9CF2}"/>
                </a:ext>
              </a:extLst>
            </p:cNvPr>
            <p:cNvSpPr/>
            <p:nvPr/>
          </p:nvSpPr>
          <p:spPr>
            <a:xfrm>
              <a:off x="8016896" y="1029687"/>
              <a:ext cx="1207287" cy="120728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  <a:endParaRPr dirty="0" lang="en-US" sz="1400"/>
            </a:p>
          </p:txBody>
        </p:sp>
        <p:sp>
          <p:nvSpPr>
            <p:cNvPr id="49" name="Circle: Hollow 34">
              <a:extLst>
                <a:ext uri="{FF2B5EF4-FFF2-40B4-BE49-F238E27FC236}">
                  <a16:creationId xmlns:a16="http://schemas.microsoft.com/office/drawing/2014/main" id="{B07C7926-C113-4DFC-A013-B4485DE30C17}"/>
                </a:ext>
              </a:extLst>
            </p:cNvPr>
            <p:cNvSpPr/>
            <p:nvPr/>
          </p:nvSpPr>
          <p:spPr>
            <a:xfrm>
              <a:off x="7923461" y="936252"/>
              <a:ext cx="1394156" cy="1394156"/>
            </a:xfrm>
            <a:prstGeom prst="donut">
              <a:avLst>
                <a:gd fmla="val 7609" name="adj"/>
              </a:avLst>
            </a:prstGeom>
            <a:solidFill>
              <a:schemeClr val="bg1"/>
            </a:solidFill>
            <a:ln>
              <a:noFill/>
            </a:ln>
            <a:effectLst>
              <a:outerShdw algn="tl" blurRad="50800" dir="2700000" dist="762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50" name="Group 32">
            <a:extLst>
              <a:ext uri="{FF2B5EF4-FFF2-40B4-BE49-F238E27FC236}">
                <a16:creationId xmlns:a16="http://schemas.microsoft.com/office/drawing/2014/main" id="{EFBE0621-2D2F-4300-AC57-E090B0594B76}"/>
              </a:ext>
            </a:extLst>
          </p:cNvPr>
          <p:cNvGrpSpPr/>
          <p:nvPr/>
        </p:nvGrpSpPr>
        <p:grpSpPr>
          <a:xfrm>
            <a:off x="7362484" y="2975368"/>
            <a:ext cx="1015769" cy="1021601"/>
            <a:chOff x="7923461" y="936252"/>
            <a:chExt cx="1394156" cy="1394156"/>
          </a:xfrm>
        </p:grpSpPr>
        <p:sp>
          <p:nvSpPr>
            <p:cNvPr id="51" name="Oval 33">
              <a:extLst>
                <a:ext uri="{FF2B5EF4-FFF2-40B4-BE49-F238E27FC236}">
                  <a16:creationId xmlns:a16="http://schemas.microsoft.com/office/drawing/2014/main" id="{0251771A-DF47-4B6E-9CD5-BF7E8364B366}"/>
                </a:ext>
              </a:extLst>
            </p:cNvPr>
            <p:cNvSpPr/>
            <p:nvPr/>
          </p:nvSpPr>
          <p:spPr>
            <a:xfrm>
              <a:off x="8016896" y="1029687"/>
              <a:ext cx="1207287" cy="120728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  <a:endParaRPr dirty="0" lang="en-US" sz="1400"/>
            </a:p>
          </p:txBody>
        </p:sp>
        <p:sp>
          <p:nvSpPr>
            <p:cNvPr id="52" name="Circle: Hollow 34">
              <a:extLst>
                <a:ext uri="{FF2B5EF4-FFF2-40B4-BE49-F238E27FC236}">
                  <a16:creationId xmlns:a16="http://schemas.microsoft.com/office/drawing/2014/main" id="{92738733-3836-4602-A39C-A6FE70DBCB89}"/>
                </a:ext>
              </a:extLst>
            </p:cNvPr>
            <p:cNvSpPr/>
            <p:nvPr/>
          </p:nvSpPr>
          <p:spPr>
            <a:xfrm>
              <a:off x="7923461" y="936252"/>
              <a:ext cx="1394156" cy="1394156"/>
            </a:xfrm>
            <a:prstGeom prst="donut">
              <a:avLst>
                <a:gd fmla="val 7609" name="adj"/>
              </a:avLst>
            </a:prstGeom>
            <a:solidFill>
              <a:schemeClr val="bg1"/>
            </a:solidFill>
            <a:ln>
              <a:noFill/>
            </a:ln>
            <a:effectLst>
              <a:outerShdw algn="tl" blurRad="50800" dir="2700000" dist="762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53" name="Group 32">
            <a:extLst>
              <a:ext uri="{FF2B5EF4-FFF2-40B4-BE49-F238E27FC236}">
                <a16:creationId xmlns:a16="http://schemas.microsoft.com/office/drawing/2014/main" id="{D59CA633-87AE-4EEA-AE07-58F028649885}"/>
              </a:ext>
            </a:extLst>
          </p:cNvPr>
          <p:cNvGrpSpPr/>
          <p:nvPr/>
        </p:nvGrpSpPr>
        <p:grpSpPr>
          <a:xfrm>
            <a:off x="8753890" y="4079185"/>
            <a:ext cx="1015769" cy="1021601"/>
            <a:chOff x="7923461" y="936252"/>
            <a:chExt cx="1394156" cy="1394156"/>
          </a:xfrm>
        </p:grpSpPr>
        <p:sp>
          <p:nvSpPr>
            <p:cNvPr id="54" name="Oval 33">
              <a:extLst>
                <a:ext uri="{FF2B5EF4-FFF2-40B4-BE49-F238E27FC236}">
                  <a16:creationId xmlns:a16="http://schemas.microsoft.com/office/drawing/2014/main" id="{42CD299D-4AE8-47EB-9997-4526F99F9DBB}"/>
                </a:ext>
              </a:extLst>
            </p:cNvPr>
            <p:cNvSpPr/>
            <p:nvPr/>
          </p:nvSpPr>
          <p:spPr>
            <a:xfrm>
              <a:off x="8016896" y="1029687"/>
              <a:ext cx="1207287" cy="120728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  <a:endParaRPr dirty="0" lang="en-US" sz="1400"/>
            </a:p>
          </p:txBody>
        </p:sp>
        <p:sp>
          <p:nvSpPr>
            <p:cNvPr id="55" name="Circle: Hollow 34">
              <a:extLst>
                <a:ext uri="{FF2B5EF4-FFF2-40B4-BE49-F238E27FC236}">
                  <a16:creationId xmlns:a16="http://schemas.microsoft.com/office/drawing/2014/main" id="{4D5A0F35-64AA-406E-AD08-AC1284570994}"/>
                </a:ext>
              </a:extLst>
            </p:cNvPr>
            <p:cNvSpPr/>
            <p:nvPr/>
          </p:nvSpPr>
          <p:spPr>
            <a:xfrm>
              <a:off x="7923461" y="936252"/>
              <a:ext cx="1394156" cy="1394156"/>
            </a:xfrm>
            <a:prstGeom prst="donut">
              <a:avLst>
                <a:gd fmla="val 7609" name="adj"/>
              </a:avLst>
            </a:prstGeom>
            <a:solidFill>
              <a:schemeClr val="bg1"/>
            </a:solidFill>
            <a:ln>
              <a:noFill/>
            </a:ln>
            <a:effectLst>
              <a:outerShdw algn="tl" blurRad="50800" dir="2700000" dist="762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56" name="Group 32">
            <a:extLst>
              <a:ext uri="{FF2B5EF4-FFF2-40B4-BE49-F238E27FC236}">
                <a16:creationId xmlns:a16="http://schemas.microsoft.com/office/drawing/2014/main" id="{908AF029-D4C1-4340-A732-CBE7C512E407}"/>
              </a:ext>
            </a:extLst>
          </p:cNvPr>
          <p:cNvGrpSpPr/>
          <p:nvPr/>
        </p:nvGrpSpPr>
        <p:grpSpPr>
          <a:xfrm>
            <a:off x="9455192" y="5485516"/>
            <a:ext cx="1015769" cy="1021601"/>
            <a:chOff x="7923461" y="936252"/>
            <a:chExt cx="1394156" cy="1394156"/>
          </a:xfrm>
        </p:grpSpPr>
        <p:sp>
          <p:nvSpPr>
            <p:cNvPr id="57" name="Oval 33">
              <a:extLst>
                <a:ext uri="{FF2B5EF4-FFF2-40B4-BE49-F238E27FC236}">
                  <a16:creationId xmlns:a16="http://schemas.microsoft.com/office/drawing/2014/main" id="{17AA5A7A-2141-4744-92C3-AC579EB245CE}"/>
                </a:ext>
              </a:extLst>
            </p:cNvPr>
            <p:cNvSpPr/>
            <p:nvPr/>
          </p:nvSpPr>
          <p:spPr>
            <a:xfrm>
              <a:off x="8016896" y="1029687"/>
              <a:ext cx="1207287" cy="120728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  <a:endParaRPr dirty="0" lang="en-US" sz="1400"/>
            </a:p>
          </p:txBody>
        </p:sp>
        <p:sp>
          <p:nvSpPr>
            <p:cNvPr id="58" name="Circle: Hollow 34">
              <a:extLst>
                <a:ext uri="{FF2B5EF4-FFF2-40B4-BE49-F238E27FC236}">
                  <a16:creationId xmlns:a16="http://schemas.microsoft.com/office/drawing/2014/main" id="{CCFDC8E1-5858-480E-99E6-1B53946D4A7A}"/>
                </a:ext>
              </a:extLst>
            </p:cNvPr>
            <p:cNvSpPr/>
            <p:nvPr/>
          </p:nvSpPr>
          <p:spPr>
            <a:xfrm>
              <a:off x="7923461" y="936252"/>
              <a:ext cx="1394156" cy="1394156"/>
            </a:xfrm>
            <a:prstGeom prst="donut">
              <a:avLst>
                <a:gd fmla="val 7609" name="adj"/>
              </a:avLst>
            </a:prstGeom>
            <a:solidFill>
              <a:schemeClr val="bg1"/>
            </a:solidFill>
            <a:ln>
              <a:noFill/>
            </a:ln>
            <a:effectLst>
              <a:outerShdw algn="tl" blurRad="50800" dir="2700000" dist="762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91B497E1-7C27-41D8-898E-5260DCB08021}"/>
              </a:ext>
            </a:extLst>
          </p:cNvPr>
          <p:cNvSpPr txBox="1"/>
          <p:nvPr/>
        </p:nvSpPr>
        <p:spPr>
          <a:xfrm>
            <a:off x="734476" y="3451871"/>
            <a:ext cx="18680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b="1" dirty="0" lang="ru-RU" sz="1400">
                <a:solidFill>
                  <a:schemeClr val="tx1">
                    <a:lumMod val="85000"/>
                    <a:lumOff val="15000"/>
                  </a:schemeClr>
                </a:solidFill>
                <a:latin charset="0" panose="00000500000000000000" pitchFamily="2" typeface="Montserrat"/>
              </a:rPr>
              <a:t>Картирование ресурсов</a:t>
            </a:r>
            <a:endParaRPr b="1" dirty="0" lang="en-IN" sz="1400">
              <a:solidFill>
                <a:schemeClr val="tx1">
                  <a:lumMod val="85000"/>
                  <a:lumOff val="15000"/>
                </a:schemeClr>
              </a:solidFill>
              <a:latin charset="0" panose="00000500000000000000" pitchFamily="2" typeface="Montserrat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E4823CD-E63F-497E-805E-2D260D881566}"/>
              </a:ext>
            </a:extLst>
          </p:cNvPr>
          <p:cNvSpPr txBox="1"/>
          <p:nvPr/>
        </p:nvSpPr>
        <p:spPr>
          <a:xfrm>
            <a:off x="1668521" y="2500448"/>
            <a:ext cx="25574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b="1" dirty="0" lang="ru-RU" sz="1400">
                <a:solidFill>
                  <a:schemeClr val="tx1">
                    <a:lumMod val="85000"/>
                    <a:lumOff val="15000"/>
                  </a:schemeClr>
                </a:solidFill>
                <a:latin charset="0" panose="00000500000000000000" pitchFamily="2" typeface="Montserrat"/>
              </a:rPr>
              <a:t>Междисциплинарная мобильная бригада</a:t>
            </a:r>
            <a:endParaRPr b="1" dirty="0" lang="en-IN" sz="1400">
              <a:solidFill>
                <a:schemeClr val="tx1">
                  <a:lumMod val="85000"/>
                  <a:lumOff val="15000"/>
                </a:schemeClr>
              </a:solidFill>
              <a:latin charset="0" panose="00000500000000000000" pitchFamily="2" typeface="Montserrat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786D8B2-6C74-4814-9B1E-882AA98D7636}"/>
              </a:ext>
            </a:extLst>
          </p:cNvPr>
          <p:cNvSpPr txBox="1"/>
          <p:nvPr/>
        </p:nvSpPr>
        <p:spPr>
          <a:xfrm>
            <a:off x="9903063" y="5066733"/>
            <a:ext cx="25574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b="1" dirty="0" lang="ru-RU" sz="1400">
                <a:solidFill>
                  <a:schemeClr val="tx1">
                    <a:lumMod val="85000"/>
                    <a:lumOff val="15000"/>
                  </a:schemeClr>
                </a:solidFill>
                <a:latin charset="0" panose="00000500000000000000" pitchFamily="2" typeface="Montserrat"/>
              </a:rPr>
              <a:t>Клуб жен </a:t>
            </a:r>
          </a:p>
          <a:p>
            <a:pPr algn="ctr"/>
            <a:r>
              <a:rPr b="1" dirty="0" lang="ru-RU" sz="1400">
                <a:solidFill>
                  <a:schemeClr val="tx1">
                    <a:lumMod val="85000"/>
                    <a:lumOff val="15000"/>
                  </a:schemeClr>
                </a:solidFill>
                <a:latin charset="0" panose="00000500000000000000" pitchFamily="2" typeface="Montserrat"/>
              </a:rPr>
              <a:t>«Ждем вместе»</a:t>
            </a:r>
            <a:endParaRPr b="1" dirty="0" lang="en-IN" sz="1400">
              <a:solidFill>
                <a:schemeClr val="tx1">
                  <a:lumMod val="85000"/>
                  <a:lumOff val="15000"/>
                </a:schemeClr>
              </a:solidFill>
              <a:latin charset="0" panose="00000500000000000000" pitchFamily="2" typeface="Montserrat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8E98E77-B441-49C2-B5A7-256E58EA9A07}"/>
              </a:ext>
            </a:extLst>
          </p:cNvPr>
          <p:cNvSpPr txBox="1"/>
          <p:nvPr/>
        </p:nvSpPr>
        <p:spPr>
          <a:xfrm>
            <a:off x="8588742" y="2409525"/>
            <a:ext cx="308675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dirty="0" lang="ru-RU" sz="1400">
                <a:solidFill>
                  <a:schemeClr val="tx1">
                    <a:lumMod val="85000"/>
                    <a:lumOff val="15000"/>
                  </a:schemeClr>
                </a:solidFill>
                <a:latin charset="0" panose="00000500000000000000" pitchFamily="2" typeface="Montserrat"/>
              </a:rPr>
              <a:t>Группы психологической помощи для детей, жен, родителей</a:t>
            </a:r>
            <a:endParaRPr b="1" dirty="0" lang="en-IN" sz="1400">
              <a:solidFill>
                <a:schemeClr val="tx1">
                  <a:lumMod val="85000"/>
                  <a:lumOff val="15000"/>
                </a:schemeClr>
              </a:solidFill>
              <a:latin charset="0" panose="00000500000000000000" pitchFamily="2" typeface="Montserrat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8966E17-BE43-4D11-9559-7F0E22CAC2D3}"/>
              </a:ext>
            </a:extLst>
          </p:cNvPr>
          <p:cNvSpPr txBox="1"/>
          <p:nvPr/>
        </p:nvSpPr>
        <p:spPr>
          <a:xfrm>
            <a:off x="9320509" y="3549965"/>
            <a:ext cx="30867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dirty="0" lang="ru-RU" sz="1400">
                <a:solidFill>
                  <a:schemeClr val="tx1">
                    <a:lumMod val="85000"/>
                    <a:lumOff val="15000"/>
                  </a:schemeClr>
                </a:solidFill>
                <a:latin charset="0" panose="00000500000000000000" pitchFamily="2" typeface="Montserrat"/>
              </a:rPr>
              <a:t>Благотворительная акция «Общее дело» </a:t>
            </a:r>
            <a:endParaRPr b="1" dirty="0" lang="en-IN" sz="1400">
              <a:solidFill>
                <a:schemeClr val="tx1">
                  <a:lumMod val="85000"/>
                  <a:lumOff val="15000"/>
                </a:schemeClr>
              </a:solidFill>
              <a:latin charset="0" panose="00000500000000000000" pitchFamily="2" typeface="Montserrat"/>
            </a:endParaRP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EAC7F477-4B6C-4475-95A5-F613BF37F9ED}"/>
              </a:ext>
            </a:extLst>
          </p:cNvPr>
          <p:cNvSpPr/>
          <p:nvPr/>
        </p:nvSpPr>
        <p:spPr>
          <a:xfrm>
            <a:off x="3985795" y="1519606"/>
            <a:ext cx="46291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b="1" dirty="0" lang="ru-RU" sz="1400">
                <a:solidFill>
                  <a:schemeClr val="tx1">
                    <a:lumMod val="85000"/>
                    <a:lumOff val="15000"/>
                  </a:schemeClr>
                </a:solidFill>
                <a:latin charset="0" panose="00000500000000000000" pitchFamily="2" typeface="Montserrat"/>
              </a:rPr>
              <a:t>Проекты «Каникулы с пользой», </a:t>
            </a:r>
          </a:p>
          <a:p>
            <a:pPr algn="ctr"/>
            <a:r>
              <a:rPr b="1" dirty="0" lang="ru-RU" sz="1400">
                <a:solidFill>
                  <a:schemeClr val="tx1">
                    <a:lumMod val="85000"/>
                    <a:lumOff val="15000"/>
                  </a:schemeClr>
                </a:solidFill>
                <a:latin charset="0" panose="00000500000000000000" pitchFamily="2" typeface="Montserrat"/>
              </a:rPr>
              <a:t>акция «Ждем вместе», </a:t>
            </a:r>
          </a:p>
          <a:p>
            <a:pPr algn="ctr"/>
            <a:r>
              <a:rPr b="1" dirty="0" lang="ru-RU" sz="1400">
                <a:solidFill>
                  <a:schemeClr val="tx1">
                    <a:lumMod val="85000"/>
                    <a:lumOff val="15000"/>
                  </a:schemeClr>
                </a:solidFill>
                <a:latin charset="0" panose="00000500000000000000" pitchFamily="2" typeface="Montserrat"/>
              </a:rPr>
              <a:t>Единые дни социальной помощи</a:t>
            </a:r>
          </a:p>
        </p:txBody>
      </p:sp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31DA527D-B7A1-4C8D-9081-45BD1F1E7B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4758" y="5827874"/>
            <a:ext cx="327421" cy="333268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A807BD5-CB96-4982-8BCF-361032885A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2463" y="4450951"/>
            <a:ext cx="327421" cy="333268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187006F4-9290-41D4-B4E2-C09B9B51F2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5204" y="3429001"/>
            <a:ext cx="327421" cy="333268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420AD7E1-0994-4F4F-9D11-96AF4A60A3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26" y="2789445"/>
            <a:ext cx="327421" cy="333268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AB97E212-44EA-43A4-87C9-B9D639D24C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9112" y="3310807"/>
            <a:ext cx="327421" cy="333268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16645160-6B64-4FD3-8426-9B896C25F3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56798" y="4416674"/>
            <a:ext cx="327421" cy="333268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0F3FC374-568A-45CB-A3AC-CA651C4A2E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2422" y="5852519"/>
            <a:ext cx="327421" cy="333268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60CC4495-B861-43BB-A9E1-EF5A83D5BFA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" l="3" t="135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9D794034-2FB2-476B-83A0-69DB6BCF73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5DD7EEC7-90DA-43B9-B3FA-6AE174EF939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83883C7-B511-4AE8-A833-64CE308222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018" y="277477"/>
            <a:ext cx="591946" cy="735493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C622A9C4-C5A3-4D4A-BD13-91C06605E86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35" y="232227"/>
            <a:ext cx="815063" cy="815063"/>
          </a:xfrm>
          <a:prstGeom prst="rect">
            <a:avLst/>
          </a:prstGeom>
        </p:spPr>
      </p:pic>
      <p:sp>
        <p:nvSpPr>
          <p:cNvPr id="81" name="Номер слайда 3">
            <a:extLst>
              <a:ext uri="{FF2B5EF4-FFF2-40B4-BE49-F238E27FC236}">
                <a16:creationId xmlns:a16="http://schemas.microsoft.com/office/drawing/2014/main" id="{56610E50-B5F2-418A-B147-53CCF6C8E218}"/>
              </a:ext>
            </a:extLst>
          </p:cNvPr>
          <p:cNvSpPr txBox="1">
            <a:spLocks/>
          </p:cNvSpPr>
          <p:nvPr/>
        </p:nvSpPr>
        <p:spPr>
          <a:xfrm>
            <a:off x="10105867" y="6332081"/>
            <a:ext cx="1983200" cy="420800"/>
          </a:xfrm>
          <a:prstGeom prst="rect">
            <a:avLst/>
          </a:prstGeom>
          <a:noFill/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algn="r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algn="r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algn="r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algn="r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algn="r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algn="r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algn="r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algn="r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fld id="{00000000-1234-1234-1234-123412341234}" type="slidenum">
              <a:rPr lang="en" sz="1600">
                <a:solidFill>
                  <a:schemeClr val="accent2"/>
                </a:solidFill>
              </a:rPr>
              <a:pPr/>
              <a:t>5</a:t>
            </a:fld>
            <a:endParaRPr dirty="0" lang="en" sz="16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456638"/>
      </p:ext>
    </p:extLst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dirty="0" lang="ru-RU">
                <a:solidFill>
                  <a:schemeClr val="bg1">
                    <a:lumMod val="50000"/>
                  </a:schemeClr>
                </a:solidFill>
                <a:latin charset="0" panose="020B0604020202020204" pitchFamily="34" typeface="Arial"/>
                <a:cs charset="0" panose="020B0604020202020204" pitchFamily="34" typeface="Arial"/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 l="2420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 r="16469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-2" y="1092810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ru-RU"/>
          </a:p>
        </p:txBody>
      </p: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425680BC-5BBB-4D1E-AEA6-A51C174CA0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" l="3" t="135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7E91580F-8442-4226-8BF2-C3299F885655}"/>
              </a:ext>
            </a:extLst>
          </p:cNvPr>
          <p:cNvCxnSpPr>
            <a:cxnSpLocks/>
          </p:cNvCxnSpPr>
          <p:nvPr/>
        </p:nvCxnSpPr>
        <p:spPr>
          <a:xfrm>
            <a:off x="951979" y="1996358"/>
            <a:ext cx="0" cy="436766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169EB630-C074-4BD8-B26F-CD43FF47AB14}"/>
              </a:ext>
            </a:extLst>
          </p:cNvPr>
          <p:cNvSpPr txBox="1"/>
          <p:nvPr/>
        </p:nvSpPr>
        <p:spPr>
          <a:xfrm>
            <a:off x="1148187" y="1933205"/>
            <a:ext cx="6495286" cy="4524315"/>
          </a:xfrm>
          <a:prstGeom prst="rect">
            <a:avLst/>
          </a:prstGeom>
          <a:noFill/>
          <a:ln>
            <a:noFill/>
          </a:ln>
        </p:spPr>
        <p:txBody>
          <a:bodyPr bIns="0" lIns="0" rIns="0" tIns="0" wrap="square">
            <a:spAutoFit/>
          </a:bodyPr>
          <a:lstStyle/>
          <a:p>
            <a:pPr algn="just" indent="-285750" marL="285750">
              <a:buClr>
                <a:schemeClr val="accent1">
                  <a:lumMod val="75000"/>
                </a:schemeClr>
              </a:buClr>
              <a:buFont charset="2" panose="05000000000000000000" pitchFamily="2" typeface="Wingdings"/>
              <a:buChar char="§"/>
            </a:pPr>
            <a:r>
              <a:rPr dirty="0" lang="ru-RU" sz="1400">
                <a:latin charset="0" panose="020B0604020202020204" pitchFamily="34" typeface="Arial"/>
                <a:cs charset="0" panose="020B0604020202020204" pitchFamily="34" typeface="Arial"/>
              </a:rPr>
              <a:t>Открыт Единый центр сопровождения участников СВО и членов их семей </a:t>
            </a:r>
          </a:p>
          <a:p>
            <a:pPr algn="just" indent="-285750" marL="285750">
              <a:buClr>
                <a:schemeClr val="accent1">
                  <a:lumMod val="75000"/>
                </a:schemeClr>
              </a:buClr>
              <a:buFont charset="2" panose="05000000000000000000" pitchFamily="2" typeface="Wingdings"/>
              <a:buChar char="§"/>
            </a:pPr>
            <a:r>
              <a:rPr dirty="0" lang="ru-RU" sz="1400">
                <a:latin charset="0" panose="020B0604020202020204" pitchFamily="34" typeface="Arial"/>
                <a:cs charset="0" panose="020B0604020202020204" pitchFamily="34" typeface="Arial"/>
              </a:rPr>
              <a:t>Созданы и функционируют 35 отделов сопровождения семей участников СВО</a:t>
            </a:r>
          </a:p>
          <a:p>
            <a:pPr algn="just" indent="-285750" marL="285750">
              <a:buClr>
                <a:schemeClr val="accent1">
                  <a:lumMod val="75000"/>
                </a:schemeClr>
              </a:buClr>
              <a:buFont charset="2" panose="05000000000000000000" pitchFamily="2" typeface="Wingdings"/>
              <a:buChar char="§"/>
            </a:pPr>
            <a:r>
              <a:rPr dirty="0" lang="ru-RU" sz="1400">
                <a:latin charset="0" panose="020B0604020202020204" pitchFamily="34" typeface="Arial"/>
                <a:cs charset="0" panose="020B0604020202020204" pitchFamily="34" typeface="Arial"/>
              </a:rPr>
              <a:t>Разработана модельная программа социального сопровождения участников СВО и членов их семей</a:t>
            </a:r>
          </a:p>
          <a:p>
            <a:pPr algn="just" indent="-285750" marL="285750">
              <a:buClr>
                <a:schemeClr val="accent1">
                  <a:lumMod val="75000"/>
                </a:schemeClr>
              </a:buClr>
              <a:buFont charset="2" panose="05000000000000000000" pitchFamily="2" typeface="Wingdings"/>
              <a:buChar char="§"/>
            </a:pPr>
            <a:r>
              <a:rPr dirty="0" lang="ru-RU" sz="1400">
                <a:latin charset="0" panose="020B0604020202020204" pitchFamily="34" typeface="Arial"/>
                <a:cs charset="0" panose="020B0604020202020204" pitchFamily="34" typeface="Arial"/>
              </a:rPr>
              <a:t>Утверждены нормативно-правовые акты, обеспечивающие внедрение системы социального сопровождения семей участников СВО</a:t>
            </a:r>
          </a:p>
          <a:p>
            <a:pPr algn="just" indent="-285750" marL="285750">
              <a:buClr>
                <a:schemeClr val="accent1">
                  <a:lumMod val="75000"/>
                </a:schemeClr>
              </a:buClr>
              <a:buFont charset="2" panose="05000000000000000000" pitchFamily="2" typeface="Wingdings"/>
              <a:buChar char="§"/>
            </a:pPr>
            <a:r>
              <a:rPr dirty="0" lang="ru-RU" sz="1400">
                <a:latin charset="0" panose="020B0604020202020204" pitchFamily="34" typeface="Arial"/>
                <a:cs charset="0" panose="020B0604020202020204" pitchFamily="34" typeface="Arial"/>
              </a:rPr>
              <a:t>Принято и отработано более 60 тысяч обращений</a:t>
            </a:r>
          </a:p>
          <a:p>
            <a:pPr algn="just" indent="-285750" marL="285750">
              <a:buClr>
                <a:schemeClr val="accent1">
                  <a:lumMod val="75000"/>
                </a:schemeClr>
              </a:buClr>
              <a:buFont charset="2" panose="05000000000000000000" pitchFamily="2" typeface="Wingdings"/>
              <a:buChar char="§"/>
            </a:pPr>
            <a:r>
              <a:rPr dirty="0" lang="ru-RU" sz="1400">
                <a:latin charset="0" panose="020B0604020202020204" pitchFamily="34" typeface="Arial"/>
                <a:cs charset="0" panose="020B0604020202020204" pitchFamily="34" typeface="Arial"/>
              </a:rPr>
              <a:t>Эффективно функционируют 6 электронных сервисов для участников СВО: чат-бот для </a:t>
            </a:r>
            <a:r>
              <a:rPr dirty="0" err="1" lang="ru-RU" sz="1400">
                <a:latin charset="0" panose="020B0604020202020204" pitchFamily="34" typeface="Arial"/>
                <a:cs charset="0" panose="020B0604020202020204" pitchFamily="34" typeface="Arial"/>
              </a:rPr>
              <a:t>СВОих</a:t>
            </a:r>
            <a:r>
              <a:rPr dirty="0" lang="ru-RU" sz="1400">
                <a:latin charset="0" panose="020B0604020202020204" pitchFamily="34" typeface="Arial"/>
                <a:cs charset="0" panose="020B0604020202020204" pitchFamily="34" typeface="Arial"/>
              </a:rPr>
              <a:t>, электронная приемная, сайт ЕЦСВО, группы в социальных сетях ВКонтакте и Одноклассники Центр поддержки 38, группа в Телеграмме</a:t>
            </a:r>
          </a:p>
          <a:p>
            <a:pPr algn="just" indent="-285750" marL="285750">
              <a:buClr>
                <a:schemeClr val="accent1">
                  <a:lumMod val="75000"/>
                </a:schemeClr>
              </a:buClr>
              <a:buFont charset="2" panose="05000000000000000000" pitchFamily="2" typeface="Wingdings"/>
              <a:buChar char="§"/>
            </a:pPr>
            <a:r>
              <a:rPr dirty="0" lang="ru-RU" sz="1400">
                <a:latin charset="0" panose="020B0604020202020204" pitchFamily="34" typeface="Arial"/>
                <a:cs charset="0" panose="020B0604020202020204" pitchFamily="34" typeface="Arial"/>
              </a:rPr>
              <a:t>Создана региональная карта ресурсов, которая используется как участниками СВО и членами их семей, так и специалистами различных учреждений и организаций</a:t>
            </a:r>
          </a:p>
          <a:p>
            <a:pPr algn="just" indent="-285750" marL="285750">
              <a:buClr>
                <a:schemeClr val="accent1">
                  <a:lumMod val="75000"/>
                </a:schemeClr>
              </a:buClr>
              <a:buFont charset="2" panose="05000000000000000000" pitchFamily="2" typeface="Wingdings"/>
              <a:buChar char="§"/>
            </a:pPr>
            <a:r>
              <a:rPr dirty="0" lang="ru-RU" sz="1400">
                <a:latin charset="0" panose="020B0604020202020204" pitchFamily="34" typeface="Arial"/>
                <a:cs charset="0" panose="020B0604020202020204" pitchFamily="34" typeface="Arial"/>
              </a:rPr>
              <a:t>Отработана система подготовки кадров, вовлеченных в систему сопровождения участников СВО и членов их семей</a:t>
            </a:r>
          </a:p>
          <a:p>
            <a:pPr algn="just" indent="-285750" marL="285750">
              <a:buClr>
                <a:schemeClr val="accent1">
                  <a:lumMod val="75000"/>
                </a:schemeClr>
              </a:buClr>
              <a:buFont charset="2" panose="05000000000000000000" pitchFamily="2" typeface="Wingdings"/>
              <a:buChar char="§"/>
            </a:pPr>
            <a:r>
              <a:rPr dirty="0" lang="ru-RU" sz="1400">
                <a:latin charset="0" panose="020B0604020202020204" pitchFamily="34" typeface="Arial"/>
                <a:cs charset="0" panose="020B0604020202020204" pitchFamily="34" typeface="Arial"/>
              </a:rPr>
              <a:t>Отработаны механизмы межведомственного взаимодействия, в том числе на основании соглашений о сотрудничестве</a:t>
            </a:r>
          </a:p>
          <a:p>
            <a:pPr algn="just" indent="-285750" marL="285750">
              <a:buClr>
                <a:schemeClr val="accent1">
                  <a:lumMod val="75000"/>
                </a:schemeClr>
              </a:buClr>
              <a:buFont charset="2" panose="05000000000000000000" pitchFamily="2" typeface="Wingdings"/>
              <a:buChar char="§"/>
            </a:pPr>
            <a:r>
              <a:rPr dirty="0" lang="ru-RU" sz="1400">
                <a:latin charset="0" panose="020B0604020202020204" pitchFamily="34" typeface="Arial"/>
                <a:cs charset="0" panose="020B0604020202020204" pitchFamily="34" typeface="Arial"/>
              </a:rPr>
              <a:t>Применяются различные форматы психологической поддержки семей участников СВО</a:t>
            </a:r>
            <a:endParaRPr altLang="ru-RU" dirty="0" lang="ru-RU" sz="1400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B60272D-9D25-431F-AD68-5A6D753A2092}"/>
              </a:ext>
            </a:extLst>
          </p:cNvPr>
          <p:cNvSpPr txBox="1"/>
          <p:nvPr/>
        </p:nvSpPr>
        <p:spPr>
          <a:xfrm>
            <a:off x="828056" y="1251398"/>
            <a:ext cx="72961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dirty="0" lang="ru-RU" sz="2800">
                <a:solidFill>
                  <a:srgbClr val="026EB8"/>
                </a:solidFill>
                <a:latin charset="0" panose="020B0604020202020204" pitchFamily="34" typeface="Arial"/>
                <a:cs charset="0" panose="020B0604020202020204" pitchFamily="34" typeface="Arial"/>
                <a:sym typeface="Roboto Condensed"/>
              </a:rPr>
              <a:t>Результаты применения практики</a:t>
            </a: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484ED854-F9DD-4BBA-B86E-6F9FCCE13FFB}"/>
              </a:ext>
            </a:extLst>
          </p:cNvPr>
          <p:cNvSpPr/>
          <p:nvPr/>
        </p:nvSpPr>
        <p:spPr>
          <a:xfrm>
            <a:off x="8555817" y="1159723"/>
            <a:ext cx="3636183" cy="56982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>
              <a:lnSpc>
                <a:spcPct val="107000"/>
              </a:lnSpc>
            </a:pPr>
            <a:endParaRPr altLang="ru-RU" dirty="0" lang="en-US">
              <a:solidFill>
                <a:srgbClr val="026EB8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497B11-BD9B-4412-A9AA-AB3DE7E67146}"/>
              </a:ext>
            </a:extLst>
          </p:cNvPr>
          <p:cNvGrpSpPr/>
          <p:nvPr/>
        </p:nvGrpSpPr>
        <p:grpSpPr>
          <a:xfrm>
            <a:off x="8969726" y="1501629"/>
            <a:ext cx="2848646" cy="5163428"/>
            <a:chOff x="8258799" y="-1"/>
            <a:chExt cx="3617555" cy="6858001"/>
          </a:xfrm>
        </p:grpSpPr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2C94479E-A19B-44B3-B086-E41062B1B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58799" y="2174019"/>
              <a:ext cx="3617555" cy="2713167"/>
            </a:xfrm>
            <a:prstGeom prst="rect">
              <a:avLst/>
            </a:prstGeom>
          </p:spPr>
        </p:pic>
        <p:pic>
          <p:nvPicPr>
            <p:cNvPr id="70" name="Рисунок 69">
              <a:extLst>
                <a:ext uri="{FF2B5EF4-FFF2-40B4-BE49-F238E27FC236}">
                  <a16:creationId xmlns:a16="http://schemas.microsoft.com/office/drawing/2014/main" id="{2E602509-E168-42DB-8573-319D06BAA8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258799" y="-1"/>
              <a:ext cx="3617555" cy="2411703"/>
            </a:xfrm>
            <a:prstGeom prst="rect">
              <a:avLst/>
            </a:prstGeom>
          </p:spPr>
        </p:pic>
        <p:pic>
          <p:nvPicPr>
            <p:cNvPr id="71" name="Рисунок 70">
              <a:extLst>
                <a:ext uri="{FF2B5EF4-FFF2-40B4-BE49-F238E27FC236}">
                  <a16:creationId xmlns:a16="http://schemas.microsoft.com/office/drawing/2014/main" id="{AFBF717C-5510-4F87-B378-7B38151B8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258799" y="4823125"/>
              <a:ext cx="3617555" cy="2034875"/>
            </a:xfrm>
            <a:prstGeom prst="rect">
              <a:avLst/>
            </a:prstGeom>
          </p:spPr>
        </p:pic>
      </p:grp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4FC8BFC6-6665-4E20-9941-D5BE1D3CA1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018" y="277477"/>
            <a:ext cx="591946" cy="735493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C5CE3AE-781A-45D6-A9CF-7E2F81CE93A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35" y="232227"/>
            <a:ext cx="815063" cy="815063"/>
          </a:xfrm>
          <a:prstGeom prst="rect">
            <a:avLst/>
          </a:prstGeom>
        </p:spPr>
      </p:pic>
      <p:sp>
        <p:nvSpPr>
          <p:cNvPr id="76" name="Номер слайда 3">
            <a:extLst>
              <a:ext uri="{FF2B5EF4-FFF2-40B4-BE49-F238E27FC236}">
                <a16:creationId xmlns:a16="http://schemas.microsoft.com/office/drawing/2014/main" id="{085F0C84-B46A-4D86-9D43-0CCE6E841041}"/>
              </a:ext>
            </a:extLst>
          </p:cNvPr>
          <p:cNvSpPr txBox="1">
            <a:spLocks/>
          </p:cNvSpPr>
          <p:nvPr/>
        </p:nvSpPr>
        <p:spPr>
          <a:xfrm>
            <a:off x="10105867" y="6332081"/>
            <a:ext cx="1983200" cy="420800"/>
          </a:xfrm>
          <a:prstGeom prst="rect">
            <a:avLst/>
          </a:prstGeom>
          <a:noFill/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algn="r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algn="r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algn="r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algn="r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algn="r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algn="r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algn="r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algn="r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fld id="{00000000-1234-1234-1234-123412341234}" type="slidenum">
              <a:rPr lang="en" sz="1600">
                <a:solidFill>
                  <a:schemeClr val="accent2"/>
                </a:solidFill>
              </a:rPr>
              <a:pPr/>
              <a:t>6</a:t>
            </a:fld>
            <a:endParaRPr dirty="0" lang="en" sz="16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078146"/>
      </p:ext>
    </p:extLst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1E807D59-9E8D-4B37-95A4-23C423F17496}"/>
              </a:ext>
            </a:extLst>
          </p:cNvPr>
          <p:cNvSpPr/>
          <p:nvPr/>
        </p:nvSpPr>
        <p:spPr>
          <a:xfrm>
            <a:off x="6142247" y="983368"/>
            <a:ext cx="6049753" cy="58746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>
              <a:lnSpc>
                <a:spcPct val="107000"/>
              </a:lnSpc>
            </a:pPr>
            <a:endParaRPr altLang="ru-RU" dirty="0" lang="en-US">
              <a:solidFill>
                <a:srgbClr val="026EB8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40" name="Google Shape;189;p12">
            <a:extLst>
              <a:ext uri="{FF2B5EF4-FFF2-40B4-BE49-F238E27FC236}">
                <a16:creationId xmlns:a16="http://schemas.microsoft.com/office/drawing/2014/main" id="{2C5E1840-0E7D-43FF-AAE3-729CDBEA6377}"/>
              </a:ext>
            </a:extLst>
          </p:cNvPr>
          <p:cNvSpPr txBox="1">
            <a:spLocks/>
          </p:cNvSpPr>
          <p:nvPr/>
        </p:nvSpPr>
        <p:spPr>
          <a:xfrm>
            <a:off x="6538429" y="773471"/>
            <a:ext cx="5013212" cy="1021600"/>
          </a:xfrm>
          <a:prstGeom prst="rect">
            <a:avLst/>
          </a:prstGeom>
        </p:spPr>
        <p:txBody>
          <a:bodyPr anchor="ctr" anchorCtr="0" bIns="121900" lIns="121900" rIns="121900" spcFirstLastPara="1" tIns="121900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b="1" dirty="0" lang="ru-RU" sz="2800">
                <a:solidFill>
                  <a:srgbClr val="026EB8"/>
                </a:solidFill>
                <a:latin charset="0" panose="020B0604020202020204" pitchFamily="34" typeface="Arial"/>
                <a:ea typeface="+mn-ea"/>
                <a:cs charset="0" panose="020B0604020202020204" pitchFamily="34" typeface="Arial"/>
                <a:sym typeface="Roboto Condensed"/>
              </a:rPr>
              <a:t>Кадровое обеспечение</a:t>
            </a:r>
          </a:p>
        </p:txBody>
      </p:sp>
      <p:sp>
        <p:nvSpPr>
          <p:cNvPr id="133" name="Овал 132">
            <a:extLst>
              <a:ext uri="{FF2B5EF4-FFF2-40B4-BE49-F238E27FC236}">
                <a16:creationId xmlns:a16="http://schemas.microsoft.com/office/drawing/2014/main" id="{6C71BB4C-6D3E-4B0C-9E63-EC903D8A7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72637" y="-1098699"/>
            <a:ext cx="60959" cy="609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 rtl="0"/>
            <a:endParaRPr dirty="0" lang="ru-RU" sz="240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643461F-EF78-4B9B-A0B5-F57015967E7C}"/>
              </a:ext>
            </a:extLst>
          </p:cNvPr>
          <p:cNvSpPr/>
          <p:nvPr/>
        </p:nvSpPr>
        <p:spPr>
          <a:xfrm>
            <a:off x="214750" y="1390921"/>
            <a:ext cx="581321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indent="-240447" marL="240447"/>
            <a:r>
              <a:rPr b="1" dirty="0" lang="ru-RU" sz="2400">
                <a:solidFill>
                  <a:srgbClr val="026EB8"/>
                </a:solidFill>
                <a:latin charset="0" panose="020B0604020202020204" pitchFamily="34" typeface="Arial"/>
                <a:cs charset="0" panose="020B0604020202020204" pitchFamily="34" typeface="Arial"/>
                <a:sym typeface="Roboto Condensed Light"/>
              </a:rPr>
              <a:t>Руководители структурных подразделений </a:t>
            </a:r>
            <a:r>
              <a:rPr dirty="0" lang="ru-RU" sz="1400">
                <a:solidFill>
                  <a:schemeClr val="dk1"/>
                </a:solidFill>
                <a:latin typeface="Roboto Condensed Light"/>
                <a:ea typeface="Roboto Condensed Light"/>
                <a:sym typeface="Roboto Condensed Light"/>
              </a:rPr>
              <a:t>осуществляют планирование и организацию работы по социальному сопровождению, координируют вопросы межведомственного взаимодействия, осуществляют картирование ресурсов территории и заключение соглашений о сотрудничестве.  </a:t>
            </a:r>
          </a:p>
          <a:p>
            <a:pPr algn="just" indent="-240447" marL="240447"/>
            <a:r>
              <a:rPr b="1" dirty="0" lang="ru-RU" sz="2400">
                <a:solidFill>
                  <a:srgbClr val="026EB8"/>
                </a:solidFill>
                <a:latin charset="0" panose="020B0604020202020204" pitchFamily="34" typeface="Arial"/>
                <a:cs charset="0" panose="020B0604020202020204" pitchFamily="34" typeface="Arial"/>
                <a:sym typeface="Roboto Condensed Light"/>
              </a:rPr>
              <a:t>Специалисты по социальной работе </a:t>
            </a:r>
            <a:r>
              <a:rPr dirty="0" lang="ru-RU" sz="1400">
                <a:solidFill>
                  <a:schemeClr val="dk1"/>
                </a:solidFill>
                <a:latin typeface="Roboto Condensed Light"/>
                <a:ea typeface="Roboto Condensed Light"/>
                <a:sym typeface="Roboto Condensed Light"/>
              </a:rPr>
              <a:t>– выявление, консультирование, организация социального сопровождения семей участников СВО. Осуществляют ведение электронной базы социальных паспортов.</a:t>
            </a:r>
          </a:p>
          <a:p>
            <a:pPr algn="just" indent="-240447" marL="240447"/>
            <a:r>
              <a:rPr b="1" dirty="0" lang="ru-RU" sz="2400">
                <a:solidFill>
                  <a:srgbClr val="026EB8"/>
                </a:solidFill>
                <a:latin charset="0" panose="020B0604020202020204" pitchFamily="34" typeface="Arial"/>
                <a:cs charset="0" panose="020B0604020202020204" pitchFamily="34" typeface="Arial"/>
                <a:sym typeface="Roboto Condensed Light"/>
              </a:rPr>
              <a:t>Психологи</a:t>
            </a:r>
            <a:r>
              <a:rPr b="1" dirty="0" lang="ru-RU" sz="2400">
                <a:solidFill>
                  <a:schemeClr val="dk1"/>
                </a:solidFill>
                <a:latin typeface="Roboto Condensed Light"/>
                <a:ea typeface="Roboto Condensed Light"/>
                <a:sym typeface="Roboto Condensed Light"/>
              </a:rPr>
              <a:t> –</a:t>
            </a:r>
            <a:r>
              <a:rPr dirty="0" lang="ru-RU" sz="1400">
                <a:solidFill>
                  <a:schemeClr val="dk1"/>
                </a:solidFill>
                <a:latin typeface="Roboto Condensed Light"/>
                <a:ea typeface="Roboto Condensed Light"/>
                <a:sym typeface="Roboto Condensed Light"/>
              </a:rPr>
              <a:t> экстренное психологическое консультирование, в том числе по телефону доверия: предоставления психологических услуг в индивидуальной и групповых формах работы (группа поддержки, а разрезе различных целевых групп – дети/жены погибших, пропавших без вести, получивших тяжелые ранения участников СВО; демобилизованные участники СВО; семейная терапия и т.д.)</a:t>
            </a:r>
          </a:p>
          <a:p>
            <a:pPr algn="just"/>
            <a:r>
              <a:rPr b="1" dirty="0" lang="ru-RU" sz="2400">
                <a:solidFill>
                  <a:srgbClr val="026EB8"/>
                </a:solidFill>
                <a:latin charset="0" panose="020B0604020202020204" pitchFamily="34" typeface="Arial"/>
                <a:cs charset="0" panose="020B0604020202020204" pitchFamily="34" typeface="Arial"/>
                <a:sym typeface="Roboto Condensed Light"/>
              </a:rPr>
              <a:t>Юристы</a:t>
            </a:r>
            <a:r>
              <a:rPr dirty="0" lang="ru-RU" sz="1400">
                <a:solidFill>
                  <a:schemeClr val="dk1"/>
                </a:solidFill>
                <a:latin typeface="Roboto Condensed Light"/>
                <a:ea typeface="Roboto Condensed Light"/>
                <a:sym typeface="Roboto Condensed Light"/>
              </a:rPr>
              <a:t> – правовое сопровождение вопросов нарушения прав и законных интересов участников СВО и членов их семей.</a:t>
            </a:r>
          </a:p>
        </p:txBody>
      </p:sp>
      <p:grpSp>
        <p:nvGrpSpPr>
          <p:cNvPr id="242" name="Google Shape;6441;p78">
            <a:extLst>
              <a:ext uri="{FF2B5EF4-FFF2-40B4-BE49-F238E27FC236}">
                <a16:creationId xmlns:a16="http://schemas.microsoft.com/office/drawing/2014/main" id="{8C32EF2E-2EE5-4147-9B6E-F56B2002B483}"/>
              </a:ext>
            </a:extLst>
          </p:cNvPr>
          <p:cNvGrpSpPr/>
          <p:nvPr/>
        </p:nvGrpSpPr>
        <p:grpSpPr>
          <a:xfrm>
            <a:off x="6290865" y="1508964"/>
            <a:ext cx="5752515" cy="4891265"/>
            <a:chOff x="7273112" y="1341086"/>
            <a:chExt cx="1249678" cy="876929"/>
          </a:xfrm>
        </p:grpSpPr>
        <p:grpSp>
          <p:nvGrpSpPr>
            <p:cNvPr id="243" name="Google Shape;6442;p78">
              <a:extLst>
                <a:ext uri="{FF2B5EF4-FFF2-40B4-BE49-F238E27FC236}">
                  <a16:creationId xmlns:a16="http://schemas.microsoft.com/office/drawing/2014/main" id="{897F1626-C1A9-4182-AAD8-F8FFFA3CBEA5}"/>
                </a:ext>
              </a:extLst>
            </p:cNvPr>
            <p:cNvGrpSpPr/>
            <p:nvPr/>
          </p:nvGrpSpPr>
          <p:grpSpPr>
            <a:xfrm>
              <a:off x="7278651" y="1970715"/>
              <a:ext cx="1244139" cy="247300"/>
              <a:chOff x="7278651" y="1970715"/>
              <a:chExt cx="1244139" cy="247300"/>
            </a:xfrm>
          </p:grpSpPr>
          <p:sp>
            <p:nvSpPr>
              <p:cNvPr id="259" name="Google Shape;6443;p78">
                <a:extLst>
                  <a:ext uri="{FF2B5EF4-FFF2-40B4-BE49-F238E27FC236}">
                    <a16:creationId xmlns:a16="http://schemas.microsoft.com/office/drawing/2014/main" id="{204C7C2F-058B-480A-AF94-03B23C821E1E}"/>
                  </a:ext>
                </a:extLst>
              </p:cNvPr>
              <p:cNvSpPr/>
              <p:nvPr/>
            </p:nvSpPr>
            <p:spPr>
              <a:xfrm flipH="1">
                <a:off x="8341842" y="1970715"/>
                <a:ext cx="180948" cy="247300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26428" w="14992">
                    <a:moveTo>
                      <a:pt x="31" y="0"/>
                    </a:moveTo>
                    <a:cubicBezTo>
                      <a:pt x="25" y="0"/>
                      <a:pt x="19" y="0"/>
                      <a:pt x="13" y="0"/>
                    </a:cubicBezTo>
                    <a:lnTo>
                      <a:pt x="0" y="0"/>
                    </a:lnTo>
                    <a:lnTo>
                      <a:pt x="0" y="26407"/>
                    </a:lnTo>
                    <a:lnTo>
                      <a:pt x="13" y="26427"/>
                    </a:lnTo>
                    <a:lnTo>
                      <a:pt x="14992" y="1860"/>
                    </a:lnTo>
                    <a:cubicBezTo>
                      <a:pt x="10391" y="663"/>
                      <a:pt x="5335" y="0"/>
                      <a:pt x="31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anchor="ctr" anchorCtr="0" bIns="121900" lIns="121900" rIns="121900" spcFirstLastPara="1" tIns="121900" wrap="square">
                <a:noAutofit/>
              </a:bodyPr>
              <a:lstStyle/>
              <a:p>
                <a:endParaRPr sz="2400"/>
              </a:p>
            </p:txBody>
          </p:sp>
          <p:grpSp>
            <p:nvGrpSpPr>
              <p:cNvPr id="260" name="Google Shape;6444;p78">
                <a:extLst>
                  <a:ext uri="{FF2B5EF4-FFF2-40B4-BE49-F238E27FC236}">
                    <a16:creationId xmlns:a16="http://schemas.microsoft.com/office/drawing/2014/main" id="{CBDBEAC1-CABC-4144-B752-F299BC6E1F19}"/>
                  </a:ext>
                </a:extLst>
              </p:cNvPr>
              <p:cNvGrpSpPr/>
              <p:nvPr/>
            </p:nvGrpSpPr>
            <p:grpSpPr>
              <a:xfrm>
                <a:off x="7278651" y="2021278"/>
                <a:ext cx="1109368" cy="160616"/>
                <a:chOff x="7278652" y="2021278"/>
                <a:chExt cx="1109367" cy="160616"/>
              </a:xfrm>
            </p:grpSpPr>
            <p:sp>
              <p:nvSpPr>
                <p:cNvPr id="261" name="Google Shape;6445;p78">
                  <a:extLst>
                    <a:ext uri="{FF2B5EF4-FFF2-40B4-BE49-F238E27FC236}">
                      <a16:creationId xmlns:a16="http://schemas.microsoft.com/office/drawing/2014/main" id="{50CAB595-6D26-4CF8-9652-EC8C9E4F7213}"/>
                    </a:ext>
                  </a:extLst>
                </p:cNvPr>
                <p:cNvSpPr/>
                <p:nvPr/>
              </p:nvSpPr>
              <p:spPr>
                <a:xfrm flipH="1">
                  <a:off x="7278652" y="2021278"/>
                  <a:ext cx="507103" cy="160616"/>
                </a:xfrm>
                <a:custGeom>
                  <a:avLst/>
                  <a:gdLst/>
                  <a:ahLst/>
                  <a:cxnLst/>
                  <a:rect b="b" l="l" r="r" t="t"/>
                  <a:pathLst>
                    <a:path extrusionOk="0" h="7847" w="35124">
                      <a:moveTo>
                        <a:pt x="0" y="1"/>
                      </a:moveTo>
                      <a:lnTo>
                        <a:pt x="0" y="7847"/>
                      </a:lnTo>
                      <a:lnTo>
                        <a:pt x="35123" y="7847"/>
                      </a:lnTo>
                      <a:lnTo>
                        <a:pt x="35123" y="1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txBody>
                <a:bodyPr anchor="ctr" anchorCtr="0" bIns="121900" lIns="121900" rIns="121900" spcFirstLastPara="1" tIns="121900" wrap="square">
                  <a:noAutofit/>
                </a:bodyPr>
                <a:lstStyle/>
                <a:p>
                  <a:r>
                    <a:rPr dirty="0" lang="ru-RU" sz="1600">
                      <a:solidFill>
                        <a:schemeClr val="bg1"/>
                      </a:solidFill>
                    </a:rPr>
                    <a:t>Осуществляют сопровождение в ЕЦСВО</a:t>
                  </a:r>
                  <a:endParaRPr dirty="0" sz="160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262" name="Google Shape;6446;p78">
                  <a:extLst>
                    <a:ext uri="{FF2B5EF4-FFF2-40B4-BE49-F238E27FC236}">
                      <a16:creationId xmlns:a16="http://schemas.microsoft.com/office/drawing/2014/main" id="{FB43DD6E-E6E3-4C38-B3FE-366766CDB02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818475" y="2100600"/>
                  <a:ext cx="569544" cy="6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FCA611"/>
                  </a:solidFill>
                  <a:prstDash val="solid"/>
                  <a:round/>
                  <a:headEnd len="med" type="none" w="med"/>
                  <a:tailEnd len="med" type="oval" w="med"/>
                </a:ln>
              </p:spPr>
            </p:cxnSp>
          </p:grpSp>
        </p:grpSp>
        <p:grpSp>
          <p:nvGrpSpPr>
            <p:cNvPr id="244" name="Google Shape;6447;p78">
              <a:extLst>
                <a:ext uri="{FF2B5EF4-FFF2-40B4-BE49-F238E27FC236}">
                  <a16:creationId xmlns:a16="http://schemas.microsoft.com/office/drawing/2014/main" id="{88A23A7A-2CCB-4075-8936-CE0321FD1ADE}"/>
                </a:ext>
              </a:extLst>
            </p:cNvPr>
            <p:cNvGrpSpPr/>
            <p:nvPr/>
          </p:nvGrpSpPr>
          <p:grpSpPr>
            <a:xfrm>
              <a:off x="7278651" y="1708716"/>
              <a:ext cx="1244139" cy="249324"/>
              <a:chOff x="7278651" y="1708716"/>
              <a:chExt cx="1244139" cy="249324"/>
            </a:xfrm>
          </p:grpSpPr>
          <p:sp>
            <p:nvSpPr>
              <p:cNvPr id="255" name="Google Shape;6448;p78">
                <a:extLst>
                  <a:ext uri="{FF2B5EF4-FFF2-40B4-BE49-F238E27FC236}">
                    <a16:creationId xmlns:a16="http://schemas.microsoft.com/office/drawing/2014/main" id="{D59A5438-4717-4191-8D41-A2EEE04FE345}"/>
                  </a:ext>
                </a:extLst>
              </p:cNvPr>
              <p:cNvSpPr/>
              <p:nvPr/>
            </p:nvSpPr>
            <p:spPr>
              <a:xfrm flipH="1">
                <a:off x="8183513" y="1708716"/>
                <a:ext cx="339277" cy="247300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26371" w="29952">
                    <a:moveTo>
                      <a:pt x="1" y="0"/>
                    </a:moveTo>
                    <a:lnTo>
                      <a:pt x="1" y="24234"/>
                    </a:lnTo>
                    <a:lnTo>
                      <a:pt x="14" y="24234"/>
                    </a:lnTo>
                    <a:cubicBezTo>
                      <a:pt x="14" y="24234"/>
                      <a:pt x="203" y="24229"/>
                      <a:pt x="558" y="24229"/>
                    </a:cubicBezTo>
                    <a:cubicBezTo>
                      <a:pt x="2473" y="24229"/>
                      <a:pt x="9215" y="24384"/>
                      <a:pt x="17213" y="26370"/>
                    </a:cubicBezTo>
                    <a:lnTo>
                      <a:pt x="29952" y="5713"/>
                    </a:lnTo>
                    <a:cubicBezTo>
                      <a:pt x="29952" y="5713"/>
                      <a:pt x="20827" y="0"/>
                      <a:pt x="14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anchor="ctr" anchorCtr="0" bIns="121900" lIns="121900" rIns="121900" spcFirstLastPara="1" tIns="121900" wrap="square">
                <a:noAutofit/>
              </a:bodyPr>
              <a:lstStyle/>
              <a:p>
                <a:endParaRPr sz="2400"/>
              </a:p>
            </p:txBody>
          </p:sp>
          <p:grpSp>
            <p:nvGrpSpPr>
              <p:cNvPr id="256" name="Google Shape;6449;p78">
                <a:extLst>
                  <a:ext uri="{FF2B5EF4-FFF2-40B4-BE49-F238E27FC236}">
                    <a16:creationId xmlns:a16="http://schemas.microsoft.com/office/drawing/2014/main" id="{F5CF0D64-82D7-47DC-9EFB-A7C8C12FC215}"/>
                  </a:ext>
                </a:extLst>
              </p:cNvPr>
              <p:cNvGrpSpPr/>
              <p:nvPr/>
            </p:nvGrpSpPr>
            <p:grpSpPr>
              <a:xfrm>
                <a:off x="7278651" y="1797424"/>
                <a:ext cx="958191" cy="160616"/>
                <a:chOff x="7278651" y="1797424"/>
                <a:chExt cx="958191" cy="160616"/>
              </a:xfrm>
            </p:grpSpPr>
            <p:sp>
              <p:nvSpPr>
                <p:cNvPr id="257" name="Google Shape;6450;p78">
                  <a:extLst>
                    <a:ext uri="{FF2B5EF4-FFF2-40B4-BE49-F238E27FC236}">
                      <a16:creationId xmlns:a16="http://schemas.microsoft.com/office/drawing/2014/main" id="{E19B4028-AD18-471F-8B95-9B221342D5B3}"/>
                    </a:ext>
                  </a:extLst>
                </p:cNvPr>
                <p:cNvSpPr/>
                <p:nvPr/>
              </p:nvSpPr>
              <p:spPr>
                <a:xfrm flipH="1">
                  <a:off x="7278651" y="1797424"/>
                  <a:ext cx="507103" cy="160616"/>
                </a:xfrm>
                <a:custGeom>
                  <a:avLst/>
                  <a:gdLst/>
                  <a:ahLst/>
                  <a:cxnLst/>
                  <a:rect b="b" l="l" r="r" t="t"/>
                  <a:pathLst>
                    <a:path extrusionOk="0" h="7846" w="35124">
                      <a:moveTo>
                        <a:pt x="0" y="1"/>
                      </a:moveTo>
                      <a:lnTo>
                        <a:pt x="0" y="7845"/>
                      </a:lnTo>
                      <a:lnTo>
                        <a:pt x="35123" y="7845"/>
                      </a:lnTo>
                      <a:lnTo>
                        <a:pt x="35123" y="1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txBody>
                <a:bodyPr anchor="ctr" anchorCtr="0" bIns="121900" lIns="121900" rIns="121900" spcFirstLastPara="1" tIns="121900" wrap="square">
                  <a:noAutofit/>
                </a:bodyPr>
                <a:lstStyle/>
                <a:p>
                  <a:r>
                    <a:rPr dirty="0" lang="ru-RU" sz="1600">
                      <a:solidFill>
                        <a:schemeClr val="bg1"/>
                      </a:solidFill>
                    </a:rPr>
                    <a:t>Осуществляют сопровождение в отделах</a:t>
                  </a:r>
                  <a:endParaRPr dirty="0" sz="160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258" name="Google Shape;6451;p78">
                  <a:extLst>
                    <a:ext uri="{FF2B5EF4-FFF2-40B4-BE49-F238E27FC236}">
                      <a16:creationId xmlns:a16="http://schemas.microsoft.com/office/drawing/2014/main" id="{E05D0C5E-B720-4859-977A-7976C3BDEF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818425" y="1879570"/>
                  <a:ext cx="418417" cy="5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FCA611"/>
                  </a:solidFill>
                  <a:prstDash val="solid"/>
                  <a:round/>
                  <a:headEnd len="med" type="none" w="med"/>
                  <a:tailEnd len="med" type="oval" w="med"/>
                </a:ln>
              </p:spPr>
            </p:cxnSp>
          </p:grpSp>
        </p:grpSp>
        <p:grpSp>
          <p:nvGrpSpPr>
            <p:cNvPr id="245" name="Google Shape;6452;p78">
              <a:extLst>
                <a:ext uri="{FF2B5EF4-FFF2-40B4-BE49-F238E27FC236}">
                  <a16:creationId xmlns:a16="http://schemas.microsoft.com/office/drawing/2014/main" id="{82ECC23B-8DDF-49B9-9903-2FC0F6DFD79F}"/>
                </a:ext>
              </a:extLst>
            </p:cNvPr>
            <p:cNvGrpSpPr/>
            <p:nvPr/>
          </p:nvGrpSpPr>
          <p:grpSpPr>
            <a:xfrm>
              <a:off x="7273112" y="1341086"/>
              <a:ext cx="1249678" cy="393101"/>
              <a:chOff x="7273112" y="1341086"/>
              <a:chExt cx="1249678" cy="393101"/>
            </a:xfrm>
          </p:grpSpPr>
          <p:sp>
            <p:nvSpPr>
              <p:cNvPr id="251" name="Google Shape;6453;p78">
                <a:extLst>
                  <a:ext uri="{FF2B5EF4-FFF2-40B4-BE49-F238E27FC236}">
                    <a16:creationId xmlns:a16="http://schemas.microsoft.com/office/drawing/2014/main" id="{D49B4110-E512-4F35-B1B5-BCA4039C113B}"/>
                  </a:ext>
                </a:extLst>
              </p:cNvPr>
              <p:cNvSpPr/>
              <p:nvPr/>
            </p:nvSpPr>
            <p:spPr>
              <a:xfrm flipH="1">
                <a:off x="7999553" y="1341086"/>
                <a:ext cx="523237" cy="392996"/>
              </a:xfrm>
              <a:custGeom>
                <a:avLst/>
                <a:gdLst/>
                <a:ahLst/>
                <a:cxnLst/>
                <a:rect b="b" l="l" r="r" t="t"/>
                <a:pathLst>
                  <a:path extrusionOk="0" h="30635" w="44762">
                    <a:moveTo>
                      <a:pt x="1" y="1"/>
                    </a:moveTo>
                    <a:lnTo>
                      <a:pt x="1" y="24648"/>
                    </a:lnTo>
                    <a:lnTo>
                      <a:pt x="14" y="24648"/>
                    </a:lnTo>
                    <a:cubicBezTo>
                      <a:pt x="5607" y="24648"/>
                      <a:pt x="18560" y="25130"/>
                      <a:pt x="31390" y="30635"/>
                    </a:cubicBezTo>
                    <a:lnTo>
                      <a:pt x="44761" y="10327"/>
                    </a:lnTo>
                    <a:cubicBezTo>
                      <a:pt x="44761" y="10327"/>
                      <a:pt x="27304" y="1"/>
                      <a:pt x="14" y="1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 anchorCtr="0" bIns="121900" lIns="121900" rIns="121900" spcFirstLastPara="1" tIns="121900" wrap="square">
                <a:noAutofit/>
              </a:bodyPr>
              <a:lstStyle/>
              <a:p>
                <a:endParaRPr sz="2400"/>
              </a:p>
            </p:txBody>
          </p:sp>
          <p:grpSp>
            <p:nvGrpSpPr>
              <p:cNvPr id="252" name="Google Shape;6454;p78">
                <a:extLst>
                  <a:ext uri="{FF2B5EF4-FFF2-40B4-BE49-F238E27FC236}">
                    <a16:creationId xmlns:a16="http://schemas.microsoft.com/office/drawing/2014/main" id="{8D4E2EDC-A850-42D4-BFCF-E108043BF49C}"/>
                  </a:ext>
                </a:extLst>
              </p:cNvPr>
              <p:cNvGrpSpPr/>
              <p:nvPr/>
            </p:nvGrpSpPr>
            <p:grpSpPr>
              <a:xfrm>
                <a:off x="7273112" y="1490843"/>
                <a:ext cx="778078" cy="243344"/>
                <a:chOff x="7273112" y="1490843"/>
                <a:chExt cx="778078" cy="243344"/>
              </a:xfrm>
            </p:grpSpPr>
            <p:sp>
              <p:nvSpPr>
                <p:cNvPr id="253" name="Google Shape;6455;p78">
                  <a:extLst>
                    <a:ext uri="{FF2B5EF4-FFF2-40B4-BE49-F238E27FC236}">
                      <a16:creationId xmlns:a16="http://schemas.microsoft.com/office/drawing/2014/main" id="{F1A69E69-140A-4759-82B4-952BB62F8BE0}"/>
                    </a:ext>
                  </a:extLst>
                </p:cNvPr>
                <p:cNvSpPr/>
                <p:nvPr/>
              </p:nvSpPr>
              <p:spPr>
                <a:xfrm flipH="1">
                  <a:off x="7273112" y="1490843"/>
                  <a:ext cx="507103" cy="243344"/>
                </a:xfrm>
                <a:custGeom>
                  <a:avLst/>
                  <a:gdLst/>
                  <a:ahLst/>
                  <a:cxnLst/>
                  <a:rect b="b" l="l" r="r" t="t"/>
                  <a:pathLst>
                    <a:path extrusionOk="0" h="7847" w="35124">
                      <a:moveTo>
                        <a:pt x="0" y="1"/>
                      </a:moveTo>
                      <a:lnTo>
                        <a:pt x="0" y="7847"/>
                      </a:lnTo>
                      <a:lnTo>
                        <a:pt x="35123" y="7847"/>
                      </a:lnTo>
                      <a:lnTo>
                        <a:pt x="35123" y="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 anchorCtr="0" bIns="121900" lIns="121900" rIns="121900" spcFirstLastPara="1" tIns="121900" wrap="square">
                  <a:noAutofit/>
                </a:bodyPr>
                <a:lstStyle/>
                <a:p>
                  <a:r>
                    <a:rPr b="1" dirty="0" lang="ru-RU" sz="2000">
                      <a:solidFill>
                        <a:schemeClr val="bg1"/>
                      </a:solidFill>
                    </a:rPr>
                    <a:t>Всего включено </a:t>
                  </a:r>
                </a:p>
                <a:p>
                  <a:r>
                    <a:rPr b="1" dirty="0" lang="ru-RU" sz="2000">
                      <a:solidFill>
                        <a:schemeClr val="bg1"/>
                      </a:solidFill>
                    </a:rPr>
                    <a:t>в сопровождение</a:t>
                  </a:r>
                  <a:endParaRPr b="1" dirty="0" sz="200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254" name="Google Shape;6456;p78">
                  <a:extLst>
                    <a:ext uri="{FF2B5EF4-FFF2-40B4-BE49-F238E27FC236}">
                      <a16:creationId xmlns:a16="http://schemas.microsoft.com/office/drawing/2014/main" id="{955A3F09-6391-42F9-895D-C29BA2CA0BA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818325" y="1616115"/>
                  <a:ext cx="232865" cy="2585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FCA611"/>
                  </a:solidFill>
                  <a:prstDash val="solid"/>
                  <a:round/>
                  <a:headEnd len="med" type="none" w="med"/>
                  <a:tailEnd len="med" type="oval" w="med"/>
                </a:ln>
              </p:spPr>
            </p:cxnSp>
          </p:grpSp>
        </p:grpSp>
      </p:grp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CB94F97-1124-4560-9357-F246CEA61672}"/>
              </a:ext>
            </a:extLst>
          </p:cNvPr>
          <p:cNvSpPr/>
          <p:nvPr/>
        </p:nvSpPr>
        <p:spPr>
          <a:xfrm>
            <a:off x="9997113" y="1862088"/>
            <a:ext cx="2103076" cy="9950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b="1" dirty="0" lang="ru-RU" sz="3733">
                <a:solidFill>
                  <a:schemeClr val="bg1"/>
                </a:solidFill>
                <a:latin charset="0" panose="020B0604020202020204" typeface="Roboto Condensed Light"/>
                <a:ea charset="0" panose="020B0604020202020204" typeface="Roboto Condensed Light"/>
              </a:rPr>
              <a:t>166 </a:t>
            </a:r>
          </a:p>
          <a:p>
            <a:r>
              <a:rPr b="1" dirty="0" lang="ru-RU" sz="2133">
                <a:solidFill>
                  <a:schemeClr val="bg1"/>
                </a:solidFill>
                <a:latin charset="0" panose="020B0604020202020204" typeface="Roboto Condensed Light"/>
                <a:ea charset="0" panose="020B0604020202020204" typeface="Roboto Condensed Light"/>
              </a:rPr>
              <a:t>специалистов</a:t>
            </a:r>
          </a:p>
        </p:txBody>
      </p:sp>
      <p:sp>
        <p:nvSpPr>
          <p:cNvPr id="263" name="Прямоугольник 262">
            <a:extLst>
              <a:ext uri="{FF2B5EF4-FFF2-40B4-BE49-F238E27FC236}">
                <a16:creationId xmlns:a16="http://schemas.microsoft.com/office/drawing/2014/main" id="{64B17D93-97D9-4682-960F-3124E82FD97D}"/>
              </a:ext>
            </a:extLst>
          </p:cNvPr>
          <p:cNvSpPr/>
          <p:nvPr/>
        </p:nvSpPr>
        <p:spPr>
          <a:xfrm>
            <a:off x="10762451" y="3873685"/>
            <a:ext cx="1391791" cy="687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b="1" dirty="0" lang="ru-RU" sz="2400">
                <a:solidFill>
                  <a:schemeClr val="bg1"/>
                </a:solidFill>
                <a:latin charset="0" panose="020B0604020202020204" typeface="Roboto Condensed Light"/>
                <a:ea charset="0" panose="020B0604020202020204" typeface="Roboto Condensed Light"/>
              </a:rPr>
              <a:t>146 </a:t>
            </a:r>
          </a:p>
          <a:p>
            <a:endParaRPr b="1" dirty="0" lang="ru-RU" sz="1467">
              <a:solidFill>
                <a:schemeClr val="bg1"/>
              </a:solidFill>
              <a:latin charset="0" panose="020B0604020202020204" typeface="Roboto Condensed Light"/>
              <a:ea charset="0" panose="020B0604020202020204" typeface="Roboto Condensed Light"/>
            </a:endParaRPr>
          </a:p>
        </p:txBody>
      </p:sp>
      <p:sp>
        <p:nvSpPr>
          <p:cNvPr id="264" name="Прямоугольник 263">
            <a:extLst>
              <a:ext uri="{FF2B5EF4-FFF2-40B4-BE49-F238E27FC236}">
                <a16:creationId xmlns:a16="http://schemas.microsoft.com/office/drawing/2014/main" id="{99845CA1-AF66-4E1F-A3E5-9D800D0E966F}"/>
              </a:ext>
            </a:extLst>
          </p:cNvPr>
          <p:cNvSpPr/>
          <p:nvPr/>
        </p:nvSpPr>
        <p:spPr>
          <a:xfrm>
            <a:off x="11074962" y="5146698"/>
            <a:ext cx="13917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b="1" dirty="0" lang="ru-RU" sz="2400">
                <a:solidFill>
                  <a:schemeClr val="bg1"/>
                </a:solidFill>
                <a:latin charset="0" panose="020B0604020202020204" typeface="Roboto Condensed Light"/>
                <a:ea charset="0" panose="020B0604020202020204" typeface="Roboto Condensed Light"/>
              </a:rPr>
              <a:t>20</a:t>
            </a:r>
            <a:r>
              <a:rPr b="1" dirty="0" lang="ru-RU" sz="1467">
                <a:solidFill>
                  <a:schemeClr val="bg1"/>
                </a:solidFill>
                <a:latin charset="0" panose="020B0604020202020204" typeface="Roboto Condensed Light"/>
                <a:ea charset="0" panose="020B0604020202020204" typeface="Roboto Condensed Light"/>
              </a:rPr>
              <a:t>  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2BA649-0423-468C-B4EB-232751A2E37A}"/>
              </a:ext>
            </a:extLst>
          </p:cNvPr>
          <p:cNvSpPr txBox="1"/>
          <p:nvPr/>
        </p:nvSpPr>
        <p:spPr>
          <a:xfrm>
            <a:off x="8874905" y="3008905"/>
            <a:ext cx="1369308" cy="461665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b="1" dirty="0" lang="ru-RU" sz="2400">
                <a:solidFill>
                  <a:srgbClr val="3F5378"/>
                </a:solidFill>
                <a:latin typeface="Roboto Condensed"/>
                <a:ea typeface="Roboto Condensed"/>
              </a:rPr>
              <a:t>в т.ч.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EAF7A86-0056-497E-A4EB-C5A104994D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" l="3" t="135"/>
          <a:stretch/>
        </p:blipFill>
        <p:spPr>
          <a:xfrm>
            <a:off x="171184" y="77193"/>
            <a:ext cx="4600552" cy="892488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6115153-F666-4338-9795-BEA671C2B0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1757" y="117647"/>
            <a:ext cx="800449" cy="800449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15A5BF9A-FBA9-4D6E-980E-B4EB989A6A8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"/>
          <a:stretch/>
        </p:blipFill>
        <p:spPr>
          <a:xfrm>
            <a:off x="10206042" y="117648"/>
            <a:ext cx="796622" cy="800449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47580E6F-AB35-47A8-A05A-55D7CD5DD7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5085" y="202182"/>
            <a:ext cx="591946" cy="73549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6FA01A5-919C-4FBE-9A69-2AD0E9ADBB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502" y="156932"/>
            <a:ext cx="815063" cy="815063"/>
          </a:xfrm>
          <a:prstGeom prst="rect">
            <a:avLst/>
          </a:prstGeom>
        </p:spPr>
      </p:pic>
      <p:sp>
        <p:nvSpPr>
          <p:cNvPr id="33" name="Номер слайда 3">
            <a:extLst>
              <a:ext uri="{FF2B5EF4-FFF2-40B4-BE49-F238E27FC236}">
                <a16:creationId xmlns:a16="http://schemas.microsoft.com/office/drawing/2014/main" id="{D740187D-6087-4113-A6BE-36FE47E2F18B}"/>
              </a:ext>
            </a:extLst>
          </p:cNvPr>
          <p:cNvSpPr txBox="1">
            <a:spLocks/>
          </p:cNvSpPr>
          <p:nvPr/>
        </p:nvSpPr>
        <p:spPr>
          <a:xfrm>
            <a:off x="10105867" y="6332081"/>
            <a:ext cx="1983200" cy="420800"/>
          </a:xfrm>
          <a:prstGeom prst="rect">
            <a:avLst/>
          </a:prstGeom>
          <a:noFill/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algn="r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algn="r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algn="r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algn="r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algn="r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algn="r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algn="r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algn="r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fld id="{00000000-1234-1234-1234-123412341234}" type="slidenum">
              <a:rPr lang="en" sz="1600">
                <a:solidFill>
                  <a:schemeClr val="accent2"/>
                </a:solidFill>
              </a:rPr>
              <a:pPr/>
              <a:t>7</a:t>
            </a:fld>
            <a:endParaRPr dirty="0" lang="en" sz="16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726391"/>
      </p:ext>
    </p:extLst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9E0F088-EE0B-4C5A-A698-90B1511254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29" y="4211892"/>
            <a:ext cx="3762971" cy="129754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22876FB-D365-481D-AA29-81F93334E5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48463" y="3130403"/>
            <a:ext cx="3762971" cy="129754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D3A32B7-BAC5-4D89-964E-CE2431185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0" y="1030224"/>
            <a:ext cx="12192000" cy="5827776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46856B0-BF6D-41A8-B7F6-09FE75FC0110}"/>
              </a:ext>
            </a:extLst>
          </p:cNvPr>
          <p:cNvSpPr/>
          <p:nvPr/>
        </p:nvSpPr>
        <p:spPr>
          <a:xfrm>
            <a:off x="-3659" y="1161949"/>
            <a:ext cx="1221508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ru-RU"/>
          </a:p>
        </p:txBody>
      </p:sp>
      <p:grpSp>
        <p:nvGrpSpPr>
          <p:cNvPr id="3" name="Google Shape;420;p27">
            <a:extLst>
              <a:ext uri="{FF2B5EF4-FFF2-40B4-BE49-F238E27FC236}">
                <a16:creationId xmlns:a16="http://schemas.microsoft.com/office/drawing/2014/main" id="{93DBA016-31CF-45B8-BA69-7D1A79B17155}"/>
              </a:ext>
            </a:extLst>
          </p:cNvPr>
          <p:cNvGrpSpPr/>
          <p:nvPr/>
        </p:nvGrpSpPr>
        <p:grpSpPr>
          <a:xfrm rot="10800000">
            <a:off x="1495074" y="1841136"/>
            <a:ext cx="9201851" cy="1549013"/>
            <a:chOff x="185742" y="1697030"/>
            <a:chExt cx="5165698" cy="1658130"/>
          </a:xfrm>
        </p:grpSpPr>
        <p:sp>
          <p:nvSpPr>
            <p:cNvPr id="4" name="Google Shape;421;p27">
              <a:extLst>
                <a:ext uri="{FF2B5EF4-FFF2-40B4-BE49-F238E27FC236}">
                  <a16:creationId xmlns:a16="http://schemas.microsoft.com/office/drawing/2014/main" id="{3004E8EF-15D2-4C5F-8118-CF9A93AEDE5D}"/>
                </a:ext>
              </a:extLst>
            </p:cNvPr>
            <p:cNvSpPr/>
            <p:nvPr/>
          </p:nvSpPr>
          <p:spPr>
            <a:xfrm flipH="1" rot="10800000">
              <a:off x="1426312" y="1697030"/>
              <a:ext cx="2693400" cy="1243800"/>
            </a:xfrm>
            <a:prstGeom prst="rect">
              <a:avLst/>
            </a:prstGeom>
            <a:solidFill>
              <a:srgbClr val="C7D3E6"/>
            </a:solidFill>
            <a:ln>
              <a:noFill/>
            </a:ln>
          </p:spPr>
          <p:txBody>
            <a:bodyPr anchor="ctr" anchorCtr="0" bIns="121900" lIns="121900" rIns="121900" spcFirstLastPara="1" tIns="121900" wrap="square">
              <a:noAutofit/>
            </a:bodyPr>
            <a:lstStyle/>
            <a:p>
              <a:pPr algn="ctr" lvl="0"/>
              <a:r>
                <a:rPr dirty="0" lang="ru-RU" sz="1200">
                  <a:solidFill>
                    <a:schemeClr val="dk1"/>
                  </a:solidFill>
                  <a:latin typeface="Roboto Condensed Light"/>
                  <a:ea typeface="Roboto Condensed Light"/>
                </a:rPr>
                <a:t>Приказ Министерства социального развития, опеки и попечительства Иркутской области от 16 декабря 2024 года №53-136-мпр «Об утверждении порядка социального сопровождения граждан в Иркутской области</a:t>
              </a:r>
              <a:endParaRPr dirty="0" sz="1200">
                <a:solidFill>
                  <a:schemeClr val="dk1"/>
                </a:solidFill>
                <a:latin typeface="Roboto Condensed Light"/>
                <a:ea typeface="Roboto Condensed Light"/>
                <a:sym typeface="Roboto Condensed"/>
              </a:endParaRPr>
            </a:p>
          </p:txBody>
        </p:sp>
        <p:sp>
          <p:nvSpPr>
            <p:cNvPr id="5" name="Google Shape;422;p27">
              <a:extLst>
                <a:ext uri="{FF2B5EF4-FFF2-40B4-BE49-F238E27FC236}">
                  <a16:creationId xmlns:a16="http://schemas.microsoft.com/office/drawing/2014/main" id="{54B4D738-9AE1-4686-83D7-F1C628101C77}"/>
                </a:ext>
              </a:extLst>
            </p:cNvPr>
            <p:cNvSpPr/>
            <p:nvPr/>
          </p:nvSpPr>
          <p:spPr>
            <a:xfrm flipH="1" rot="10800000">
              <a:off x="4107640" y="1697043"/>
              <a:ext cx="1243800" cy="1243800"/>
            </a:xfrm>
            <a:prstGeom prst="rtTriangle">
              <a:avLst/>
            </a:prstGeom>
            <a:solidFill>
              <a:srgbClr val="C7D3E6"/>
            </a:solidFill>
            <a:ln>
              <a:noFill/>
            </a:ln>
          </p:spPr>
          <p:txBody>
            <a:bodyPr anchor="ctr" anchorCtr="0" bIns="121900" lIns="121900" rIns="121900" spcFirstLastPara="1" tIns="121900" wrap="square">
              <a:noAutofit/>
            </a:bodyPr>
            <a:lstStyle/>
            <a:p>
              <a:pPr algn="ctr"/>
              <a:endParaRPr dirty="0" sz="320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" name="Google Shape;423;p27">
              <a:extLst>
                <a:ext uri="{FF2B5EF4-FFF2-40B4-BE49-F238E27FC236}">
                  <a16:creationId xmlns:a16="http://schemas.microsoft.com/office/drawing/2014/main" id="{D2BFBA1E-FF91-4D15-9249-CAE205E07944}"/>
                </a:ext>
              </a:extLst>
            </p:cNvPr>
            <p:cNvSpPr/>
            <p:nvPr/>
          </p:nvSpPr>
          <p:spPr>
            <a:xfrm flipH="1">
              <a:off x="185742" y="1697043"/>
              <a:ext cx="1243800" cy="1243800"/>
            </a:xfrm>
            <a:prstGeom prst="rtTriangle">
              <a:avLst/>
            </a:prstGeom>
            <a:solidFill>
              <a:srgbClr val="C7D3E6"/>
            </a:solidFill>
            <a:ln>
              <a:noFill/>
            </a:ln>
          </p:spPr>
          <p:txBody>
            <a:bodyPr anchor="ctr" anchorCtr="0" bIns="121900" lIns="121900" rIns="121900" spcFirstLastPara="1" tIns="121900" wrap="square">
              <a:noAutofit/>
            </a:bodyPr>
            <a:lstStyle/>
            <a:p>
              <a:pPr algn="ctr"/>
              <a:endParaRPr sz="320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" name="Google Shape;424;p27">
              <a:extLst>
                <a:ext uri="{FF2B5EF4-FFF2-40B4-BE49-F238E27FC236}">
                  <a16:creationId xmlns:a16="http://schemas.microsoft.com/office/drawing/2014/main" id="{9F668A0C-55F8-419F-8AA7-6B986063D16B}"/>
                </a:ext>
              </a:extLst>
            </p:cNvPr>
            <p:cNvSpPr/>
            <p:nvPr/>
          </p:nvSpPr>
          <p:spPr>
            <a:xfrm rot="10800000">
              <a:off x="185748" y="2940860"/>
              <a:ext cx="1243800" cy="414300"/>
            </a:xfrm>
            <a:prstGeom prst="triangle">
              <a:avLst>
                <a:gd fmla="val 0" name="adj"/>
              </a:avLst>
            </a:prstGeom>
            <a:solidFill>
              <a:srgbClr val="92A8C8"/>
            </a:solidFill>
            <a:ln>
              <a:noFill/>
            </a:ln>
          </p:spPr>
          <p:txBody>
            <a:bodyPr anchor="ctr" anchorCtr="0" bIns="121900" lIns="121900" rIns="121900" spcFirstLastPara="1" tIns="121900" wrap="square">
              <a:noAutofit/>
            </a:bodyPr>
            <a:lstStyle/>
            <a:p>
              <a:pPr algn="ctr"/>
              <a:endParaRPr sz="320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8" name="Google Shape;425;p27">
            <a:extLst>
              <a:ext uri="{FF2B5EF4-FFF2-40B4-BE49-F238E27FC236}">
                <a16:creationId xmlns:a16="http://schemas.microsoft.com/office/drawing/2014/main" id="{E5C20605-6369-41D7-A250-2912946C6997}"/>
              </a:ext>
            </a:extLst>
          </p:cNvPr>
          <p:cNvGrpSpPr/>
          <p:nvPr/>
        </p:nvGrpSpPr>
        <p:grpSpPr>
          <a:xfrm rot="10800000">
            <a:off x="1533474" y="3647201"/>
            <a:ext cx="9148449" cy="1501757"/>
            <a:chOff x="185742" y="1697030"/>
            <a:chExt cx="5165698" cy="1658130"/>
          </a:xfrm>
        </p:grpSpPr>
        <p:sp>
          <p:nvSpPr>
            <p:cNvPr id="9" name="Google Shape;426;p27">
              <a:extLst>
                <a:ext uri="{FF2B5EF4-FFF2-40B4-BE49-F238E27FC236}">
                  <a16:creationId xmlns:a16="http://schemas.microsoft.com/office/drawing/2014/main" id="{D3C91388-7356-4A9D-9803-AAE3AE918A20}"/>
                </a:ext>
              </a:extLst>
            </p:cNvPr>
            <p:cNvSpPr/>
            <p:nvPr/>
          </p:nvSpPr>
          <p:spPr>
            <a:xfrm flipH="1" rot="10800000">
              <a:off x="1426312" y="1697030"/>
              <a:ext cx="2693400" cy="1243800"/>
            </a:xfrm>
            <a:prstGeom prst="rect">
              <a:avLst/>
            </a:prstGeom>
            <a:solidFill>
              <a:srgbClr val="92A8C8"/>
            </a:solidFill>
            <a:ln>
              <a:noFill/>
            </a:ln>
          </p:spPr>
          <p:txBody>
            <a:bodyPr anchor="ctr" anchorCtr="0" bIns="121900" lIns="121900" rIns="121900" spcFirstLastPara="1" tIns="121900" wrap="square">
              <a:noAutofit/>
            </a:bodyPr>
            <a:lstStyle/>
            <a:p>
              <a:pPr algn="ctr" lvl="0"/>
              <a:r>
                <a:rPr dirty="0" lang="ru-RU" sz="1200">
                  <a:solidFill>
                    <a:schemeClr val="dk1"/>
                  </a:solidFill>
                  <a:latin typeface="Roboto Condensed Light"/>
                  <a:ea typeface="Roboto Condensed Light"/>
                </a:rPr>
                <a:t>Распоряжение министра социального развития, опеки и попечительства Иркутской области от 23.09.2024 года №53-320-мр «Об утверждении модельной программы социального сопровождения участников СВО и членов их семей на территории Иркутской области»</a:t>
              </a:r>
              <a:endParaRPr dirty="0" sz="1200">
                <a:solidFill>
                  <a:schemeClr val="dk1"/>
                </a:solidFill>
                <a:latin typeface="Roboto Condensed Light"/>
                <a:ea typeface="Roboto Condensed Light"/>
                <a:sym typeface="Roboto Condensed"/>
              </a:endParaRPr>
            </a:p>
          </p:txBody>
        </p:sp>
        <p:sp>
          <p:nvSpPr>
            <p:cNvPr id="10" name="Google Shape;427;p27">
              <a:extLst>
                <a:ext uri="{FF2B5EF4-FFF2-40B4-BE49-F238E27FC236}">
                  <a16:creationId xmlns:a16="http://schemas.microsoft.com/office/drawing/2014/main" id="{C09E8770-F885-4E7C-B402-A4C1DCD8DB16}"/>
                </a:ext>
              </a:extLst>
            </p:cNvPr>
            <p:cNvSpPr/>
            <p:nvPr/>
          </p:nvSpPr>
          <p:spPr>
            <a:xfrm flipH="1" rot="10800000">
              <a:off x="4107640" y="1697043"/>
              <a:ext cx="1243800" cy="1243800"/>
            </a:xfrm>
            <a:prstGeom prst="rtTriangle">
              <a:avLst/>
            </a:prstGeom>
            <a:solidFill>
              <a:srgbClr val="92A8C8"/>
            </a:solidFill>
            <a:ln>
              <a:noFill/>
            </a:ln>
          </p:spPr>
          <p:txBody>
            <a:bodyPr anchor="ctr" anchorCtr="0" bIns="121900" lIns="121900" rIns="121900" spcFirstLastPara="1" tIns="121900" wrap="square">
              <a:noAutofit/>
            </a:bodyPr>
            <a:lstStyle/>
            <a:p>
              <a:pPr algn="ctr"/>
              <a:endParaRPr sz="240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1" name="Google Shape;428;p27">
              <a:extLst>
                <a:ext uri="{FF2B5EF4-FFF2-40B4-BE49-F238E27FC236}">
                  <a16:creationId xmlns:a16="http://schemas.microsoft.com/office/drawing/2014/main" id="{94FA90DF-09A9-4A16-9FE1-EE0E591E484A}"/>
                </a:ext>
              </a:extLst>
            </p:cNvPr>
            <p:cNvSpPr/>
            <p:nvPr/>
          </p:nvSpPr>
          <p:spPr>
            <a:xfrm flipH="1">
              <a:off x="185742" y="1697043"/>
              <a:ext cx="1243800" cy="1243800"/>
            </a:xfrm>
            <a:prstGeom prst="rtTriangle">
              <a:avLst/>
            </a:prstGeom>
            <a:solidFill>
              <a:srgbClr val="92A8C8"/>
            </a:solidFill>
            <a:ln>
              <a:noFill/>
            </a:ln>
          </p:spPr>
          <p:txBody>
            <a:bodyPr anchor="ctr" anchorCtr="0" bIns="121900" lIns="121900" rIns="121900" spcFirstLastPara="1" tIns="121900" wrap="square">
              <a:noAutofit/>
            </a:bodyPr>
            <a:lstStyle/>
            <a:p>
              <a:pPr algn="ctr"/>
              <a:endParaRPr sz="240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2" name="Google Shape;429;p27">
              <a:extLst>
                <a:ext uri="{FF2B5EF4-FFF2-40B4-BE49-F238E27FC236}">
                  <a16:creationId xmlns:a16="http://schemas.microsoft.com/office/drawing/2014/main" id="{75DD16DC-BD5D-4206-9FCE-F1DA2FB3BB30}"/>
                </a:ext>
              </a:extLst>
            </p:cNvPr>
            <p:cNvSpPr/>
            <p:nvPr/>
          </p:nvSpPr>
          <p:spPr>
            <a:xfrm rot="10800000">
              <a:off x="185748" y="2940860"/>
              <a:ext cx="1243800" cy="414300"/>
            </a:xfrm>
            <a:prstGeom prst="triangle">
              <a:avLst>
                <a:gd fmla="val 0" name="adj"/>
              </a:avLst>
            </a:prstGeom>
            <a:solidFill>
              <a:srgbClr val="3F5378"/>
            </a:solidFill>
            <a:ln>
              <a:noFill/>
            </a:ln>
          </p:spPr>
          <p:txBody>
            <a:bodyPr anchor="ctr" anchorCtr="0" bIns="121900" lIns="121900" rIns="121900" spcFirstLastPara="1" tIns="121900" wrap="square">
              <a:noAutofit/>
            </a:bodyPr>
            <a:lstStyle/>
            <a:p>
              <a:pPr algn="ctr"/>
              <a:endParaRPr sz="240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13" name="Google Shape;430;p27">
            <a:extLst>
              <a:ext uri="{FF2B5EF4-FFF2-40B4-BE49-F238E27FC236}">
                <a16:creationId xmlns:a16="http://schemas.microsoft.com/office/drawing/2014/main" id="{CEB31F06-B2BE-41D3-9D66-350FC2CEAD17}"/>
              </a:ext>
            </a:extLst>
          </p:cNvPr>
          <p:cNvGrpSpPr/>
          <p:nvPr/>
        </p:nvGrpSpPr>
        <p:grpSpPr>
          <a:xfrm rot="10800000">
            <a:off x="1294842" y="5185163"/>
            <a:ext cx="9602311" cy="1297817"/>
            <a:chOff x="185742" y="1697030"/>
            <a:chExt cx="5165698" cy="1658130"/>
          </a:xfrm>
        </p:grpSpPr>
        <p:sp>
          <p:nvSpPr>
            <p:cNvPr id="14" name="Google Shape;431;p27">
              <a:extLst>
                <a:ext uri="{FF2B5EF4-FFF2-40B4-BE49-F238E27FC236}">
                  <a16:creationId xmlns:a16="http://schemas.microsoft.com/office/drawing/2014/main" id="{5DEFD4BE-F604-4A77-A490-7AB3109BA686}"/>
                </a:ext>
              </a:extLst>
            </p:cNvPr>
            <p:cNvSpPr/>
            <p:nvPr/>
          </p:nvSpPr>
          <p:spPr>
            <a:xfrm flipH="1" rot="10800000">
              <a:off x="1426312" y="1697030"/>
              <a:ext cx="2693400" cy="1243800"/>
            </a:xfrm>
            <a:prstGeom prst="rect">
              <a:avLst/>
            </a:prstGeom>
            <a:solidFill>
              <a:srgbClr val="C7D3E6"/>
            </a:solidFill>
            <a:ln>
              <a:noFill/>
            </a:ln>
          </p:spPr>
          <p:txBody>
            <a:bodyPr anchor="ctr" anchorCtr="0" bIns="121900" lIns="121900" rIns="121900" spcFirstLastPara="1" tIns="121900" wrap="square">
              <a:noAutofit/>
            </a:bodyPr>
            <a:lstStyle/>
            <a:p>
              <a:pPr algn="ctr"/>
              <a:r>
                <a:rPr dirty="0" lang="ru-RU" sz="1400">
                  <a:solidFill>
                    <a:schemeClr val="dk1"/>
                  </a:solidFill>
                  <a:latin typeface="Roboto Condensed Light"/>
                  <a:ea typeface="Roboto Condensed Light"/>
                </a:rPr>
                <a:t>Разработаны и утверждены Положения о структурных подразделениях, должностные инструкции работников</a:t>
              </a:r>
              <a:endParaRPr dirty="0" sz="1400">
                <a:solidFill>
                  <a:schemeClr val="dk1"/>
                </a:solidFill>
                <a:latin typeface="Roboto Condensed Light"/>
                <a:ea typeface="Roboto Condensed Light"/>
                <a:sym typeface="Roboto Condensed"/>
              </a:endParaRPr>
            </a:p>
          </p:txBody>
        </p:sp>
        <p:sp>
          <p:nvSpPr>
            <p:cNvPr id="15" name="Google Shape;432;p27">
              <a:extLst>
                <a:ext uri="{FF2B5EF4-FFF2-40B4-BE49-F238E27FC236}">
                  <a16:creationId xmlns:a16="http://schemas.microsoft.com/office/drawing/2014/main" id="{6778D3B9-8923-48B9-BF18-AEA5DA8246C0}"/>
                </a:ext>
              </a:extLst>
            </p:cNvPr>
            <p:cNvSpPr/>
            <p:nvPr/>
          </p:nvSpPr>
          <p:spPr>
            <a:xfrm flipH="1" rot="10800000">
              <a:off x="4107640" y="1697043"/>
              <a:ext cx="1243800" cy="1243800"/>
            </a:xfrm>
            <a:prstGeom prst="rtTriangle">
              <a:avLst/>
            </a:prstGeom>
            <a:solidFill>
              <a:srgbClr val="C7D3E6"/>
            </a:solidFill>
            <a:ln>
              <a:noFill/>
            </a:ln>
          </p:spPr>
          <p:txBody>
            <a:bodyPr anchor="ctr" anchorCtr="0" bIns="121900" lIns="121900" rIns="121900" spcFirstLastPara="1" tIns="121900" wrap="square">
              <a:noAutofit/>
            </a:bodyPr>
            <a:lstStyle/>
            <a:p>
              <a:pPr algn="ctr"/>
              <a:endParaRPr sz="2800">
                <a:solidFill>
                  <a:srgbClr val="263248"/>
                </a:solidFill>
                <a:latin typeface="Roboto Condensed"/>
                <a:ea typeface="Roboto Condensed"/>
                <a:sym typeface="Roboto Condensed"/>
              </a:endParaRPr>
            </a:p>
          </p:txBody>
        </p:sp>
        <p:sp>
          <p:nvSpPr>
            <p:cNvPr id="16" name="Google Shape;433;p27">
              <a:extLst>
                <a:ext uri="{FF2B5EF4-FFF2-40B4-BE49-F238E27FC236}">
                  <a16:creationId xmlns:a16="http://schemas.microsoft.com/office/drawing/2014/main" id="{00AAAF72-EA2D-41CE-8ADD-1E3A803CB064}"/>
                </a:ext>
              </a:extLst>
            </p:cNvPr>
            <p:cNvSpPr/>
            <p:nvPr/>
          </p:nvSpPr>
          <p:spPr>
            <a:xfrm flipH="1">
              <a:off x="185742" y="1697043"/>
              <a:ext cx="1243800" cy="1243800"/>
            </a:xfrm>
            <a:prstGeom prst="rtTriangle">
              <a:avLst/>
            </a:prstGeom>
            <a:solidFill>
              <a:srgbClr val="C7D3E6"/>
            </a:solidFill>
            <a:ln>
              <a:noFill/>
            </a:ln>
          </p:spPr>
          <p:txBody>
            <a:bodyPr anchor="ctr" anchorCtr="0" bIns="121900" lIns="121900" rIns="121900" spcFirstLastPara="1" tIns="121900" wrap="square">
              <a:noAutofit/>
            </a:bodyPr>
            <a:lstStyle/>
            <a:p>
              <a:pPr algn="ctr"/>
              <a:endParaRPr sz="2800">
                <a:solidFill>
                  <a:srgbClr val="263248"/>
                </a:solidFill>
                <a:latin typeface="Roboto Condensed"/>
                <a:ea typeface="Roboto Condensed"/>
                <a:sym typeface="Roboto Condensed"/>
              </a:endParaRPr>
            </a:p>
          </p:txBody>
        </p:sp>
        <p:sp>
          <p:nvSpPr>
            <p:cNvPr id="17" name="Google Shape;434;p27">
              <a:extLst>
                <a:ext uri="{FF2B5EF4-FFF2-40B4-BE49-F238E27FC236}">
                  <a16:creationId xmlns:a16="http://schemas.microsoft.com/office/drawing/2014/main" id="{08ECBDFA-FD3B-41AF-9C26-E56B582BCA7B}"/>
                </a:ext>
              </a:extLst>
            </p:cNvPr>
            <p:cNvSpPr/>
            <p:nvPr/>
          </p:nvSpPr>
          <p:spPr>
            <a:xfrm rot="10800000">
              <a:off x="185748" y="2940860"/>
              <a:ext cx="1243800" cy="414300"/>
            </a:xfrm>
            <a:prstGeom prst="triangle">
              <a:avLst>
                <a:gd fmla="val 0" name="adj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 anchorCtr="0" bIns="121900" lIns="121900" rIns="121900" spcFirstLastPara="1" tIns="121900" wrap="square">
              <a:noAutofit/>
            </a:bodyPr>
            <a:lstStyle/>
            <a:p>
              <a:pPr algn="ctr"/>
              <a:endParaRPr sz="2800">
                <a:solidFill>
                  <a:srgbClr val="263248"/>
                </a:solidFill>
                <a:latin typeface="Roboto Condensed"/>
                <a:ea typeface="Roboto Condensed"/>
                <a:sym typeface="Roboto Condensed"/>
              </a:endParaRPr>
            </a:p>
          </p:txBody>
        </p:sp>
      </p:grpSp>
      <p:sp>
        <p:nvSpPr>
          <p:cNvPr id="19" name="Google Shape;189;p12">
            <a:extLst>
              <a:ext uri="{FF2B5EF4-FFF2-40B4-BE49-F238E27FC236}">
                <a16:creationId xmlns:a16="http://schemas.microsoft.com/office/drawing/2014/main" id="{551D4FC8-86B1-4A0E-8045-F0635300FA67}"/>
              </a:ext>
            </a:extLst>
          </p:cNvPr>
          <p:cNvSpPr txBox="1">
            <a:spLocks/>
          </p:cNvSpPr>
          <p:nvPr/>
        </p:nvSpPr>
        <p:spPr>
          <a:xfrm>
            <a:off x="1596639" y="1280114"/>
            <a:ext cx="8365325" cy="1021600"/>
          </a:xfrm>
          <a:prstGeom prst="rect">
            <a:avLst/>
          </a:prstGeom>
        </p:spPr>
        <p:txBody>
          <a:bodyPr anchor="ctr" anchorCtr="0" bIns="121900" lIns="121900" rIns="121900" spcFirstLastPara="1" tIns="121900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b="1" dirty="0" lang="ru-RU" sz="2800">
                <a:solidFill>
                  <a:srgbClr val="026EB8"/>
                </a:solidFill>
                <a:latin charset="0" panose="020B0604020202020204" pitchFamily="34" typeface="Arial"/>
                <a:ea typeface="+mn-ea"/>
                <a:cs charset="0" panose="020B0604020202020204" pitchFamily="34" typeface="Arial"/>
              </a:rPr>
              <a:t>Нормативно-правовое обеспечение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C832ECD-66D7-4CF8-8AF7-1808F094CC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" l="3" t="135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B1AE60FA-E8C7-4826-A6F4-263E4E01BB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F81997D4-CD99-4C4D-B92D-F791FD936DF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B90E5A1C-1A78-42F8-A4BE-78124CDD70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018" y="277477"/>
            <a:ext cx="591946" cy="735493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56D8C13-294A-48ED-8AC7-5B360170C4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35" y="232227"/>
            <a:ext cx="815063" cy="815063"/>
          </a:xfrm>
          <a:prstGeom prst="rect">
            <a:avLst/>
          </a:prstGeom>
        </p:spPr>
      </p:pic>
      <p:sp>
        <p:nvSpPr>
          <p:cNvPr id="33" name="Номер слайда 3">
            <a:extLst>
              <a:ext uri="{FF2B5EF4-FFF2-40B4-BE49-F238E27FC236}">
                <a16:creationId xmlns:a16="http://schemas.microsoft.com/office/drawing/2014/main" id="{5A23E2AF-12FE-4283-B2D2-B08F984F3C15}"/>
              </a:ext>
            </a:extLst>
          </p:cNvPr>
          <p:cNvSpPr txBox="1">
            <a:spLocks/>
          </p:cNvSpPr>
          <p:nvPr/>
        </p:nvSpPr>
        <p:spPr>
          <a:xfrm>
            <a:off x="10105867" y="6332081"/>
            <a:ext cx="1983200" cy="420800"/>
          </a:xfrm>
          <a:prstGeom prst="rect">
            <a:avLst/>
          </a:prstGeom>
          <a:noFill/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algn="r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algn="r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algn="r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algn="r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algn="r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algn="r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algn="r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algn="r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fld id="{00000000-1234-1234-1234-123412341234}" type="slidenum">
              <a:rPr lang="en" sz="1600">
                <a:solidFill>
                  <a:schemeClr val="accent2"/>
                </a:solidFill>
              </a:rPr>
              <a:pPr/>
              <a:t>8</a:t>
            </a:fld>
            <a:endParaRPr dirty="0" lang="en" sz="16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963565"/>
      </p:ext>
    </p:extLst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8722B26-B007-4C7A-BD09-28E7B75E36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86"/>
          <a:stretch/>
        </p:blipFill>
        <p:spPr>
          <a:xfrm>
            <a:off x="9072694" y="3508702"/>
            <a:ext cx="3119306" cy="93186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030CF31-7619-4BE0-BC25-F6DA9E40B9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86"/>
          <a:stretch/>
        </p:blipFill>
        <p:spPr>
          <a:xfrm>
            <a:off x="8828283" y="4330324"/>
            <a:ext cx="3381542" cy="101021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EA0AE8A-094C-4AFC-B924-494068781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0" y="1030224"/>
            <a:ext cx="12192000" cy="5827776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9D1C83C-C5D1-484C-A19A-6B93D9D5EAF8}"/>
              </a:ext>
            </a:extLst>
          </p:cNvPr>
          <p:cNvSpPr/>
          <p:nvPr/>
        </p:nvSpPr>
        <p:spPr>
          <a:xfrm>
            <a:off x="159" y="1096128"/>
            <a:ext cx="1221508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ru-RU"/>
          </a:p>
        </p:txBody>
      </p:sp>
      <p:grpSp>
        <p:nvGrpSpPr>
          <p:cNvPr id="3" name="Group 41">
            <a:extLst>
              <a:ext uri="{FF2B5EF4-FFF2-40B4-BE49-F238E27FC236}">
                <a16:creationId xmlns:a16="http://schemas.microsoft.com/office/drawing/2014/main" id="{2EB6AA69-DF0B-46F4-96BF-EC674FF00107}"/>
              </a:ext>
            </a:extLst>
          </p:cNvPr>
          <p:cNvGrpSpPr/>
          <p:nvPr/>
        </p:nvGrpSpPr>
        <p:grpSpPr>
          <a:xfrm>
            <a:off x="313606" y="1558315"/>
            <a:ext cx="11726645" cy="4979909"/>
            <a:chOff x="851844" y="2509688"/>
            <a:chExt cx="10475667" cy="3984842"/>
          </a:xfrm>
        </p:grpSpPr>
        <p:sp>
          <p:nvSpPr>
            <p:cNvPr id="4" name="Freeform: Shape 5">
              <a:extLst>
                <a:ext uri="{FF2B5EF4-FFF2-40B4-BE49-F238E27FC236}">
                  <a16:creationId xmlns:a16="http://schemas.microsoft.com/office/drawing/2014/main" id="{186D52F2-4B62-421B-AA64-1DBD66296909}"/>
                </a:ext>
              </a:extLst>
            </p:cNvPr>
            <p:cNvSpPr/>
            <p:nvPr/>
          </p:nvSpPr>
          <p:spPr>
            <a:xfrm>
              <a:off x="4528151" y="2785559"/>
              <a:ext cx="1593767" cy="2965669"/>
            </a:xfrm>
            <a:custGeom>
              <a:avLst/>
              <a:gdLst>
                <a:gd fmla="*/ -150 w 1538704" name="connsiteX0"/>
                <a:gd fmla="*/ 1538383 h 3077409" name="connsiteY0"/>
                <a:gd fmla="*/ 1538555 w 1538704" name="connsiteX1"/>
                <a:gd fmla="*/ 3077088 h 3077409" name="connsiteY1"/>
                <a:gd fmla="*/ 1538555 w 1538704" name="connsiteX2"/>
                <a:gd fmla="*/ -322 h 3077409" name="connsiteY2"/>
                <a:gd fmla="*/ -150 w 1538704" name="connsiteX3"/>
                <a:gd fmla="*/ 1538383 h 3077409" name="connsiteY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b="b" l="l" r="r" t="t"/>
              <a:pathLst>
                <a:path h="3077409" w="1538704">
                  <a:moveTo>
                    <a:pt x="-150" y="1538383"/>
                  </a:moveTo>
                  <a:cubicBezTo>
                    <a:pt x="-150" y="2388214"/>
                    <a:pt x="688821" y="3077088"/>
                    <a:pt x="1538555" y="3077088"/>
                  </a:cubicBezTo>
                  <a:lnTo>
                    <a:pt x="1538555" y="-322"/>
                  </a:lnTo>
                  <a:cubicBezTo>
                    <a:pt x="688821" y="-419"/>
                    <a:pt x="-150" y="688504"/>
                    <a:pt x="-150" y="1538383"/>
                  </a:cubicBezTo>
                  <a:close/>
                </a:path>
              </a:pathLst>
            </a:custGeom>
            <a:solidFill>
              <a:schemeClr val="accent1"/>
            </a:soli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endParaRPr lang="en-IN" sz="1400"/>
            </a:p>
          </p:txBody>
        </p:sp>
        <p:sp>
          <p:nvSpPr>
            <p:cNvPr id="5" name="Freeform: Shape 6">
              <a:extLst>
                <a:ext uri="{FF2B5EF4-FFF2-40B4-BE49-F238E27FC236}">
                  <a16:creationId xmlns:a16="http://schemas.microsoft.com/office/drawing/2014/main" id="{8533BC7A-7834-4CC1-BAB2-DD8ABCDDE85A}"/>
                </a:ext>
              </a:extLst>
            </p:cNvPr>
            <p:cNvSpPr/>
            <p:nvPr/>
          </p:nvSpPr>
          <p:spPr>
            <a:xfrm>
              <a:off x="6102649" y="2785559"/>
              <a:ext cx="1603832" cy="2965669"/>
            </a:xfrm>
            <a:custGeom>
              <a:avLst/>
              <a:gdLst>
                <a:gd fmla="*/ -150 w 1538704" name="connsiteX0"/>
                <a:gd fmla="*/ -322 h 3077409" name="connsiteY0"/>
                <a:gd fmla="*/ -150 w 1538704" name="connsiteX1"/>
                <a:gd fmla="*/ 3077088 h 3077409" name="connsiteY1"/>
                <a:gd fmla="*/ 1538555 w 1538704" name="connsiteX2"/>
                <a:gd fmla="*/ 1538383 h 3077409" name="connsiteY2"/>
                <a:gd fmla="*/ -150 w 1538704" name="connsiteX3"/>
                <a:gd fmla="*/ -322 h 3077409" name="connsiteY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b="b" l="l" r="r" t="t"/>
              <a:pathLst>
                <a:path h="3077409" w="1538704">
                  <a:moveTo>
                    <a:pt x="-150" y="-322"/>
                  </a:moveTo>
                  <a:lnTo>
                    <a:pt x="-150" y="3077088"/>
                  </a:lnTo>
                  <a:cubicBezTo>
                    <a:pt x="849729" y="3077088"/>
                    <a:pt x="1538555" y="2388117"/>
                    <a:pt x="1538555" y="1538383"/>
                  </a:cubicBezTo>
                  <a:cubicBezTo>
                    <a:pt x="1538555" y="688649"/>
                    <a:pt x="849826" y="-322"/>
                    <a:pt x="-150" y="-322"/>
                  </a:cubicBezTo>
                  <a:close/>
                </a:path>
              </a:pathLst>
            </a:custGeom>
            <a:solidFill>
              <a:schemeClr val="accent2"/>
            </a:soli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endParaRPr lang="en-IN" sz="1400"/>
            </a:p>
          </p:txBody>
        </p:sp>
        <p:sp>
          <p:nvSpPr>
            <p:cNvPr id="6" name="Freeform: Shape 8">
              <a:extLst>
                <a:ext uri="{FF2B5EF4-FFF2-40B4-BE49-F238E27FC236}">
                  <a16:creationId xmlns:a16="http://schemas.microsoft.com/office/drawing/2014/main" id="{4691872B-D9BE-4850-84B3-0A62677894BE}"/>
                </a:ext>
              </a:extLst>
            </p:cNvPr>
            <p:cNvSpPr/>
            <p:nvPr/>
          </p:nvSpPr>
          <p:spPr>
            <a:xfrm>
              <a:off x="4817514" y="3070410"/>
              <a:ext cx="2619778" cy="2412199"/>
            </a:xfrm>
            <a:custGeom>
              <a:avLst/>
              <a:gdLst>
                <a:gd fmla="*/ 2452899 w 2452899" name="connsiteX0"/>
                <a:gd fmla="*/ 1226450 h 2452899" name="connsiteY0"/>
                <a:gd fmla="*/ 1226450 w 2452899" name="connsiteX1"/>
                <a:gd fmla="*/ 2452900 h 2452899" name="connsiteY1"/>
                <a:gd fmla="*/ 0 w 2452899" name="connsiteX2"/>
                <a:gd fmla="*/ 1226450 h 2452899" name="connsiteY2"/>
                <a:gd fmla="*/ 1226450 w 2452899" name="connsiteX3"/>
                <a:gd fmla="*/ 0 h 2452899" name="connsiteY3"/>
                <a:gd fmla="*/ 2452899 w 2452899" name="connsiteX4"/>
                <a:gd fmla="*/ 1226450 h 2452899" name="connsiteY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b="b" l="l" r="r" t="t"/>
              <a:pathLst>
                <a:path h="2452899" w="2452899">
                  <a:moveTo>
                    <a:pt x="2452899" y="1226450"/>
                  </a:moveTo>
                  <a:cubicBezTo>
                    <a:pt x="2452899" y="1903799"/>
                    <a:pt x="1903799" y="2452900"/>
                    <a:pt x="1226450" y="2452900"/>
                  </a:cubicBezTo>
                  <a:cubicBezTo>
                    <a:pt x="549100" y="2452900"/>
                    <a:pt x="0" y="1903799"/>
                    <a:pt x="0" y="1226450"/>
                  </a:cubicBezTo>
                  <a:cubicBezTo>
                    <a:pt x="0" y="549100"/>
                    <a:pt x="549100" y="0"/>
                    <a:pt x="1226450" y="0"/>
                  </a:cubicBezTo>
                  <a:cubicBezTo>
                    <a:pt x="1903799" y="0"/>
                    <a:pt x="2452899" y="549100"/>
                    <a:pt x="2452899" y="1226450"/>
                  </a:cubicBezTo>
                  <a:close/>
                </a:path>
              </a:pathLst>
            </a:custGeom>
            <a:gradFill>
              <a:gsLst>
                <a:gs pos="0">
                  <a:srgbClr val="E6E6E6"/>
                </a:gs>
                <a:gs pos="50000">
                  <a:srgbClr val="F2F2F2"/>
                </a:gs>
                <a:gs pos="100000">
                  <a:srgbClr val="FFFFFF"/>
                </a:gs>
              </a:gsLst>
              <a:lin ang="14640011" scaled="1"/>
            </a:gra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pPr algn="ctr"/>
              <a:r>
                <a:rPr b="1" dirty="0" lang="ru-RU" sz="2000">
                  <a:solidFill>
                    <a:srgbClr val="026EB8"/>
                  </a:solidFill>
                  <a:latin charset="0" panose="020B0604020202020204" pitchFamily="34" typeface="Arial"/>
                  <a:cs charset="0" panose="020B0604020202020204" pitchFamily="34" typeface="Arial"/>
                  <a:sym typeface="Arial"/>
                </a:rPr>
                <a:t>Информационные </a:t>
              </a:r>
            </a:p>
            <a:p>
              <a:pPr algn="ctr"/>
              <a:r>
                <a:rPr b="1" dirty="0" lang="ru-RU" sz="2000">
                  <a:solidFill>
                    <a:srgbClr val="026EB8"/>
                  </a:solidFill>
                  <a:latin charset="0" panose="020B0604020202020204" pitchFamily="34" typeface="Arial"/>
                  <a:cs charset="0" panose="020B0604020202020204" pitchFamily="34" typeface="Arial"/>
                  <a:sym typeface="Arial"/>
                </a:rPr>
                <a:t>ресурсы</a:t>
              </a:r>
              <a:endParaRPr b="1" dirty="0" lang="en-IN" sz="2000">
                <a:solidFill>
                  <a:srgbClr val="026EB8"/>
                </a:solidFill>
                <a:latin charset="0" panose="020B0604020202020204" pitchFamily="34" typeface="Arial"/>
                <a:cs charset="0" panose="020B0604020202020204" pitchFamily="34" typeface="Arial"/>
                <a:sym typeface="Arial"/>
              </a:endParaRPr>
            </a:p>
          </p:txBody>
        </p:sp>
        <p:sp>
          <p:nvSpPr>
            <p:cNvPr id="7" name="Freeform: Shape 10">
              <a:extLst>
                <a:ext uri="{FF2B5EF4-FFF2-40B4-BE49-F238E27FC236}">
                  <a16:creationId xmlns:a16="http://schemas.microsoft.com/office/drawing/2014/main" id="{EE8D963D-D648-4C27-BAED-329BAD14CC8B}"/>
                </a:ext>
              </a:extLst>
            </p:cNvPr>
            <p:cNvSpPr/>
            <p:nvPr/>
          </p:nvSpPr>
          <p:spPr>
            <a:xfrm>
              <a:off x="4717639" y="5330795"/>
              <a:ext cx="49685" cy="49730"/>
            </a:xfrm>
            <a:custGeom>
              <a:avLst/>
              <a:gdLst>
                <a:gd fmla="*/ 25072 w 49685" name="connsiteX0"/>
                <a:gd fmla="*/ 49405 h 49730" name="connsiteY0"/>
                <a:gd fmla="*/ 5657 w 49685" name="connsiteX1"/>
                <a:gd fmla="*/ 40231 h 49730" name="connsiteY1"/>
                <a:gd fmla="*/ 4880 w 49685" name="connsiteX2"/>
                <a:gd fmla="*/ 39260 h 49730" name="connsiteY2"/>
                <a:gd fmla="*/ 9588 w 49685" name="connsiteX3"/>
                <a:gd fmla="*/ 4710 h 49730" name="connsiteY3"/>
                <a:gd fmla="*/ 43275 w 49685" name="connsiteX4"/>
                <a:gd fmla="*/ 8341 h 49730" name="connsiteY4"/>
                <a:gd fmla="*/ 44051 w 49685" name="connsiteX5"/>
                <a:gd fmla="*/ 9311 h 49730" name="connsiteY5"/>
                <a:gd fmla="*/ 40411 w 49685" name="connsiteX6"/>
                <a:gd fmla="*/ 43925 h 49730" name="connsiteY6"/>
                <a:gd fmla="*/ 24635 w 49685" name="connsiteX7"/>
                <a:gd fmla="*/ 49405 h 49730" name="connsiteY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b="b" l="l" r="r" t="t"/>
              <a:pathLst>
                <a:path h="49730" w="49685">
                  <a:moveTo>
                    <a:pt x="25072" y="49405"/>
                  </a:moveTo>
                  <a:cubicBezTo>
                    <a:pt x="17524" y="49531"/>
                    <a:pt x="10350" y="46143"/>
                    <a:pt x="5657" y="40231"/>
                  </a:cubicBezTo>
                  <a:lnTo>
                    <a:pt x="4880" y="39260"/>
                  </a:lnTo>
                  <a:cubicBezTo>
                    <a:pt x="-3362" y="28422"/>
                    <a:pt x="-1256" y="12947"/>
                    <a:pt x="9588" y="4710"/>
                  </a:cubicBezTo>
                  <a:cubicBezTo>
                    <a:pt x="20000" y="-3212"/>
                    <a:pt x="34785" y="-1615"/>
                    <a:pt x="43275" y="8341"/>
                  </a:cubicBezTo>
                  <a:lnTo>
                    <a:pt x="44051" y="9311"/>
                  </a:lnTo>
                  <a:cubicBezTo>
                    <a:pt x="52604" y="19874"/>
                    <a:pt x="50973" y="35372"/>
                    <a:pt x="40411" y="43925"/>
                  </a:cubicBezTo>
                  <a:cubicBezTo>
                    <a:pt x="35950" y="47532"/>
                    <a:pt x="30373" y="49473"/>
                    <a:pt x="24635" y="49405"/>
                  </a:cubicBezTo>
                  <a:close/>
                </a:path>
              </a:pathLst>
            </a:custGeom>
            <a:solidFill>
              <a:schemeClr val="accent2"/>
            </a:soli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endParaRPr lang="en-IN" sz="1400"/>
            </a:p>
          </p:txBody>
        </p:sp>
        <p:sp>
          <p:nvSpPr>
            <p:cNvPr id="8" name="Freeform: Shape 11">
              <a:extLst>
                <a:ext uri="{FF2B5EF4-FFF2-40B4-BE49-F238E27FC236}">
                  <a16:creationId xmlns:a16="http://schemas.microsoft.com/office/drawing/2014/main" id="{AAD675B6-6DBD-4BE8-9D96-D4670B29EC43}"/>
                </a:ext>
              </a:extLst>
            </p:cNvPr>
            <p:cNvSpPr/>
            <p:nvPr/>
          </p:nvSpPr>
          <p:spPr>
            <a:xfrm>
              <a:off x="4910754" y="5536158"/>
              <a:ext cx="2384233" cy="398370"/>
            </a:xfrm>
            <a:custGeom>
              <a:avLst/>
              <a:gdLst>
                <a:gd fmla="*/ 1331976 w 2384233" name="connsiteX0"/>
                <a:gd fmla="*/ 492630 h 492951" name="connsiteY0"/>
                <a:gd fmla="*/ 1307561 w 2384233" name="connsiteX1"/>
                <a:gd fmla="*/ 467729 h 492951" name="connsiteY1"/>
                <a:gd fmla="*/ 1330034 w 2384233" name="connsiteX2"/>
                <a:gd fmla="*/ 443411 h 492951" name="connsiteY2"/>
                <a:gd fmla="*/ 1332559 w 2384233" name="connsiteX3"/>
                <a:gd fmla="*/ 443411 h 492951" name="connsiteY3"/>
                <a:gd fmla="*/ 1359935 w 2384233" name="connsiteX4"/>
                <a:gd fmla="*/ 465011 h 492951" name="connsiteY4"/>
                <a:gd fmla="*/ 1338334 w 2384233" name="connsiteX5"/>
                <a:gd fmla="*/ 492387 h 492951" name="connsiteY5"/>
                <a:gd fmla="*/ 1336539 w 2384233" name="connsiteX6"/>
                <a:gd fmla="*/ 492533 h 492951" name="connsiteY6"/>
                <a:gd fmla="*/ 1333918 w 2384233" name="connsiteX7"/>
                <a:gd fmla="*/ 492533 h 492951" name="connsiteY7"/>
                <a:gd fmla="*/ 1048893 w 2384233" name="connsiteX8"/>
                <a:gd fmla="*/ 492630 h 492951" name="connsiteY8"/>
                <a:gd fmla="*/ 1046272 w 2384233" name="connsiteX9"/>
                <a:gd fmla="*/ 492630 h 492951" name="connsiteY9"/>
                <a:gd fmla="*/ 1024623 w 2384233" name="connsiteX10"/>
                <a:gd fmla="*/ 465302 h 492951" name="connsiteY10"/>
                <a:gd fmla="*/ 1050349 w 2384233" name="connsiteX11"/>
                <a:gd fmla="*/ 443508 h 492951" name="connsiteY11"/>
                <a:gd fmla="*/ 1052728 w 2384233" name="connsiteX12"/>
                <a:gd fmla="*/ 443508 h 492951" name="connsiteY12"/>
                <a:gd fmla="*/ 1611952 w 2384233" name="connsiteX13"/>
                <a:gd fmla="*/ 447294 h 492951" name="connsiteY13"/>
                <a:gd fmla="*/ 1587488 w 2384233" name="connsiteX14"/>
                <a:gd fmla="*/ 422442 h 492951" name="connsiteY14"/>
                <a:gd fmla="*/ 1606030 w 2384233" name="connsiteX15"/>
                <a:gd fmla="*/ 398754 h 492951" name="connsiteY15"/>
                <a:gd fmla="*/ 1608506 w 2384233" name="connsiteX16"/>
                <a:gd fmla="*/ 398123 h 492951" name="connsiteY16"/>
                <a:gd fmla="*/ 1638406 w 2384233" name="connsiteX17"/>
                <a:gd fmla="*/ 416083 h 492951" name="connsiteY17"/>
                <a:gd fmla="*/ 1620446 w 2384233" name="connsiteX18"/>
                <a:gd fmla="*/ 445983 h 492951" name="connsiteY18"/>
                <a:gd fmla="*/ 1617922 w 2384233" name="connsiteX19"/>
                <a:gd fmla="*/ 446566 h 492951" name="connsiteY19"/>
                <a:gd fmla="*/ 1612001 w 2384233" name="connsiteX20"/>
                <a:gd fmla="*/ 447148 h 492951" name="connsiteY20"/>
                <a:gd fmla="*/ 770955 w 2384233" name="connsiteX21"/>
                <a:gd fmla="*/ 447294 h 492951" name="connsiteY21"/>
                <a:gd fmla="*/ 764985 w 2384233" name="connsiteX22"/>
                <a:gd fmla="*/ 446566 h 492951" name="connsiteY22"/>
                <a:gd fmla="*/ 762461 w 2384233" name="connsiteX23"/>
                <a:gd fmla="*/ 445935 h 492951" name="connsiteY23"/>
                <a:gd fmla="*/ 743627 w 2384233" name="connsiteX24"/>
                <a:gd fmla="*/ 416617 h 492951" name="connsiteY24"/>
                <a:gd fmla="*/ 772946 w 2384233" name="connsiteX25"/>
                <a:gd fmla="*/ 397735 h 492951" name="connsiteY25"/>
                <a:gd fmla="*/ 774451 w 2384233" name="connsiteX26"/>
                <a:gd fmla="*/ 398123 h 492951" name="connsiteY26"/>
                <a:gd fmla="*/ 776829 w 2384233" name="connsiteX27"/>
                <a:gd fmla="*/ 398706 h 492951" name="connsiteY27"/>
                <a:gd fmla="*/ 794594 w 2384233" name="connsiteX28"/>
                <a:gd fmla="*/ 428703 h 492951" name="connsiteY28"/>
                <a:gd fmla="*/ 770955 w 2384233" name="connsiteX29"/>
                <a:gd fmla="*/ 447245 h 492951" name="connsiteY29"/>
                <a:gd fmla="*/ 1880813 w 2384233" name="connsiteX30"/>
                <a:gd fmla="*/ 356768 h 492951" name="connsiteY30"/>
                <a:gd fmla="*/ 1856252 w 2384233" name="connsiteX31"/>
                <a:gd fmla="*/ 332013 h 492951" name="connsiteY31"/>
                <a:gd fmla="*/ 1871105 w 2384233" name="connsiteX32"/>
                <a:gd fmla="*/ 309490 h 492951" name="connsiteY32"/>
                <a:gd fmla="*/ 1873483 w 2384233" name="connsiteX33"/>
                <a:gd fmla="*/ 308471 h 492951" name="connsiteY33"/>
                <a:gd fmla="*/ 1906588 w 2384233" name="connsiteX34"/>
                <a:gd fmla="*/ 319441 h 492951" name="connsiteY34"/>
                <a:gd fmla="*/ 1895569 w 2384233" name="connsiteX35"/>
                <a:gd fmla="*/ 352545 h 492951" name="connsiteY35"/>
                <a:gd fmla="*/ 1892899 w 2384233" name="connsiteX36"/>
                <a:gd fmla="*/ 353710 h 492951" name="connsiteY36"/>
                <a:gd fmla="*/ 1890521 w 2384233" name="connsiteX37"/>
                <a:gd fmla="*/ 354729 h 492951" name="connsiteY37"/>
                <a:gd fmla="*/ 1880861 w 2384233" name="connsiteX38"/>
                <a:gd fmla="*/ 356476 h 492951" name="connsiteY38"/>
                <a:gd fmla="*/ 502289 w 2384233" name="connsiteX39"/>
                <a:gd fmla="*/ 356768 h 492951" name="connsiteY39"/>
                <a:gd fmla="*/ 492581 w 2384233" name="connsiteX40"/>
                <a:gd fmla="*/ 354777 h 492951" name="connsiteY40"/>
                <a:gd fmla="*/ 490202 w 2384233" name="connsiteX41"/>
                <a:gd fmla="*/ 353710 h 492951" name="connsiteY41"/>
                <a:gd fmla="*/ 476126 w 2384233" name="connsiteX42"/>
                <a:gd fmla="*/ 321868 h 492951" name="connsiteY42"/>
                <a:gd fmla="*/ 507920 w 2384233" name="connsiteX43"/>
                <a:gd fmla="*/ 307791 h 492951" name="connsiteY43"/>
                <a:gd fmla="*/ 509618 w 2384233" name="connsiteX44"/>
                <a:gd fmla="*/ 308519 h 492951" name="connsiteY44"/>
                <a:gd fmla="*/ 511948 w 2384233" name="connsiteX45"/>
                <a:gd fmla="*/ 309490 h 492951" name="connsiteY45"/>
                <a:gd fmla="*/ 524763 w 2384233" name="connsiteX46"/>
                <a:gd fmla="*/ 341915 h 492951" name="connsiteY46"/>
                <a:gd fmla="*/ 502240 w 2384233" name="connsiteX47"/>
                <a:gd fmla="*/ 356768 h 492951" name="connsiteY47"/>
                <a:gd fmla="*/ 2131326 w 2384233" name="connsiteX48"/>
                <a:gd fmla="*/ 223624 h 492951" name="connsiteY48"/>
                <a:gd fmla="*/ 2106668 w 2384233" name="connsiteX49"/>
                <a:gd fmla="*/ 198956 h 492951" name="connsiteY49"/>
                <a:gd fmla="*/ 2117977 w 2384233" name="connsiteX50"/>
                <a:gd fmla="*/ 178239 h 492951" name="connsiteY50"/>
                <a:gd fmla="*/ 2120162 w 2384233" name="connsiteX51"/>
                <a:gd fmla="*/ 176831 h 492951" name="connsiteY51"/>
                <a:gd fmla="*/ 2154237 w 2384233" name="connsiteX52"/>
                <a:gd fmla="*/ 184258 h 492951" name="connsiteY52"/>
                <a:gd fmla="*/ 2146810 w 2384233" name="connsiteX53"/>
                <a:gd fmla="*/ 218333 h 492951" name="connsiteY53"/>
                <a:gd fmla="*/ 2144674 w 2384233" name="connsiteX54"/>
                <a:gd fmla="*/ 219692 h 492951" name="connsiteY54"/>
                <a:gd fmla="*/ 2131277 w 2384233" name="connsiteX55"/>
                <a:gd fmla="*/ 223138 h 492951" name="connsiteY55"/>
                <a:gd fmla="*/ 251970 w 2384233" name="connsiteX56"/>
                <a:gd fmla="*/ 223381 h 492951" name="connsiteY56"/>
                <a:gd fmla="*/ 238719 w 2384233" name="connsiteX57"/>
                <a:gd fmla="*/ 219546 h 492951" name="connsiteY57"/>
                <a:gd fmla="*/ 236438 w 2384233" name="connsiteX58"/>
                <a:gd fmla="*/ 218090 h 492951" name="connsiteY58"/>
                <a:gd fmla="*/ 229108 w 2384233" name="connsiteX59"/>
                <a:gd fmla="*/ 183991 h 492951" name="connsiteY59"/>
                <a:gd fmla="*/ 263183 w 2384233" name="connsiteX60"/>
                <a:gd fmla="*/ 176637 h 492951" name="connsiteY60"/>
                <a:gd fmla="*/ 265222 w 2384233" name="connsiteX61"/>
                <a:gd fmla="*/ 177948 h 492951" name="connsiteY61"/>
                <a:gd fmla="*/ 272697 w 2384233" name="connsiteX62"/>
                <a:gd fmla="*/ 212003 h 492951" name="connsiteY62"/>
                <a:gd fmla="*/ 251970 w 2384233" name="connsiteX63"/>
                <a:gd fmla="*/ 223381 h 492951" name="connsiteY63"/>
                <a:gd fmla="*/ 2356744 w 2384233" name="connsiteX64"/>
                <a:gd fmla="*/ 51405 h 492951" name="connsiteY64"/>
                <a:gd fmla="*/ 2332085 w 2384233" name="connsiteX65"/>
                <a:gd fmla="*/ 26723 h 492951" name="connsiteY65"/>
                <a:gd fmla="*/ 2340240 w 2384233" name="connsiteX66"/>
                <a:gd fmla="*/ 8448 h 492951" name="connsiteY66"/>
                <a:gd fmla="*/ 2342085 w 2384233" name="connsiteX67"/>
                <a:gd fmla="*/ 6797 h 492951" name="connsiteY67"/>
                <a:gd fmla="*/ 2376936 w 2384233" name="connsiteX68"/>
                <a:gd fmla="*/ 7006 h 492951" name="connsiteY68"/>
                <a:gd fmla="*/ 2376742 w 2384233" name="connsiteX69"/>
                <a:gd fmla="*/ 41877 h 492951" name="connsiteY69"/>
                <a:gd fmla="*/ 2375237 w 2384233" name="connsiteX70"/>
                <a:gd fmla="*/ 43250 h 492951" name="connsiteY70"/>
                <a:gd fmla="*/ 2373247 w 2384233" name="connsiteX71"/>
                <a:gd fmla="*/ 45046 h 492951" name="connsiteY71"/>
                <a:gd fmla="*/ 2356695 w 2384233" name="connsiteX72"/>
                <a:gd fmla="*/ 50920 h 492951" name="connsiteY72"/>
                <a:gd fmla="*/ 26601 w 2384233" name="connsiteX73"/>
                <a:gd fmla="*/ 51114 h 492951" name="connsiteY73"/>
                <a:gd fmla="*/ 10098 w 2384233" name="connsiteX74"/>
                <a:gd fmla="*/ 44804 h 492951" name="connsiteY74"/>
                <a:gd fmla="*/ 8156 w 2384233" name="connsiteX75"/>
                <a:gd fmla="*/ 43056 h 492951" name="connsiteY75"/>
                <a:gd fmla="*/ 6054 w 2384233" name="connsiteX76"/>
                <a:gd fmla="*/ 8248 h 492951" name="connsiteY76"/>
                <a:gd fmla="*/ 40862 w 2384233" name="connsiteX77"/>
                <a:gd fmla="*/ 6147 h 492951" name="connsiteY77"/>
                <a:gd fmla="*/ 41260 w 2384233" name="connsiteX78"/>
                <a:gd fmla="*/ 6506 h 492951" name="connsiteY78"/>
                <a:gd fmla="*/ 43104 w 2384233" name="connsiteX79"/>
                <a:gd fmla="*/ 8156 h 492951" name="connsiteY79"/>
                <a:gd fmla="*/ 44876 w 2384233" name="connsiteX80"/>
                <a:gd fmla="*/ 42983 h 492951" name="connsiteY80"/>
                <a:gd fmla="*/ 26601 w 2384233" name="connsiteX81"/>
                <a:gd fmla="*/ 51114 h 492951" name="connsiteY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b="b" l="l" r="r" t="t"/>
              <a:pathLst>
                <a:path h="492951" w="2384233">
                  <a:moveTo>
                    <a:pt x="1331976" y="492630"/>
                  </a:moveTo>
                  <a:cubicBezTo>
                    <a:pt x="1318336" y="492484"/>
                    <a:pt x="1307415" y="481369"/>
                    <a:pt x="1307561" y="467729"/>
                  </a:cubicBezTo>
                  <a:cubicBezTo>
                    <a:pt x="1307658" y="455060"/>
                    <a:pt x="1317414" y="444527"/>
                    <a:pt x="1330034" y="443411"/>
                  </a:cubicBezTo>
                  <a:lnTo>
                    <a:pt x="1332559" y="443411"/>
                  </a:lnTo>
                  <a:cubicBezTo>
                    <a:pt x="1346101" y="441809"/>
                    <a:pt x="1358333" y="451468"/>
                    <a:pt x="1359935" y="465011"/>
                  </a:cubicBezTo>
                  <a:cubicBezTo>
                    <a:pt x="1361537" y="478553"/>
                    <a:pt x="1351877" y="490785"/>
                    <a:pt x="1338334" y="492387"/>
                  </a:cubicBezTo>
                  <a:cubicBezTo>
                    <a:pt x="1337752" y="492436"/>
                    <a:pt x="1337121" y="492484"/>
                    <a:pt x="1336539" y="492533"/>
                  </a:cubicBezTo>
                  <a:lnTo>
                    <a:pt x="1333918" y="492533"/>
                  </a:lnTo>
                  <a:close/>
                  <a:moveTo>
                    <a:pt x="1048893" y="492630"/>
                  </a:moveTo>
                  <a:lnTo>
                    <a:pt x="1046272" y="492630"/>
                  </a:lnTo>
                  <a:cubicBezTo>
                    <a:pt x="1032729" y="491077"/>
                    <a:pt x="1023022" y="478845"/>
                    <a:pt x="1024623" y="465302"/>
                  </a:cubicBezTo>
                  <a:cubicBezTo>
                    <a:pt x="1026080" y="452390"/>
                    <a:pt x="1037340" y="442828"/>
                    <a:pt x="1050349" y="443508"/>
                  </a:cubicBezTo>
                  <a:lnTo>
                    <a:pt x="1052728" y="443508"/>
                  </a:lnTo>
                  <a:close/>
                  <a:moveTo>
                    <a:pt x="1611952" y="447294"/>
                  </a:moveTo>
                  <a:cubicBezTo>
                    <a:pt x="1598313" y="447197"/>
                    <a:pt x="1587391" y="436033"/>
                    <a:pt x="1587488" y="422442"/>
                  </a:cubicBezTo>
                  <a:cubicBezTo>
                    <a:pt x="1587585" y="411229"/>
                    <a:pt x="1595206" y="401521"/>
                    <a:pt x="1606030" y="398754"/>
                  </a:cubicBezTo>
                  <a:lnTo>
                    <a:pt x="1608506" y="398123"/>
                  </a:lnTo>
                  <a:cubicBezTo>
                    <a:pt x="1621709" y="394822"/>
                    <a:pt x="1635106" y="402880"/>
                    <a:pt x="1638406" y="416083"/>
                  </a:cubicBezTo>
                  <a:cubicBezTo>
                    <a:pt x="1641707" y="429285"/>
                    <a:pt x="1633650" y="442682"/>
                    <a:pt x="1620446" y="445983"/>
                  </a:cubicBezTo>
                  <a:lnTo>
                    <a:pt x="1617922" y="446566"/>
                  </a:lnTo>
                  <a:cubicBezTo>
                    <a:pt x="1615981" y="447003"/>
                    <a:pt x="1613991" y="447197"/>
                    <a:pt x="1612001" y="447148"/>
                  </a:cubicBezTo>
                  <a:close/>
                  <a:moveTo>
                    <a:pt x="770955" y="447294"/>
                  </a:moveTo>
                  <a:cubicBezTo>
                    <a:pt x="768966" y="447294"/>
                    <a:pt x="766927" y="447051"/>
                    <a:pt x="764985" y="446566"/>
                  </a:cubicBezTo>
                  <a:lnTo>
                    <a:pt x="762461" y="445935"/>
                  </a:lnTo>
                  <a:cubicBezTo>
                    <a:pt x="749161" y="443023"/>
                    <a:pt x="740715" y="429917"/>
                    <a:pt x="743627" y="416617"/>
                  </a:cubicBezTo>
                  <a:cubicBezTo>
                    <a:pt x="746492" y="403268"/>
                    <a:pt x="759646" y="394871"/>
                    <a:pt x="772946" y="397735"/>
                  </a:cubicBezTo>
                  <a:cubicBezTo>
                    <a:pt x="773431" y="397832"/>
                    <a:pt x="773965" y="397978"/>
                    <a:pt x="774451" y="398123"/>
                  </a:cubicBezTo>
                  <a:lnTo>
                    <a:pt x="776829" y="398706"/>
                  </a:lnTo>
                  <a:cubicBezTo>
                    <a:pt x="790032" y="402103"/>
                    <a:pt x="797944" y="415549"/>
                    <a:pt x="794594" y="428703"/>
                  </a:cubicBezTo>
                  <a:cubicBezTo>
                    <a:pt x="791779" y="439528"/>
                    <a:pt x="782120" y="447148"/>
                    <a:pt x="770955" y="447245"/>
                  </a:cubicBezTo>
                  <a:close/>
                  <a:moveTo>
                    <a:pt x="1880813" y="356768"/>
                  </a:moveTo>
                  <a:cubicBezTo>
                    <a:pt x="1867174" y="356719"/>
                    <a:pt x="1856204" y="345604"/>
                    <a:pt x="1856252" y="332013"/>
                  </a:cubicBezTo>
                  <a:cubicBezTo>
                    <a:pt x="1856301" y="322207"/>
                    <a:pt x="1862125" y="313373"/>
                    <a:pt x="1871105" y="309490"/>
                  </a:cubicBezTo>
                  <a:lnTo>
                    <a:pt x="1873483" y="308471"/>
                  </a:lnTo>
                  <a:cubicBezTo>
                    <a:pt x="1885667" y="302355"/>
                    <a:pt x="1900472" y="307306"/>
                    <a:pt x="1906588" y="319441"/>
                  </a:cubicBezTo>
                  <a:cubicBezTo>
                    <a:pt x="1912704" y="331624"/>
                    <a:pt x="1907753" y="346429"/>
                    <a:pt x="1895569" y="352545"/>
                  </a:cubicBezTo>
                  <a:cubicBezTo>
                    <a:pt x="1894695" y="352981"/>
                    <a:pt x="1893822" y="353370"/>
                    <a:pt x="1892899" y="353710"/>
                  </a:cubicBezTo>
                  <a:lnTo>
                    <a:pt x="1890521" y="354729"/>
                  </a:lnTo>
                  <a:cubicBezTo>
                    <a:pt x="1887463" y="355991"/>
                    <a:pt x="1884162" y="356574"/>
                    <a:pt x="1880861" y="356476"/>
                  </a:cubicBezTo>
                  <a:close/>
                  <a:moveTo>
                    <a:pt x="502289" y="356768"/>
                  </a:moveTo>
                  <a:cubicBezTo>
                    <a:pt x="498940" y="356768"/>
                    <a:pt x="495639" y="356088"/>
                    <a:pt x="492581" y="354777"/>
                  </a:cubicBezTo>
                  <a:lnTo>
                    <a:pt x="490202" y="353710"/>
                  </a:lnTo>
                  <a:cubicBezTo>
                    <a:pt x="477534" y="348807"/>
                    <a:pt x="471223" y="334585"/>
                    <a:pt x="476126" y="321868"/>
                  </a:cubicBezTo>
                  <a:cubicBezTo>
                    <a:pt x="480980" y="309199"/>
                    <a:pt x="495251" y="302889"/>
                    <a:pt x="507920" y="307791"/>
                  </a:cubicBezTo>
                  <a:cubicBezTo>
                    <a:pt x="508502" y="308034"/>
                    <a:pt x="509084" y="308277"/>
                    <a:pt x="509618" y="308519"/>
                  </a:cubicBezTo>
                  <a:lnTo>
                    <a:pt x="511948" y="309490"/>
                  </a:lnTo>
                  <a:cubicBezTo>
                    <a:pt x="524423" y="314927"/>
                    <a:pt x="530150" y="329440"/>
                    <a:pt x="524763" y="341915"/>
                  </a:cubicBezTo>
                  <a:cubicBezTo>
                    <a:pt x="520880" y="350894"/>
                    <a:pt x="512045" y="356719"/>
                    <a:pt x="502240" y="356768"/>
                  </a:cubicBezTo>
                  <a:close/>
                  <a:moveTo>
                    <a:pt x="2131326" y="223624"/>
                  </a:moveTo>
                  <a:cubicBezTo>
                    <a:pt x="2117686" y="223619"/>
                    <a:pt x="2106668" y="212576"/>
                    <a:pt x="2106668" y="198956"/>
                  </a:cubicBezTo>
                  <a:cubicBezTo>
                    <a:pt x="2106668" y="190578"/>
                    <a:pt x="2110939" y="182777"/>
                    <a:pt x="2117977" y="178239"/>
                  </a:cubicBezTo>
                  <a:lnTo>
                    <a:pt x="2120162" y="176831"/>
                  </a:lnTo>
                  <a:cubicBezTo>
                    <a:pt x="2131617" y="169473"/>
                    <a:pt x="2146859" y="172798"/>
                    <a:pt x="2154237" y="184258"/>
                  </a:cubicBezTo>
                  <a:cubicBezTo>
                    <a:pt x="2161614" y="195718"/>
                    <a:pt x="2158265" y="210974"/>
                    <a:pt x="2146810" y="218333"/>
                  </a:cubicBezTo>
                  <a:lnTo>
                    <a:pt x="2144674" y="219692"/>
                  </a:lnTo>
                  <a:cubicBezTo>
                    <a:pt x="2140645" y="222099"/>
                    <a:pt x="2135986" y="223298"/>
                    <a:pt x="2131277" y="223138"/>
                  </a:cubicBezTo>
                  <a:close/>
                  <a:moveTo>
                    <a:pt x="251970" y="223381"/>
                  </a:moveTo>
                  <a:cubicBezTo>
                    <a:pt x="247262" y="223395"/>
                    <a:pt x="242699" y="222066"/>
                    <a:pt x="238719" y="219546"/>
                  </a:cubicBezTo>
                  <a:lnTo>
                    <a:pt x="236438" y="218090"/>
                  </a:lnTo>
                  <a:cubicBezTo>
                    <a:pt x="224982" y="210702"/>
                    <a:pt x="221681" y="195437"/>
                    <a:pt x="229108" y="183991"/>
                  </a:cubicBezTo>
                  <a:cubicBezTo>
                    <a:pt x="236486" y="172545"/>
                    <a:pt x="251727" y="169249"/>
                    <a:pt x="263183" y="176637"/>
                  </a:cubicBezTo>
                  <a:lnTo>
                    <a:pt x="265222" y="177948"/>
                  </a:lnTo>
                  <a:cubicBezTo>
                    <a:pt x="276677" y="185282"/>
                    <a:pt x="280026" y="200533"/>
                    <a:pt x="272697" y="212003"/>
                  </a:cubicBezTo>
                  <a:cubicBezTo>
                    <a:pt x="268182" y="219085"/>
                    <a:pt x="260368" y="223371"/>
                    <a:pt x="251970" y="223381"/>
                  </a:cubicBezTo>
                  <a:close/>
                  <a:moveTo>
                    <a:pt x="2356744" y="51405"/>
                  </a:moveTo>
                  <a:cubicBezTo>
                    <a:pt x="2343104" y="51390"/>
                    <a:pt x="2332085" y="40343"/>
                    <a:pt x="2332085" y="26723"/>
                  </a:cubicBezTo>
                  <a:cubicBezTo>
                    <a:pt x="2332134" y="19757"/>
                    <a:pt x="2335047" y="13117"/>
                    <a:pt x="2340240" y="8448"/>
                  </a:cubicBezTo>
                  <a:lnTo>
                    <a:pt x="2342085" y="6797"/>
                  </a:lnTo>
                  <a:cubicBezTo>
                    <a:pt x="2351793" y="-2775"/>
                    <a:pt x="2367374" y="-2682"/>
                    <a:pt x="2376936" y="7006"/>
                  </a:cubicBezTo>
                  <a:cubicBezTo>
                    <a:pt x="2386547" y="16694"/>
                    <a:pt x="2386450" y="32305"/>
                    <a:pt x="2376742" y="41877"/>
                  </a:cubicBezTo>
                  <a:cubicBezTo>
                    <a:pt x="2376257" y="42357"/>
                    <a:pt x="2375771" y="42814"/>
                    <a:pt x="2375237" y="43250"/>
                  </a:cubicBezTo>
                  <a:lnTo>
                    <a:pt x="2373247" y="45046"/>
                  </a:lnTo>
                  <a:cubicBezTo>
                    <a:pt x="2368636" y="49002"/>
                    <a:pt x="2362763" y="51094"/>
                    <a:pt x="2356695" y="50920"/>
                  </a:cubicBezTo>
                  <a:close/>
                  <a:moveTo>
                    <a:pt x="26601" y="51114"/>
                  </a:moveTo>
                  <a:cubicBezTo>
                    <a:pt x="20509" y="51129"/>
                    <a:pt x="14626" y="48881"/>
                    <a:pt x="10098" y="44804"/>
                  </a:cubicBezTo>
                  <a:lnTo>
                    <a:pt x="8156" y="43056"/>
                  </a:lnTo>
                  <a:cubicBezTo>
                    <a:pt x="-2037" y="34023"/>
                    <a:pt x="-2979" y="18442"/>
                    <a:pt x="6054" y="8248"/>
                  </a:cubicBezTo>
                  <a:cubicBezTo>
                    <a:pt x="15082" y="-1945"/>
                    <a:pt x="30669" y="-2887"/>
                    <a:pt x="40862" y="6147"/>
                  </a:cubicBezTo>
                  <a:cubicBezTo>
                    <a:pt x="40993" y="6263"/>
                    <a:pt x="41129" y="6385"/>
                    <a:pt x="41260" y="6506"/>
                  </a:cubicBezTo>
                  <a:lnTo>
                    <a:pt x="43104" y="8156"/>
                  </a:lnTo>
                  <a:cubicBezTo>
                    <a:pt x="53210" y="17282"/>
                    <a:pt x="54006" y="32878"/>
                    <a:pt x="44876" y="42983"/>
                  </a:cubicBezTo>
                  <a:cubicBezTo>
                    <a:pt x="40207" y="48153"/>
                    <a:pt x="33566" y="51109"/>
                    <a:pt x="26601" y="51114"/>
                  </a:cubicBezTo>
                  <a:close/>
                </a:path>
              </a:pathLst>
            </a:custGeom>
            <a:solidFill>
              <a:schemeClr val="accent2"/>
            </a:soli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endParaRPr lang="en-IN" sz="1400"/>
            </a:p>
          </p:txBody>
        </p:sp>
        <p:sp>
          <p:nvSpPr>
            <p:cNvPr id="9" name="Freeform: Shape 12">
              <a:extLst>
                <a:ext uri="{FF2B5EF4-FFF2-40B4-BE49-F238E27FC236}">
                  <a16:creationId xmlns:a16="http://schemas.microsoft.com/office/drawing/2014/main" id="{49ACF3A4-DF17-4DE5-9EBF-014B691957D4}"/>
                </a:ext>
              </a:extLst>
            </p:cNvPr>
            <p:cNvSpPr/>
            <p:nvPr/>
          </p:nvSpPr>
          <p:spPr>
            <a:xfrm>
              <a:off x="7437390" y="5330795"/>
              <a:ext cx="49679" cy="49728"/>
            </a:xfrm>
            <a:custGeom>
              <a:avLst/>
              <a:gdLst>
                <a:gd fmla="*/ 24752 w 49679" name="connsiteX0"/>
                <a:gd fmla="*/ 49406 h 49728" name="connsiteY0"/>
                <a:gd fmla="*/ -149 w 49679" name="connsiteX1"/>
                <a:gd fmla="*/ 25087 h 49728" name="connsiteY1"/>
                <a:gd fmla="*/ 5336 w 49679" name="connsiteX2"/>
                <a:gd fmla="*/ 9312 h 49728" name="connsiteY2"/>
                <a:gd fmla="*/ 6113 w 49679" name="connsiteX3"/>
                <a:gd fmla="*/ 8341 h 49728" name="connsiteY3"/>
                <a:gd fmla="*/ 40867 w 49679" name="connsiteX4"/>
                <a:gd fmla="*/ 5574 h 49728" name="connsiteY4"/>
                <a:gd fmla="*/ 44507 w 49679" name="connsiteX5"/>
                <a:gd fmla="*/ 39261 h 49728" name="connsiteY5"/>
                <a:gd fmla="*/ 43731 w 49679" name="connsiteX6"/>
                <a:gd fmla="*/ 40231 h 49728" name="connsiteY6"/>
                <a:gd fmla="*/ 24752 w 49679" name="connsiteX7"/>
                <a:gd fmla="*/ 49406 h 49728" name="connsiteY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b="b" l="l" r="r" t="t"/>
              <a:pathLst>
                <a:path h="49728" w="49679">
                  <a:moveTo>
                    <a:pt x="24752" y="49406"/>
                  </a:moveTo>
                  <a:cubicBezTo>
                    <a:pt x="11160" y="49566"/>
                    <a:pt x="-3" y="38678"/>
                    <a:pt x="-149" y="25087"/>
                  </a:cubicBezTo>
                  <a:cubicBezTo>
                    <a:pt x="-198" y="19350"/>
                    <a:pt x="1744" y="13773"/>
                    <a:pt x="5336" y="9312"/>
                  </a:cubicBezTo>
                  <a:lnTo>
                    <a:pt x="6113" y="8341"/>
                  </a:lnTo>
                  <a:cubicBezTo>
                    <a:pt x="14947" y="-2022"/>
                    <a:pt x="30528" y="-3265"/>
                    <a:pt x="40867" y="5574"/>
                  </a:cubicBezTo>
                  <a:cubicBezTo>
                    <a:pt x="50817" y="14059"/>
                    <a:pt x="52419" y="28844"/>
                    <a:pt x="44507" y="39261"/>
                  </a:cubicBezTo>
                  <a:lnTo>
                    <a:pt x="43731" y="40231"/>
                  </a:lnTo>
                  <a:cubicBezTo>
                    <a:pt x="39119" y="46022"/>
                    <a:pt x="32130" y="49396"/>
                    <a:pt x="24752" y="49406"/>
                  </a:cubicBezTo>
                  <a:close/>
                </a:path>
              </a:pathLst>
            </a:custGeom>
            <a:solidFill>
              <a:schemeClr val="accent2"/>
            </a:soli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endParaRPr lang="en-IN" sz="1400"/>
            </a:p>
          </p:txBody>
        </p:sp>
        <p:sp>
          <p:nvSpPr>
            <p:cNvPr id="10" name="Freeform: Shape 13">
              <a:extLst>
                <a:ext uri="{FF2B5EF4-FFF2-40B4-BE49-F238E27FC236}">
                  <a16:creationId xmlns:a16="http://schemas.microsoft.com/office/drawing/2014/main" id="{B29D002E-5C9C-4AFE-B91F-04ACD0D3BB18}"/>
                </a:ext>
              </a:extLst>
            </p:cNvPr>
            <p:cNvSpPr/>
            <p:nvPr/>
          </p:nvSpPr>
          <p:spPr>
            <a:xfrm>
              <a:off x="4717242" y="3158509"/>
              <a:ext cx="49697" cy="49867"/>
            </a:xfrm>
            <a:custGeom>
              <a:avLst/>
              <a:gdLst>
                <a:gd fmla="*/ 24644 w 49697" name="connsiteX0"/>
                <a:gd fmla="*/ 49546 h 49867" name="connsiteY0"/>
                <a:gd fmla="*/ -150 w 49697" name="connsiteX1"/>
                <a:gd fmla="*/ 24926 h 49867" name="connsiteY1"/>
                <a:gd fmla="*/ 5228 w 49697" name="connsiteX2"/>
                <a:gd fmla="*/ 9452 h 49867" name="connsiteY2"/>
                <a:gd fmla="*/ 6005 w 49697" name="connsiteX3"/>
                <a:gd fmla="*/ 8481 h 49867" name="connsiteY3"/>
                <a:gd fmla="*/ 40745 w 49697" name="connsiteX4"/>
                <a:gd fmla="*/ 5457 h 49867" name="connsiteY4"/>
                <a:gd fmla="*/ 44448 w 49697" name="connsiteX5"/>
                <a:gd fmla="*/ 39352 h 49867" name="connsiteY5"/>
                <a:gd fmla="*/ 43720 w 49697" name="connsiteX6"/>
                <a:gd fmla="*/ 40275 h 49867" name="connsiteY6"/>
                <a:gd fmla="*/ 24644 w 49697" name="connsiteX7"/>
                <a:gd fmla="*/ 49546 h 49867" name="connsiteY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b="b" l="l" r="r" t="t"/>
              <a:pathLst>
                <a:path h="49867" w="49697">
                  <a:moveTo>
                    <a:pt x="24644" y="49546"/>
                  </a:moveTo>
                  <a:cubicBezTo>
                    <a:pt x="11000" y="49594"/>
                    <a:pt x="-101" y="38571"/>
                    <a:pt x="-150" y="24926"/>
                  </a:cubicBezTo>
                  <a:cubicBezTo>
                    <a:pt x="-169" y="19305"/>
                    <a:pt x="1729" y="13850"/>
                    <a:pt x="5228" y="9452"/>
                  </a:cubicBezTo>
                  <a:lnTo>
                    <a:pt x="6005" y="8481"/>
                  </a:lnTo>
                  <a:cubicBezTo>
                    <a:pt x="14762" y="-1950"/>
                    <a:pt x="30319" y="-3304"/>
                    <a:pt x="40745" y="5457"/>
                  </a:cubicBezTo>
                  <a:cubicBezTo>
                    <a:pt x="50851" y="13942"/>
                    <a:pt x="52486" y="28882"/>
                    <a:pt x="44448" y="39352"/>
                  </a:cubicBezTo>
                  <a:lnTo>
                    <a:pt x="43720" y="40275"/>
                  </a:lnTo>
                  <a:cubicBezTo>
                    <a:pt x="39090" y="46085"/>
                    <a:pt x="32076" y="49492"/>
                    <a:pt x="24644" y="49546"/>
                  </a:cubicBezTo>
                  <a:close/>
                </a:path>
              </a:pathLst>
            </a:custGeom>
            <a:solidFill>
              <a:schemeClr val="accent1"/>
            </a:soli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endParaRPr lang="en-IN" sz="1400"/>
            </a:p>
          </p:txBody>
        </p:sp>
        <p:sp>
          <p:nvSpPr>
            <p:cNvPr id="11" name="Freeform: Shape 14">
              <a:extLst>
                <a:ext uri="{FF2B5EF4-FFF2-40B4-BE49-F238E27FC236}">
                  <a16:creationId xmlns:a16="http://schemas.microsoft.com/office/drawing/2014/main" id="{C14EB5B5-6EA8-46CD-9429-C99268255EA6}"/>
                </a:ext>
              </a:extLst>
            </p:cNvPr>
            <p:cNvSpPr/>
            <p:nvPr/>
          </p:nvSpPr>
          <p:spPr>
            <a:xfrm>
              <a:off x="4910935" y="2602261"/>
              <a:ext cx="2383249" cy="400404"/>
            </a:xfrm>
            <a:custGeom>
              <a:avLst/>
              <a:gdLst>
                <a:gd fmla="*/ 24479 w 2383249" name="connsiteX0"/>
                <a:gd fmla="*/ 492382 h 492703" name="connsiteY0"/>
                <a:gd fmla="*/ -150 w 2383249" name="connsiteX1"/>
                <a:gd fmla="*/ 467694 h 492703" name="connsiteY1"/>
                <a:gd fmla="*/ 7927 w 2383249" name="connsiteX2"/>
                <a:gd fmla="*/ 449473 h 492703" name="connsiteY2"/>
                <a:gd fmla="*/ 9869 w 2383249" name="connsiteX3"/>
                <a:gd fmla="*/ 447725 h 492703" name="connsiteY3"/>
                <a:gd fmla="*/ 44735 w 2383249" name="connsiteX4"/>
                <a:gd fmla="*/ 448269 h 492703" name="connsiteY4"/>
                <a:gd fmla="*/ 44196 w 2383249" name="connsiteX5"/>
                <a:gd fmla="*/ 483135 h 492703" name="connsiteY5"/>
                <a:gd fmla="*/ 42876 w 2383249" name="connsiteX6"/>
                <a:gd fmla="*/ 484324 h 492703" name="connsiteY6"/>
                <a:gd fmla="*/ 40982 w 2383249" name="connsiteX7"/>
                <a:gd fmla="*/ 486023 h 492703" name="connsiteY7"/>
                <a:gd fmla="*/ 24479 w 2383249" name="connsiteX8"/>
                <a:gd fmla="*/ 492382 h 492703" name="connsiteY8"/>
                <a:gd fmla="*/ 2358408 w 2383249" name="connsiteX9"/>
                <a:gd fmla="*/ 492139 h 492703" name="connsiteY9"/>
                <a:gd fmla="*/ 2341904 w 2383249" name="connsiteX10"/>
                <a:gd fmla="*/ 485780 h 492703" name="connsiteY10"/>
                <a:gd fmla="*/ 2340011 w 2383249" name="connsiteX11"/>
                <a:gd fmla="*/ 484081 h 492703" name="connsiteY11"/>
                <a:gd fmla="*/ 2338167 w 2383249" name="connsiteX12"/>
                <a:gd fmla="*/ 449254 h 492703" name="connsiteY12"/>
                <a:gd fmla="*/ 2373018 w 2383249" name="connsiteX13"/>
                <a:gd fmla="*/ 447434 h 492703" name="connsiteY13"/>
                <a:gd fmla="*/ 2374959 w 2383249" name="connsiteX14"/>
                <a:gd fmla="*/ 449181 h 492703" name="connsiteY14"/>
                <a:gd fmla="*/ 2376756 w 2383249" name="connsiteX15"/>
                <a:gd fmla="*/ 484008 h 492703" name="connsiteY15"/>
                <a:gd fmla="*/ 2358408 w 2383249" name="connsiteX16"/>
                <a:gd fmla="*/ 492139 h 492703" name="connsiteY16"/>
                <a:gd fmla="*/ 249605 w 2383249" name="connsiteX17"/>
                <a:gd fmla="*/ 319775 h 492703" name="connsiteY17"/>
                <a:gd fmla="*/ 224996 w 2383249" name="connsiteX18"/>
                <a:gd fmla="*/ 295083 h 492703" name="connsiteY18"/>
                <a:gd fmla="*/ 236209 w 2383249" name="connsiteX19"/>
                <a:gd fmla="*/ 274439 h 492703" name="connsiteY19"/>
                <a:gd fmla="*/ 238442 w 2383249" name="connsiteX20"/>
                <a:gd fmla="*/ 273031 h 492703" name="connsiteY20"/>
                <a:gd fmla="*/ 272225 w 2383249" name="connsiteX21"/>
                <a:gd fmla="*/ 281749 h 492703" name="connsiteY21"/>
                <a:gd fmla="*/ 265090 w 2383249" name="connsiteX22"/>
                <a:gd fmla="*/ 314484 h 492703" name="connsiteY22"/>
                <a:gd fmla="*/ 262954 w 2383249" name="connsiteX23"/>
                <a:gd fmla="*/ 315843 h 492703" name="connsiteY23"/>
                <a:gd fmla="*/ 249605 w 2383249" name="connsiteX24"/>
                <a:gd fmla="*/ 319775 h 492703" name="connsiteY24"/>
                <a:gd fmla="*/ 2133233 w 2383249" name="connsiteX25"/>
                <a:gd fmla="*/ 319775 h 492703" name="connsiteY25"/>
                <a:gd fmla="*/ 2119933 w 2383249" name="connsiteX26"/>
                <a:gd fmla="*/ 315843 h 492703" name="connsiteY26"/>
                <a:gd fmla="*/ 2117748 w 2383249" name="connsiteX27"/>
                <a:gd fmla="*/ 314484 h 492703" name="connsiteY27"/>
                <a:gd fmla="*/ 2110322 w 2383249" name="connsiteX28"/>
                <a:gd fmla="*/ 280409 h 492703" name="connsiteY28"/>
                <a:gd fmla="*/ 2144396 w 2383249" name="connsiteX29"/>
                <a:gd fmla="*/ 272983 h 492703" name="connsiteY29"/>
                <a:gd fmla="*/ 2146581 w 2383249" name="connsiteX30"/>
                <a:gd fmla="*/ 274390 h 492703" name="connsiteY30"/>
                <a:gd fmla="*/ 2153959 w 2383249" name="connsiteX31"/>
                <a:gd fmla="*/ 308475 h 492703" name="connsiteY31"/>
                <a:gd fmla="*/ 2133233 w 2383249" name="connsiteX32"/>
                <a:gd fmla="*/ 319775 h 492703" name="connsiteY32"/>
                <a:gd fmla="*/ 499730 w 2383249" name="connsiteX33"/>
                <a:gd fmla="*/ 186000 h 492703" name="connsiteY33"/>
                <a:gd fmla="*/ 475169 w 2383249" name="connsiteX34"/>
                <a:gd fmla="*/ 161235 h 492703" name="connsiteY34"/>
                <a:gd fmla="*/ 490022 w 2383249" name="connsiteX35"/>
                <a:gd fmla="*/ 138722 h 492703" name="connsiteY35"/>
                <a:gd fmla="*/ 492401 w 2383249" name="connsiteX36"/>
                <a:gd fmla="*/ 137703 h 492703" name="connsiteY36"/>
                <a:gd fmla="*/ 523951 w 2383249" name="connsiteX37"/>
                <a:gd fmla="*/ 152537 h 492703" name="connsiteY37"/>
                <a:gd fmla="*/ 511816 w 2383249" name="connsiteX38"/>
                <a:gd fmla="*/ 182942 h 492703" name="connsiteY38"/>
                <a:gd fmla="*/ 509487 w 2383249" name="connsiteX39"/>
                <a:gd fmla="*/ 183961 h 492703" name="connsiteY39"/>
                <a:gd fmla="*/ 499730 w 2383249" name="connsiteX40"/>
                <a:gd fmla="*/ 186000 h 492703" name="connsiteY40"/>
                <a:gd fmla="*/ 1883108 w 2383249" name="connsiteX41"/>
                <a:gd fmla="*/ 186000 h 492703" name="connsiteY41"/>
                <a:gd fmla="*/ 1873400 w 2383249" name="connsiteX42"/>
                <a:gd fmla="*/ 184010 h 492703" name="connsiteY42"/>
                <a:gd fmla="*/ 1871070 w 2383249" name="connsiteX43"/>
                <a:gd fmla="*/ 182990 h 492703" name="connsiteY43"/>
                <a:gd fmla="*/ 1856799 w 2383249" name="connsiteX44"/>
                <a:gd fmla="*/ 151173 h 492703" name="connsiteY44"/>
                <a:gd fmla="*/ 1888593 w 2383249" name="connsiteX45"/>
                <a:gd fmla="*/ 136897 h 492703" name="connsiteY45"/>
                <a:gd fmla="*/ 1890486 w 2383249" name="connsiteX46"/>
                <a:gd fmla="*/ 137703 h 492703" name="connsiteY46"/>
                <a:gd fmla="*/ 1892865 w 2383249" name="connsiteX47"/>
                <a:gd fmla="*/ 138722 h 492703" name="connsiteY47"/>
                <a:gd fmla="*/ 1905679 w 2383249" name="connsiteX48"/>
                <a:gd fmla="*/ 171161 h 492703" name="connsiteY48"/>
                <a:gd fmla="*/ 1883157 w 2383249" name="connsiteX49"/>
                <a:gd fmla="*/ 186000 h 492703" name="connsiteY49"/>
                <a:gd fmla="*/ 768397 w 2383249" name="connsiteX50"/>
                <a:gd fmla="*/ 95085 h 492703" name="connsiteY50"/>
                <a:gd fmla="*/ 743884 w 2383249" name="connsiteX51"/>
                <a:gd fmla="*/ 70262 h 492703" name="connsiteY51"/>
                <a:gd fmla="*/ 762426 w 2383249" name="connsiteX52"/>
                <a:gd fmla="*/ 46545 h 492703" name="connsiteY52"/>
                <a:gd fmla="*/ 764950 w 2383249" name="connsiteX53"/>
                <a:gd fmla="*/ 45915 h 492703" name="connsiteY53"/>
                <a:gd fmla="*/ 795579 w 2383249" name="connsiteX54"/>
                <a:gd fmla="*/ 62559 h 492703" name="connsiteY54"/>
                <a:gd fmla="*/ 778930 w 2383249" name="connsiteX55"/>
                <a:gd fmla="*/ 93202 h 492703" name="connsiteY55"/>
                <a:gd fmla="*/ 776842 w 2383249" name="connsiteX56"/>
                <a:gd fmla="*/ 93726 h 492703" name="connsiteY56"/>
                <a:gd fmla="*/ 774367 w 2383249" name="connsiteX57"/>
                <a:gd fmla="*/ 94357 h 492703" name="connsiteY57"/>
                <a:gd fmla="*/ 768299 w 2383249" name="connsiteX58"/>
                <a:gd fmla="*/ 94939 h 492703" name="connsiteY58"/>
                <a:gd fmla="*/ 1614442 w 2383249" name="connsiteX59"/>
                <a:gd fmla="*/ 95085 h 492703" name="connsiteY59"/>
                <a:gd fmla="*/ 1608520 w 2383249" name="connsiteX60"/>
                <a:gd fmla="*/ 94357 h 492703" name="connsiteY60"/>
                <a:gd fmla="*/ 1605996 w 2383249" name="connsiteX61"/>
                <a:gd fmla="*/ 93726 h 492703" name="connsiteY61"/>
                <a:gd fmla="*/ 1588182 w 2383249" name="connsiteX62"/>
                <a:gd fmla="*/ 63743 h 492703" name="connsiteY62"/>
                <a:gd fmla="*/ 1617888 w 2383249" name="connsiteX63"/>
                <a:gd fmla="*/ 45866 h 492703" name="connsiteY63"/>
                <a:gd fmla="*/ 1620363 w 2383249" name="connsiteX64"/>
                <a:gd fmla="*/ 46497 h 492703" name="connsiteY64"/>
                <a:gd fmla="*/ 1638129 w 2383249" name="connsiteX65"/>
                <a:gd fmla="*/ 76514 h 492703" name="connsiteY65"/>
                <a:gd fmla="*/ 1614442 w 2383249" name="connsiteX66"/>
                <a:gd fmla="*/ 95037 h 492703" name="connsiteY66"/>
                <a:gd fmla="*/ 1048179 w 2383249" name="connsiteX67"/>
                <a:gd fmla="*/ 49215 h 492703" name="connsiteY67"/>
                <a:gd fmla="*/ 1023036 w 2383249" name="connsiteX68"/>
                <a:gd fmla="*/ 25028 h 492703" name="connsiteY68"/>
                <a:gd fmla="*/ 1046237 w 2383249" name="connsiteX69"/>
                <a:gd fmla="*/ -52 h 492703" name="connsiteY69"/>
                <a:gd fmla="*/ 1048810 w 2383249" name="connsiteX70"/>
                <a:gd fmla="*/ -52 h 492703" name="connsiteY70"/>
                <a:gd fmla="*/ 1075361 w 2383249" name="connsiteX71"/>
                <a:gd fmla="*/ 22567 h 492703" name="connsiteY71"/>
                <a:gd fmla="*/ 1052742 w 2383249" name="connsiteX72"/>
                <a:gd fmla="*/ 49118 h 492703" name="connsiteY72"/>
                <a:gd fmla="*/ 1050218 w 2383249" name="connsiteX73"/>
                <a:gd fmla="*/ 49118 h 492703" name="connsiteY73"/>
                <a:gd fmla="*/ 1334562 w 2383249" name="connsiteX74"/>
                <a:gd fmla="*/ 49215 h 492703" name="connsiteY74"/>
                <a:gd fmla="*/ 1332524 w 2383249" name="connsiteX75"/>
                <a:gd fmla="*/ 49215 h 492703" name="connsiteY75"/>
                <a:gd fmla="*/ 1330000 w 2383249" name="connsiteX76"/>
                <a:gd fmla="*/ 48972 h 492703" name="connsiteY76"/>
                <a:gd fmla="*/ 1306361 w 2383249" name="connsiteX77"/>
                <a:gd fmla="*/ 23324 h 492703" name="connsiteY77"/>
                <a:gd fmla="*/ 1332038 w 2383249" name="connsiteX78"/>
                <a:gd fmla="*/ -300 h 492703" name="connsiteY78"/>
                <a:gd fmla="*/ 1333931 w 2383249" name="connsiteX79"/>
                <a:gd fmla="*/ -150 h 492703" name="connsiteY79"/>
                <a:gd fmla="*/ 1336504 w 2383249" name="connsiteX80"/>
                <a:gd fmla="*/ -150 h 492703" name="connsiteY80"/>
                <a:gd fmla="*/ 1358881 w 2383249" name="connsiteX81"/>
                <a:gd fmla="*/ 26586 h 492703" name="connsiteY81"/>
                <a:gd fmla="*/ 1334562 w 2383249" name="connsiteX82"/>
                <a:gd fmla="*/ 49070 h 492703" name="connsiteY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b="b" l="l" r="r" t="t"/>
              <a:pathLst>
                <a:path h="492703" w="2383249">
                  <a:moveTo>
                    <a:pt x="24479" y="492382"/>
                  </a:moveTo>
                  <a:cubicBezTo>
                    <a:pt x="10859" y="492367"/>
                    <a:pt x="-165" y="481315"/>
                    <a:pt x="-150" y="467694"/>
                  </a:cubicBezTo>
                  <a:cubicBezTo>
                    <a:pt x="-140" y="460753"/>
                    <a:pt x="2792" y="454137"/>
                    <a:pt x="7927" y="449473"/>
                  </a:cubicBezTo>
                  <a:lnTo>
                    <a:pt x="9869" y="447725"/>
                  </a:lnTo>
                  <a:cubicBezTo>
                    <a:pt x="19644" y="438245"/>
                    <a:pt x="35260" y="438488"/>
                    <a:pt x="44735" y="448269"/>
                  </a:cubicBezTo>
                  <a:cubicBezTo>
                    <a:pt x="54214" y="458045"/>
                    <a:pt x="53972" y="473655"/>
                    <a:pt x="44196" y="483135"/>
                  </a:cubicBezTo>
                  <a:cubicBezTo>
                    <a:pt x="43769" y="483547"/>
                    <a:pt x="43332" y="483945"/>
                    <a:pt x="42876" y="484324"/>
                  </a:cubicBezTo>
                  <a:lnTo>
                    <a:pt x="40982" y="486023"/>
                  </a:lnTo>
                  <a:cubicBezTo>
                    <a:pt x="36478" y="490144"/>
                    <a:pt x="30585" y="492416"/>
                    <a:pt x="24479" y="492382"/>
                  </a:cubicBezTo>
                  <a:close/>
                  <a:moveTo>
                    <a:pt x="2358408" y="492139"/>
                  </a:moveTo>
                  <a:cubicBezTo>
                    <a:pt x="2352292" y="492173"/>
                    <a:pt x="2346419" y="489901"/>
                    <a:pt x="2341904" y="485780"/>
                  </a:cubicBezTo>
                  <a:lnTo>
                    <a:pt x="2340011" y="484081"/>
                  </a:lnTo>
                  <a:cubicBezTo>
                    <a:pt x="2329915" y="474966"/>
                    <a:pt x="2329090" y="459375"/>
                    <a:pt x="2338167" y="449254"/>
                  </a:cubicBezTo>
                  <a:cubicBezTo>
                    <a:pt x="2347292" y="439134"/>
                    <a:pt x="2362922" y="438318"/>
                    <a:pt x="2373018" y="447434"/>
                  </a:cubicBezTo>
                  <a:lnTo>
                    <a:pt x="2374959" y="449181"/>
                  </a:lnTo>
                  <a:cubicBezTo>
                    <a:pt x="2385056" y="458307"/>
                    <a:pt x="2385881" y="473903"/>
                    <a:pt x="2376756" y="484008"/>
                  </a:cubicBezTo>
                  <a:cubicBezTo>
                    <a:pt x="2372047" y="489193"/>
                    <a:pt x="2365397" y="492144"/>
                    <a:pt x="2358408" y="492139"/>
                  </a:cubicBezTo>
                  <a:close/>
                  <a:moveTo>
                    <a:pt x="249605" y="319775"/>
                  </a:moveTo>
                  <a:cubicBezTo>
                    <a:pt x="235966" y="319755"/>
                    <a:pt x="224948" y="308698"/>
                    <a:pt x="224996" y="295083"/>
                  </a:cubicBezTo>
                  <a:cubicBezTo>
                    <a:pt x="224996" y="286744"/>
                    <a:pt x="229219" y="278982"/>
                    <a:pt x="236209" y="274439"/>
                  </a:cubicBezTo>
                  <a:lnTo>
                    <a:pt x="238442" y="273031"/>
                  </a:lnTo>
                  <a:cubicBezTo>
                    <a:pt x="250188" y="266114"/>
                    <a:pt x="265284" y="270017"/>
                    <a:pt x="272225" y="281749"/>
                  </a:cubicBezTo>
                  <a:cubicBezTo>
                    <a:pt x="278729" y="292845"/>
                    <a:pt x="275671" y="307106"/>
                    <a:pt x="265090" y="314484"/>
                  </a:cubicBezTo>
                  <a:lnTo>
                    <a:pt x="262954" y="315843"/>
                  </a:lnTo>
                  <a:cubicBezTo>
                    <a:pt x="258974" y="318430"/>
                    <a:pt x="254363" y="319794"/>
                    <a:pt x="249605" y="319775"/>
                  </a:cubicBezTo>
                  <a:close/>
                  <a:moveTo>
                    <a:pt x="2133233" y="319775"/>
                  </a:moveTo>
                  <a:cubicBezTo>
                    <a:pt x="2128525" y="319785"/>
                    <a:pt x="2123913" y="318421"/>
                    <a:pt x="2119933" y="315843"/>
                  </a:cubicBezTo>
                  <a:lnTo>
                    <a:pt x="2117748" y="314484"/>
                  </a:lnTo>
                  <a:cubicBezTo>
                    <a:pt x="2106293" y="307126"/>
                    <a:pt x="2102944" y="291869"/>
                    <a:pt x="2110322" y="280409"/>
                  </a:cubicBezTo>
                  <a:cubicBezTo>
                    <a:pt x="2117700" y="268949"/>
                    <a:pt x="2132941" y="265624"/>
                    <a:pt x="2144396" y="272983"/>
                  </a:cubicBezTo>
                  <a:lnTo>
                    <a:pt x="2146581" y="274390"/>
                  </a:lnTo>
                  <a:cubicBezTo>
                    <a:pt x="2158036" y="281768"/>
                    <a:pt x="2161337" y="297029"/>
                    <a:pt x="2153959" y="308475"/>
                  </a:cubicBezTo>
                  <a:cubicBezTo>
                    <a:pt x="2149396" y="315518"/>
                    <a:pt x="2141630" y="319770"/>
                    <a:pt x="2133233" y="319775"/>
                  </a:cubicBezTo>
                  <a:close/>
                  <a:moveTo>
                    <a:pt x="499730" y="186000"/>
                  </a:moveTo>
                  <a:cubicBezTo>
                    <a:pt x="486091" y="185942"/>
                    <a:pt x="475121" y="174850"/>
                    <a:pt x="475169" y="161235"/>
                  </a:cubicBezTo>
                  <a:cubicBezTo>
                    <a:pt x="475218" y="151449"/>
                    <a:pt x="481042" y="142615"/>
                    <a:pt x="490022" y="138722"/>
                  </a:cubicBezTo>
                  <a:lnTo>
                    <a:pt x="492401" y="137703"/>
                  </a:lnTo>
                  <a:cubicBezTo>
                    <a:pt x="505215" y="133082"/>
                    <a:pt x="519340" y="139722"/>
                    <a:pt x="523951" y="152537"/>
                  </a:cubicBezTo>
                  <a:cubicBezTo>
                    <a:pt x="528174" y="164283"/>
                    <a:pt x="522981" y="177345"/>
                    <a:pt x="511816" y="182942"/>
                  </a:cubicBezTo>
                  <a:lnTo>
                    <a:pt x="509487" y="183961"/>
                  </a:lnTo>
                  <a:cubicBezTo>
                    <a:pt x="506429" y="185311"/>
                    <a:pt x="503080" y="186005"/>
                    <a:pt x="499730" y="186000"/>
                  </a:cubicBezTo>
                  <a:close/>
                  <a:moveTo>
                    <a:pt x="1883108" y="186000"/>
                  </a:moveTo>
                  <a:cubicBezTo>
                    <a:pt x="1879759" y="186000"/>
                    <a:pt x="1876458" y="185320"/>
                    <a:pt x="1873400" y="184010"/>
                  </a:cubicBezTo>
                  <a:lnTo>
                    <a:pt x="1871070" y="182990"/>
                  </a:lnTo>
                  <a:cubicBezTo>
                    <a:pt x="1858353" y="178146"/>
                    <a:pt x="1851945" y="163905"/>
                    <a:pt x="1856799" y="151173"/>
                  </a:cubicBezTo>
                  <a:cubicBezTo>
                    <a:pt x="1861653" y="138446"/>
                    <a:pt x="1875876" y="132053"/>
                    <a:pt x="1888593" y="136897"/>
                  </a:cubicBezTo>
                  <a:cubicBezTo>
                    <a:pt x="1889224" y="137140"/>
                    <a:pt x="1889855" y="137407"/>
                    <a:pt x="1890486" y="137703"/>
                  </a:cubicBezTo>
                  <a:lnTo>
                    <a:pt x="1892865" y="138722"/>
                  </a:lnTo>
                  <a:cubicBezTo>
                    <a:pt x="1905339" y="144144"/>
                    <a:pt x="1911067" y="158667"/>
                    <a:pt x="1905679" y="171161"/>
                  </a:cubicBezTo>
                  <a:cubicBezTo>
                    <a:pt x="1901796" y="180131"/>
                    <a:pt x="1892962" y="185956"/>
                    <a:pt x="1883157" y="186000"/>
                  </a:cubicBezTo>
                  <a:close/>
                  <a:moveTo>
                    <a:pt x="768397" y="95085"/>
                  </a:moveTo>
                  <a:cubicBezTo>
                    <a:pt x="754757" y="94993"/>
                    <a:pt x="743836" y="83877"/>
                    <a:pt x="743884" y="70262"/>
                  </a:cubicBezTo>
                  <a:cubicBezTo>
                    <a:pt x="743982" y="59069"/>
                    <a:pt x="751602" y="49332"/>
                    <a:pt x="762426" y="46545"/>
                  </a:cubicBezTo>
                  <a:lnTo>
                    <a:pt x="764950" y="45915"/>
                  </a:lnTo>
                  <a:cubicBezTo>
                    <a:pt x="778007" y="42046"/>
                    <a:pt x="791744" y="49497"/>
                    <a:pt x="795579" y="62559"/>
                  </a:cubicBezTo>
                  <a:cubicBezTo>
                    <a:pt x="799462" y="75616"/>
                    <a:pt x="791987" y="89333"/>
                    <a:pt x="778930" y="93202"/>
                  </a:cubicBezTo>
                  <a:cubicBezTo>
                    <a:pt x="778250" y="93406"/>
                    <a:pt x="777571" y="93580"/>
                    <a:pt x="776842" y="93726"/>
                  </a:cubicBezTo>
                  <a:lnTo>
                    <a:pt x="774367" y="94357"/>
                  </a:lnTo>
                  <a:cubicBezTo>
                    <a:pt x="772377" y="94799"/>
                    <a:pt x="770338" y="94993"/>
                    <a:pt x="768299" y="94939"/>
                  </a:cubicBezTo>
                  <a:close/>
                  <a:moveTo>
                    <a:pt x="1614442" y="95085"/>
                  </a:moveTo>
                  <a:cubicBezTo>
                    <a:pt x="1612451" y="95080"/>
                    <a:pt x="1610461" y="94838"/>
                    <a:pt x="1608520" y="94357"/>
                  </a:cubicBezTo>
                  <a:lnTo>
                    <a:pt x="1605996" y="93726"/>
                  </a:lnTo>
                  <a:cubicBezTo>
                    <a:pt x="1592793" y="90367"/>
                    <a:pt x="1584833" y="76941"/>
                    <a:pt x="1588182" y="63743"/>
                  </a:cubicBezTo>
                  <a:cubicBezTo>
                    <a:pt x="1591531" y="50657"/>
                    <a:pt x="1604782" y="42687"/>
                    <a:pt x="1617888" y="45866"/>
                  </a:cubicBezTo>
                  <a:lnTo>
                    <a:pt x="1620363" y="46497"/>
                  </a:lnTo>
                  <a:cubicBezTo>
                    <a:pt x="1633566" y="49885"/>
                    <a:pt x="1641478" y="63326"/>
                    <a:pt x="1638129" y="76514"/>
                  </a:cubicBezTo>
                  <a:cubicBezTo>
                    <a:pt x="1635314" y="87338"/>
                    <a:pt x="1625606" y="94939"/>
                    <a:pt x="1614442" y="95037"/>
                  </a:cubicBezTo>
                  <a:close/>
                  <a:moveTo>
                    <a:pt x="1048179" y="49215"/>
                  </a:moveTo>
                  <a:cubicBezTo>
                    <a:pt x="1034539" y="49472"/>
                    <a:pt x="1023326" y="38643"/>
                    <a:pt x="1023036" y="25028"/>
                  </a:cubicBezTo>
                  <a:cubicBezTo>
                    <a:pt x="1022793" y="11806"/>
                    <a:pt x="1033034" y="739"/>
                    <a:pt x="1046237" y="-52"/>
                  </a:cubicBezTo>
                  <a:lnTo>
                    <a:pt x="1048810" y="-52"/>
                  </a:lnTo>
                  <a:cubicBezTo>
                    <a:pt x="1062401" y="-1140"/>
                    <a:pt x="1074293" y="8990"/>
                    <a:pt x="1075361" y="22567"/>
                  </a:cubicBezTo>
                  <a:cubicBezTo>
                    <a:pt x="1076429" y="36144"/>
                    <a:pt x="1066332" y="48031"/>
                    <a:pt x="1052742" y="49118"/>
                  </a:cubicBezTo>
                  <a:lnTo>
                    <a:pt x="1050218" y="49118"/>
                  </a:lnTo>
                  <a:close/>
                  <a:moveTo>
                    <a:pt x="1334562" y="49215"/>
                  </a:moveTo>
                  <a:lnTo>
                    <a:pt x="1332524" y="49215"/>
                  </a:lnTo>
                  <a:lnTo>
                    <a:pt x="1330000" y="48972"/>
                  </a:lnTo>
                  <a:cubicBezTo>
                    <a:pt x="1316409" y="48414"/>
                    <a:pt x="1305827" y="36930"/>
                    <a:pt x="1306361" y="23324"/>
                  </a:cubicBezTo>
                  <a:cubicBezTo>
                    <a:pt x="1306944" y="9714"/>
                    <a:pt x="1318399" y="-863"/>
                    <a:pt x="1332038" y="-300"/>
                  </a:cubicBezTo>
                  <a:cubicBezTo>
                    <a:pt x="1332669" y="-276"/>
                    <a:pt x="1333300" y="-227"/>
                    <a:pt x="1333931" y="-150"/>
                  </a:cubicBezTo>
                  <a:lnTo>
                    <a:pt x="1336504" y="-150"/>
                  </a:lnTo>
                  <a:cubicBezTo>
                    <a:pt x="1350047" y="1049"/>
                    <a:pt x="1360094" y="13019"/>
                    <a:pt x="1358881" y="26586"/>
                  </a:cubicBezTo>
                  <a:cubicBezTo>
                    <a:pt x="1357764" y="39226"/>
                    <a:pt x="1347231" y="48948"/>
                    <a:pt x="1334562" y="49070"/>
                  </a:cubicBezTo>
                  <a:close/>
                </a:path>
              </a:pathLst>
            </a:custGeom>
            <a:solidFill>
              <a:schemeClr val="accent1"/>
            </a:soli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endParaRPr lang="en-IN" sz="1400"/>
            </a:p>
          </p:txBody>
        </p:sp>
        <p:sp>
          <p:nvSpPr>
            <p:cNvPr id="12" name="Freeform: Shape 15">
              <a:extLst>
                <a:ext uri="{FF2B5EF4-FFF2-40B4-BE49-F238E27FC236}">
                  <a16:creationId xmlns:a16="http://schemas.microsoft.com/office/drawing/2014/main" id="{48F56A72-BB40-4189-A060-3B1DF424C717}"/>
                </a:ext>
              </a:extLst>
            </p:cNvPr>
            <p:cNvSpPr/>
            <p:nvPr/>
          </p:nvSpPr>
          <p:spPr>
            <a:xfrm>
              <a:off x="7437639" y="3157880"/>
              <a:ext cx="50226" cy="50496"/>
            </a:xfrm>
            <a:custGeom>
              <a:avLst/>
              <a:gdLst>
                <a:gd fmla="*/ 25521 w 50226" name="connsiteX0"/>
                <a:gd fmla="*/ 50174 h 50496" name="connsiteY0"/>
                <a:gd fmla="*/ 6106 w 50226" name="connsiteX1"/>
                <a:gd fmla="*/ 40903 h 50496" name="connsiteY1"/>
                <a:gd fmla="*/ 5329 w 50226" name="connsiteX2"/>
                <a:gd fmla="*/ 39981 h 50496" name="connsiteY2"/>
                <a:gd fmla="*/ 9115 w 50226" name="connsiteX3"/>
                <a:gd fmla="*/ 5153 h 50496" name="connsiteY3"/>
                <a:gd fmla="*/ 43918 w 50226" name="connsiteX4"/>
                <a:gd fmla="*/ 8915 h 50496" name="connsiteY4"/>
                <a:gd fmla="*/ 44695 w 50226" name="connsiteX5"/>
                <a:gd fmla="*/ 9886 h 50496" name="connsiteY5"/>
                <a:gd fmla="*/ 40763 w 50226" name="connsiteX6"/>
                <a:gd fmla="*/ 44602 h 50496" name="connsiteY6"/>
                <a:gd fmla="*/ 25279 w 50226" name="connsiteX7"/>
                <a:gd fmla="*/ 49980 h 50496" name="connsiteY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b="b" l="l" r="r" t="t"/>
              <a:pathLst>
                <a:path h="50496" w="50226">
                  <a:moveTo>
                    <a:pt x="25521" y="50174"/>
                  </a:moveTo>
                  <a:cubicBezTo>
                    <a:pt x="17949" y="50227"/>
                    <a:pt x="10814" y="46810"/>
                    <a:pt x="6106" y="40903"/>
                  </a:cubicBezTo>
                  <a:lnTo>
                    <a:pt x="5329" y="39981"/>
                  </a:lnTo>
                  <a:cubicBezTo>
                    <a:pt x="-3262" y="29326"/>
                    <a:pt x="-1564" y="13730"/>
                    <a:pt x="9115" y="5153"/>
                  </a:cubicBezTo>
                  <a:cubicBezTo>
                    <a:pt x="19745" y="-3423"/>
                    <a:pt x="35326" y="-1739"/>
                    <a:pt x="43918" y="8915"/>
                  </a:cubicBezTo>
                  <a:lnTo>
                    <a:pt x="44695" y="9886"/>
                  </a:lnTo>
                  <a:cubicBezTo>
                    <a:pt x="53189" y="20560"/>
                    <a:pt x="51442" y="36107"/>
                    <a:pt x="40763" y="44602"/>
                  </a:cubicBezTo>
                  <a:cubicBezTo>
                    <a:pt x="36346" y="48101"/>
                    <a:pt x="30909" y="49999"/>
                    <a:pt x="25279" y="49980"/>
                  </a:cubicBezTo>
                  <a:close/>
                </a:path>
              </a:pathLst>
            </a:custGeom>
            <a:solidFill>
              <a:schemeClr val="accent1"/>
            </a:soli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endParaRPr lang="en-IN" sz="1400"/>
            </a:p>
          </p:txBody>
        </p:sp>
        <p:sp>
          <p:nvSpPr>
            <p:cNvPr id="13" name="Freeform: Shape 20">
              <a:extLst>
                <a:ext uri="{FF2B5EF4-FFF2-40B4-BE49-F238E27FC236}">
                  <a16:creationId xmlns:a16="http://schemas.microsoft.com/office/drawing/2014/main" id="{D567EA3E-D487-4C1C-A2C5-54937C87785C}"/>
                </a:ext>
              </a:extLst>
            </p:cNvPr>
            <p:cNvSpPr/>
            <p:nvPr/>
          </p:nvSpPr>
          <p:spPr>
            <a:xfrm>
              <a:off x="8842139" y="6304886"/>
              <a:ext cx="2485372" cy="189644"/>
            </a:xfrm>
            <a:custGeom>
              <a:avLst/>
              <a:gdLst>
                <a:gd fmla="*/ 2460952 w 2485372" name="connsiteX0"/>
                <a:gd fmla="*/ -322 h 189644" name="connsiteY0"/>
                <a:gd fmla="*/ 2436294 w 2485372" name="connsiteX1"/>
                <a:gd fmla="*/ 24240 h 189644" name="connsiteY1"/>
                <a:gd fmla="*/ 2436294 w 2485372" name="connsiteX2"/>
                <a:gd fmla="*/ 24288 h 189644" name="connsiteY2"/>
                <a:gd fmla="*/ 2436294 w 2485372" name="connsiteX3"/>
                <a:gd fmla="*/ 139764 h 189644" name="connsiteY3"/>
                <a:gd fmla="*/ 49118 w 2485372" name="connsiteX4"/>
                <a:gd fmla="*/ 139764 h 189644" name="connsiteY4"/>
                <a:gd fmla="*/ 49118 w 2485372" name="connsiteX5"/>
                <a:gd fmla="*/ 24288 h 189644" name="connsiteY5"/>
                <a:gd fmla="*/ 23392 w 2485372" name="connsiteX6"/>
                <a:gd fmla="*/ 746 h 189644" name="connsiteY6"/>
                <a:gd fmla="*/ -150 w 2485372" name="connsiteX7"/>
                <a:gd fmla="*/ 24288 h 189644" name="connsiteY7"/>
                <a:gd fmla="*/ -150 w 2485372" name="connsiteX8"/>
                <a:gd fmla="*/ 189323 h 189644" name="connsiteY8"/>
                <a:gd fmla="*/ 2485222 w 2485372" name="connsiteX9"/>
                <a:gd fmla="*/ 189323 h 189644" name="connsiteY9"/>
                <a:gd fmla="*/ 2485222 w 2485372" name="connsiteX10"/>
                <a:gd fmla="*/ 24288 h 189644" name="connsiteY10"/>
                <a:gd fmla="*/ 2460952 w 2485372" name="connsiteX11"/>
                <a:gd fmla="*/ -322 h 189644" name="connsiteY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b="b" l="l" r="r" t="t"/>
              <a:pathLst>
                <a:path h="189644" w="2485372">
                  <a:moveTo>
                    <a:pt x="2460952" y="-322"/>
                  </a:moveTo>
                  <a:cubicBezTo>
                    <a:pt x="2447361" y="-346"/>
                    <a:pt x="2436343" y="10648"/>
                    <a:pt x="2436294" y="24240"/>
                  </a:cubicBezTo>
                  <a:cubicBezTo>
                    <a:pt x="2436294" y="24254"/>
                    <a:pt x="2436294" y="24273"/>
                    <a:pt x="2436294" y="24288"/>
                  </a:cubicBezTo>
                  <a:lnTo>
                    <a:pt x="2436294" y="139764"/>
                  </a:lnTo>
                  <a:lnTo>
                    <a:pt x="49118" y="139764"/>
                  </a:lnTo>
                  <a:lnTo>
                    <a:pt x="49118" y="24288"/>
                  </a:lnTo>
                  <a:cubicBezTo>
                    <a:pt x="48535" y="10682"/>
                    <a:pt x="36983" y="145"/>
                    <a:pt x="23392" y="746"/>
                  </a:cubicBezTo>
                  <a:cubicBezTo>
                    <a:pt x="10626" y="1314"/>
                    <a:pt x="432" y="11527"/>
                    <a:pt x="-150" y="24288"/>
                  </a:cubicBezTo>
                  <a:lnTo>
                    <a:pt x="-150" y="189323"/>
                  </a:lnTo>
                  <a:lnTo>
                    <a:pt x="2485222" y="189323"/>
                  </a:lnTo>
                  <a:lnTo>
                    <a:pt x="2485222" y="24288"/>
                  </a:lnTo>
                  <a:cubicBezTo>
                    <a:pt x="2485174" y="10838"/>
                    <a:pt x="2474398" y="-108"/>
                    <a:pt x="2460952" y="-322"/>
                  </a:cubicBezTo>
                  <a:close/>
                </a:path>
              </a:pathLst>
            </a:custGeom>
            <a:solidFill>
              <a:schemeClr val="accent2"/>
            </a:soli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endParaRPr lang="en-IN" sz="1400"/>
            </a:p>
          </p:txBody>
        </p:sp>
        <p:sp>
          <p:nvSpPr>
            <p:cNvPr id="14" name="Freeform: Shape 21">
              <a:extLst>
                <a:ext uri="{FF2B5EF4-FFF2-40B4-BE49-F238E27FC236}">
                  <a16:creationId xmlns:a16="http://schemas.microsoft.com/office/drawing/2014/main" id="{2316BBE4-8029-4598-B564-D702D0167406}"/>
                </a:ext>
              </a:extLst>
            </p:cNvPr>
            <p:cNvSpPr/>
            <p:nvPr/>
          </p:nvSpPr>
          <p:spPr>
            <a:xfrm>
              <a:off x="7757054" y="2509688"/>
              <a:ext cx="3520581" cy="2504870"/>
            </a:xfrm>
            <a:custGeom>
              <a:avLst/>
              <a:gdLst>
                <a:gd fmla="*/ 1084194 w 3520581" name="connsiteX0"/>
                <a:gd fmla="*/ 212719 h 2361960" name="connsiteY0"/>
                <a:gd fmla="*/ 1247966 w 3520581" name="connsiteX1"/>
                <a:gd fmla="*/ 48946 h 2361960" name="connsiteY1"/>
                <a:gd fmla="*/ 3307355 w 3520581" name="connsiteX2"/>
                <a:gd fmla="*/ 48946 h 2361960" name="connsiteY2"/>
                <a:gd fmla="*/ 3471128 w 3520581" name="connsiteX3"/>
                <a:gd fmla="*/ 212719 h 2361960" name="connsiteY3"/>
                <a:gd fmla="*/ 3471128 w 3520581" name="connsiteX4"/>
                <a:gd fmla="*/ 2335889 h 2361960" name="connsiteY4"/>
                <a:gd fmla="*/ 3494669 w 3520581" name="connsiteX5"/>
                <a:gd fmla="*/ 2361615 h 2361960" name="connsiteY5"/>
                <a:gd fmla="*/ 3520395 w 3520581" name="connsiteX6"/>
                <a:gd fmla="*/ 2338078 h 2361960" name="connsiteY6"/>
                <a:gd fmla="*/ 3520395 w 3520581" name="connsiteX7"/>
                <a:gd fmla="*/ 2335889 h 2361960" name="connsiteY7"/>
                <a:gd fmla="*/ 3520395 w 3520581" name="connsiteX8"/>
                <a:gd fmla="*/ 212719 h 2361960" name="connsiteY8"/>
                <a:gd fmla="*/ 3307355 w 3520581" name="connsiteX9"/>
                <a:gd fmla="*/ -322 h 2361960" name="connsiteY9"/>
                <a:gd fmla="*/ 1247966 w 3520581" name="connsiteX10"/>
                <a:gd fmla="*/ -322 h 2361960" name="connsiteY10"/>
                <a:gd fmla="*/ 1034877 w 3520581" name="connsiteX11"/>
                <a:gd fmla="*/ 212719 h 2361960" name="connsiteY11"/>
                <a:gd fmla="*/ 1034877 w 3520581" name="connsiteX12"/>
                <a:gd fmla="*/ 1365631 h 2361960" name="connsiteY12"/>
                <a:gd fmla="*/ 808732 w 3520581" name="connsiteX13"/>
                <a:gd fmla="*/ 1591825 h 2361960" name="connsiteY13"/>
                <a:gd fmla="*/ 168786 w 3520581" name="connsiteX14"/>
                <a:gd fmla="*/ 1591825 h 2361960" name="connsiteY14"/>
                <a:gd fmla="*/ 61465 w 3520581" name="connsiteX15"/>
                <a:gd fmla="*/ 1533830 h 2361960" name="connsiteY15"/>
                <a:gd fmla="*/ 3460 w 3520581" name="connsiteX16"/>
                <a:gd fmla="*/ 1641142 h 2361960" name="connsiteY16"/>
                <a:gd fmla="*/ 110781 w 3520581" name="connsiteX17"/>
                <a:gd fmla="*/ 1699137 h 2361960" name="connsiteY17"/>
                <a:gd fmla="*/ 168786 w 3520581" name="connsiteX18"/>
                <a:gd fmla="*/ 1641142 h 2361960" name="connsiteY18"/>
                <a:gd fmla="*/ 808732 w 3520581" name="connsiteX19"/>
                <a:gd fmla="*/ 1641142 h 2361960" name="connsiteY19"/>
                <a:gd fmla="*/ 1084194 w 3520581" name="connsiteX20"/>
                <a:gd fmla="*/ 1365631 h 2361960" name="connsiteY20"/>
                <a:gd fmla="*/ 86123 w 3520581" name="connsiteX21"/>
                <a:gd fmla="*/ 1653471 h 2361960" name="connsiteY21"/>
                <a:gd fmla="*/ 49087 w 3520581" name="connsiteX22"/>
                <a:gd fmla="*/ 1616532 h 2361960" name="connsiteY22"/>
                <a:gd fmla="*/ 86026 w 3520581" name="connsiteX23"/>
                <a:gd fmla="*/ 1579496 h 2361960" name="connsiteY23"/>
                <a:gd fmla="*/ 123061 w 3520581" name="connsiteX24"/>
                <a:gd fmla="*/ 1616435 h 2361960" name="connsiteY24"/>
                <a:gd fmla="*/ 123061 w 3520581" name="connsiteX25"/>
                <a:gd fmla="*/ 1616484 h 2361960" name="connsiteY25"/>
                <a:gd fmla="*/ 86123 w 3520581" name="connsiteX26"/>
                <a:gd fmla="*/ 1653471 h 2361960" name="connsiteY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b="b" l="l" r="r" t="t"/>
              <a:pathLst>
                <a:path h="2361960" w="3520581">
                  <a:moveTo>
                    <a:pt x="1084194" y="212719"/>
                  </a:moveTo>
                  <a:cubicBezTo>
                    <a:pt x="1084291" y="122314"/>
                    <a:pt x="1157537" y="49053"/>
                    <a:pt x="1247966" y="48946"/>
                  </a:cubicBezTo>
                  <a:lnTo>
                    <a:pt x="3307355" y="48946"/>
                  </a:lnTo>
                  <a:cubicBezTo>
                    <a:pt x="3397736" y="49053"/>
                    <a:pt x="3471031" y="122314"/>
                    <a:pt x="3471128" y="212719"/>
                  </a:cubicBezTo>
                  <a:lnTo>
                    <a:pt x="3471128" y="2335889"/>
                  </a:lnTo>
                  <a:cubicBezTo>
                    <a:pt x="3470545" y="2349495"/>
                    <a:pt x="3481078" y="2361013"/>
                    <a:pt x="3494669" y="2361615"/>
                  </a:cubicBezTo>
                  <a:cubicBezTo>
                    <a:pt x="3508260" y="2362221"/>
                    <a:pt x="3519812" y="2351684"/>
                    <a:pt x="3520395" y="2338078"/>
                  </a:cubicBezTo>
                  <a:cubicBezTo>
                    <a:pt x="3520444" y="2337350"/>
                    <a:pt x="3520444" y="2336617"/>
                    <a:pt x="3520395" y="2335889"/>
                  </a:cubicBezTo>
                  <a:lnTo>
                    <a:pt x="3520395" y="212719"/>
                  </a:lnTo>
                  <a:cubicBezTo>
                    <a:pt x="3520250" y="95117"/>
                    <a:pt x="3424967" y="-186"/>
                    <a:pt x="3307355" y="-322"/>
                  </a:cubicBezTo>
                  <a:lnTo>
                    <a:pt x="1247966" y="-322"/>
                  </a:lnTo>
                  <a:cubicBezTo>
                    <a:pt x="1130404" y="-55"/>
                    <a:pt x="1035169" y="95161"/>
                    <a:pt x="1034877" y="212719"/>
                  </a:cubicBezTo>
                  <a:lnTo>
                    <a:pt x="1034877" y="1365631"/>
                  </a:lnTo>
                  <a:cubicBezTo>
                    <a:pt x="1034780" y="1490489"/>
                    <a:pt x="933575" y="1591689"/>
                    <a:pt x="808732" y="1591825"/>
                  </a:cubicBezTo>
                  <a:lnTo>
                    <a:pt x="168786" y="1591825"/>
                  </a:lnTo>
                  <a:cubicBezTo>
                    <a:pt x="155146" y="1546174"/>
                    <a:pt x="107140" y="1520210"/>
                    <a:pt x="61465" y="1533830"/>
                  </a:cubicBezTo>
                  <a:cubicBezTo>
                    <a:pt x="15838" y="1547446"/>
                    <a:pt x="-10131" y="1595490"/>
                    <a:pt x="3460" y="1641142"/>
                  </a:cubicBezTo>
                  <a:cubicBezTo>
                    <a:pt x="17100" y="1686793"/>
                    <a:pt x="65154" y="1712757"/>
                    <a:pt x="110781" y="1699137"/>
                  </a:cubicBezTo>
                  <a:cubicBezTo>
                    <a:pt x="138642" y="1690822"/>
                    <a:pt x="160485" y="1669018"/>
                    <a:pt x="168786" y="1641142"/>
                  </a:cubicBezTo>
                  <a:lnTo>
                    <a:pt x="808732" y="1641142"/>
                  </a:lnTo>
                  <a:cubicBezTo>
                    <a:pt x="960806" y="1640952"/>
                    <a:pt x="1084048" y="1517705"/>
                    <a:pt x="1084194" y="1365631"/>
                  </a:cubicBezTo>
                  <a:close/>
                  <a:moveTo>
                    <a:pt x="86123" y="1653471"/>
                  </a:moveTo>
                  <a:cubicBezTo>
                    <a:pt x="65688" y="1653500"/>
                    <a:pt x="49136" y="1636957"/>
                    <a:pt x="49087" y="1616532"/>
                  </a:cubicBezTo>
                  <a:cubicBezTo>
                    <a:pt x="49039" y="1596107"/>
                    <a:pt x="65591" y="1579526"/>
                    <a:pt x="86026" y="1579496"/>
                  </a:cubicBezTo>
                  <a:cubicBezTo>
                    <a:pt x="106461" y="1579472"/>
                    <a:pt x="123013" y="1596010"/>
                    <a:pt x="123061" y="1616435"/>
                  </a:cubicBezTo>
                  <a:cubicBezTo>
                    <a:pt x="123061" y="1616450"/>
                    <a:pt x="123061" y="1616469"/>
                    <a:pt x="123061" y="1616484"/>
                  </a:cubicBezTo>
                  <a:cubicBezTo>
                    <a:pt x="123013" y="1636880"/>
                    <a:pt x="106509" y="1653417"/>
                    <a:pt x="86123" y="1653471"/>
                  </a:cubicBezTo>
                  <a:close/>
                </a:path>
              </a:pathLst>
            </a:custGeom>
            <a:solidFill>
              <a:schemeClr val="accent2"/>
            </a:soli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endParaRPr lang="en-IN" sz="1400"/>
            </a:p>
          </p:txBody>
        </p:sp>
        <p:sp>
          <p:nvSpPr>
            <p:cNvPr id="17" name="Freeform: Shape 26">
              <a:extLst>
                <a:ext uri="{FF2B5EF4-FFF2-40B4-BE49-F238E27FC236}">
                  <a16:creationId xmlns:a16="http://schemas.microsoft.com/office/drawing/2014/main" id="{4C2A93E9-101C-41AC-B0E1-16D89234BD2F}"/>
                </a:ext>
              </a:extLst>
            </p:cNvPr>
            <p:cNvSpPr/>
            <p:nvPr/>
          </p:nvSpPr>
          <p:spPr>
            <a:xfrm>
              <a:off x="914302" y="2575108"/>
              <a:ext cx="2741045" cy="190785"/>
            </a:xfrm>
            <a:custGeom>
              <a:avLst/>
              <a:gdLst>
                <a:gd fmla="*/ 24605 w 2485640" name="connsiteX0"/>
                <a:gd fmla="*/ 188983 h 190785" name="connsiteY0"/>
                <a:gd fmla="*/ 49263 w 2485640" name="connsiteX1"/>
                <a:gd fmla="*/ 164422 h 190785" name="connsiteY1"/>
                <a:gd fmla="*/ 49263 w 2485640" name="connsiteX2"/>
                <a:gd fmla="*/ 164325 h 190785" name="connsiteY2"/>
                <a:gd fmla="*/ 49263 w 2485640" name="connsiteX3"/>
                <a:gd fmla="*/ 48946 h 190785" name="connsiteY3"/>
                <a:gd fmla="*/ 2436197 w 2485640" name="connsiteX4"/>
                <a:gd fmla="*/ 48946 h 190785" name="connsiteY4"/>
                <a:gd fmla="*/ 2436197 w 2485640" name="connsiteX5"/>
                <a:gd fmla="*/ 164713 h 190785" name="connsiteY5"/>
                <a:gd fmla="*/ 2459739 w 2485640" name="connsiteX6"/>
                <a:gd fmla="*/ 190439 h 190785" name="connsiteY6"/>
                <a:gd fmla="*/ 2485465 w 2485640" name="connsiteX7"/>
                <a:gd fmla="*/ 166902 h 190785" name="connsiteY7"/>
                <a:gd fmla="*/ 2485465 w 2485640" name="connsiteX8"/>
                <a:gd fmla="*/ 164713 h 190785" name="connsiteY8"/>
                <a:gd fmla="*/ 2485465 w 2485640" name="connsiteX9"/>
                <a:gd fmla="*/ -322 h 190785" name="connsiteY9"/>
                <a:gd fmla="*/ -150 w 2485640" name="connsiteX10"/>
                <a:gd fmla="*/ -322 h 190785" name="connsiteY10"/>
                <a:gd fmla="*/ -150 w 2485640" name="connsiteX11"/>
                <a:gd fmla="*/ 164713 h 190785" name="connsiteY11"/>
                <a:gd fmla="*/ 24605 w 2485640" name="connsiteX12"/>
                <a:gd fmla="*/ 188983 h 190785" name="connsiteY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b="b" l="l" r="r" t="t"/>
              <a:pathLst>
                <a:path h="190785" w="2485640">
                  <a:moveTo>
                    <a:pt x="24605" y="188983"/>
                  </a:moveTo>
                  <a:cubicBezTo>
                    <a:pt x="38196" y="189012"/>
                    <a:pt x="49234" y="178013"/>
                    <a:pt x="49263" y="164422"/>
                  </a:cubicBezTo>
                  <a:cubicBezTo>
                    <a:pt x="49263" y="164388"/>
                    <a:pt x="49263" y="164359"/>
                    <a:pt x="49263" y="164325"/>
                  </a:cubicBezTo>
                  <a:lnTo>
                    <a:pt x="49263" y="48946"/>
                  </a:lnTo>
                  <a:lnTo>
                    <a:pt x="2436197" y="48946"/>
                  </a:lnTo>
                  <a:lnTo>
                    <a:pt x="2436197" y="164713"/>
                  </a:lnTo>
                  <a:cubicBezTo>
                    <a:pt x="2435595" y="178319"/>
                    <a:pt x="2446133" y="189837"/>
                    <a:pt x="2459739" y="190439"/>
                  </a:cubicBezTo>
                  <a:cubicBezTo>
                    <a:pt x="2473345" y="191046"/>
                    <a:pt x="2484863" y="180508"/>
                    <a:pt x="2485465" y="166902"/>
                  </a:cubicBezTo>
                  <a:cubicBezTo>
                    <a:pt x="2485499" y="166174"/>
                    <a:pt x="2485499" y="165441"/>
                    <a:pt x="2485465" y="164713"/>
                  </a:cubicBezTo>
                  <a:lnTo>
                    <a:pt x="2485465" y="-322"/>
                  </a:lnTo>
                  <a:lnTo>
                    <a:pt x="-150" y="-322"/>
                  </a:lnTo>
                  <a:lnTo>
                    <a:pt x="-150" y="164713"/>
                  </a:lnTo>
                  <a:cubicBezTo>
                    <a:pt x="64" y="178217"/>
                    <a:pt x="11101" y="189036"/>
                    <a:pt x="24605" y="188983"/>
                  </a:cubicBezTo>
                  <a:close/>
                </a:path>
              </a:pathLst>
            </a:custGeom>
            <a:solidFill>
              <a:schemeClr val="accent1"/>
            </a:soli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endParaRPr lang="en-IN" sz="1400"/>
            </a:p>
          </p:txBody>
        </p:sp>
        <p:sp>
          <p:nvSpPr>
            <p:cNvPr id="18" name="Freeform: Shape 27">
              <a:extLst>
                <a:ext uri="{FF2B5EF4-FFF2-40B4-BE49-F238E27FC236}">
                  <a16:creationId xmlns:a16="http://schemas.microsoft.com/office/drawing/2014/main" id="{8073F140-4D80-4B7D-80E1-6601CCBE6574}"/>
                </a:ext>
              </a:extLst>
            </p:cNvPr>
            <p:cNvSpPr/>
            <p:nvPr/>
          </p:nvSpPr>
          <p:spPr>
            <a:xfrm>
              <a:off x="851844" y="3776637"/>
              <a:ext cx="3695683" cy="2412200"/>
            </a:xfrm>
            <a:custGeom>
              <a:avLst/>
              <a:gdLst>
                <a:gd fmla="*/ 3447471 w 3533989" name="connsiteX0"/>
                <a:gd fmla="*/ 657438 h 2360868" name="connsiteY0"/>
                <a:gd fmla="*/ 3364953 w 3533989" name="connsiteX1"/>
                <a:gd fmla="*/ 719084 h 2360868" name="connsiteY1"/>
                <a:gd fmla="*/ 2711562 w 3533989" name="connsiteX2"/>
                <a:gd fmla="*/ 719084 h 2360868" name="connsiteY2"/>
                <a:gd fmla="*/ 2436100 w 3533989" name="connsiteX3"/>
                <a:gd fmla="*/ 994546 h 2360868" name="connsiteY3"/>
                <a:gd fmla="*/ 2436100 w 3533989" name="connsiteX4"/>
                <a:gd fmla="*/ 2147458 h 2360868" name="connsiteY4"/>
                <a:gd fmla="*/ 2272279 w 3533989" name="connsiteX5"/>
                <a:gd fmla="*/ 2311134 h 2360868" name="connsiteY5"/>
                <a:gd fmla="*/ 212939 w 3533989" name="connsiteX6"/>
                <a:gd fmla="*/ 2311134 h 2360868" name="connsiteY6"/>
                <a:gd fmla="*/ 49166 w 3533989" name="connsiteX7"/>
                <a:gd fmla="*/ 2147361 h 2360868" name="connsiteY7"/>
                <a:gd fmla="*/ 49166 w 3533989" name="connsiteX8"/>
                <a:gd fmla="*/ 24337 h 2360868" name="connsiteY8"/>
                <a:gd fmla="*/ 24508 w 3533989" name="connsiteX9"/>
                <a:gd fmla="*/ -322 h 2360868" name="connsiteY9"/>
                <a:gd fmla="*/ -150 w 3533989" name="connsiteX10"/>
                <a:gd fmla="*/ 24337 h 2360868" name="connsiteY10"/>
                <a:gd fmla="*/ -150 w 3533989" name="connsiteX11"/>
                <a:gd fmla="*/ 2147458 h 2360868" name="connsiteY11"/>
                <a:gd fmla="*/ 212939 w 3533989" name="connsiteX12"/>
                <a:gd fmla="*/ 2360547 h 2360868" name="connsiteY12"/>
                <a:gd fmla="*/ 2272279 w 3533989" name="connsiteX13"/>
                <a:gd fmla="*/ 2360547 h 2360868" name="connsiteY13"/>
                <a:gd fmla="*/ 2485368 w 3533989" name="connsiteX14"/>
                <a:gd fmla="*/ 2147458 h 2360868" name="connsiteY14"/>
                <a:gd fmla="*/ 2485368 w 3533989" name="connsiteX15"/>
                <a:gd fmla="*/ 994546 h 2360868" name="connsiteY15"/>
                <a:gd fmla="*/ 2711562 w 3533989" name="connsiteX16"/>
                <a:gd fmla="*/ 768400 h 2360868" name="connsiteY16"/>
                <a:gd fmla="*/ 3364808 w 3533989" name="connsiteX17"/>
                <a:gd fmla="*/ 768400 h 2360868" name="connsiteY17"/>
                <a:gd fmla="*/ 3472173 w 3533989" name="connsiteX18"/>
                <a:gd fmla="*/ 826449 h 2360868" name="connsiteY18"/>
                <a:gd fmla="*/ 3530221 w 3533989" name="connsiteX19"/>
                <a:gd fmla="*/ 719084 h 2360868" name="connsiteY19"/>
                <a:gd fmla="*/ 3447325 w 3533989" name="connsiteX20"/>
                <a:gd fmla="*/ 657438 h 2360868" name="connsiteY20"/>
                <a:gd fmla="*/ 3447471 w 3533989" name="connsiteX21"/>
                <a:gd fmla="*/ 780729 h 2360868" name="connsiteY21"/>
                <a:gd fmla="*/ 3410483 w 3533989" name="connsiteX22"/>
                <a:gd fmla="*/ 743790 h 2360868" name="connsiteY22"/>
                <a:gd fmla="*/ 3410483 w 3533989" name="connsiteX23"/>
                <a:gd fmla="*/ 743790 h 2360868" name="connsiteY23"/>
                <a:gd fmla="*/ 3447519 w 3533989" name="connsiteX24"/>
                <a:gd fmla="*/ 706852 h 2360868" name="connsiteY24"/>
                <a:gd fmla="*/ 3484458 w 3533989" name="connsiteX25"/>
                <a:gd fmla="*/ 743887 h 2360868" name="connsiteY25"/>
                <a:gd fmla="*/ 3447471 w 3533989" name="connsiteX26"/>
                <a:gd fmla="*/ 780826 h 2360868" name="connsiteY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b="b" l="l" r="r" t="t"/>
              <a:pathLst>
                <a:path h="2360868" w="3533989">
                  <a:moveTo>
                    <a:pt x="3447471" y="657438"/>
                  </a:moveTo>
                  <a:cubicBezTo>
                    <a:pt x="3409391" y="657569"/>
                    <a:pt x="3375880" y="682601"/>
                    <a:pt x="3364953" y="719084"/>
                  </a:cubicBezTo>
                  <a:lnTo>
                    <a:pt x="2711562" y="719084"/>
                  </a:lnTo>
                  <a:cubicBezTo>
                    <a:pt x="2559497" y="719244"/>
                    <a:pt x="2436260" y="842481"/>
                    <a:pt x="2436100" y="994546"/>
                  </a:cubicBezTo>
                  <a:lnTo>
                    <a:pt x="2436100" y="2147458"/>
                  </a:lnTo>
                  <a:cubicBezTo>
                    <a:pt x="2435940" y="2237844"/>
                    <a:pt x="2362665" y="2311036"/>
                    <a:pt x="2272279" y="2311134"/>
                  </a:cubicBezTo>
                  <a:lnTo>
                    <a:pt x="212939" y="2311134"/>
                  </a:lnTo>
                  <a:cubicBezTo>
                    <a:pt x="122524" y="2311036"/>
                    <a:pt x="49249" y="2237776"/>
                    <a:pt x="49166" y="2147361"/>
                  </a:cubicBezTo>
                  <a:lnTo>
                    <a:pt x="49166" y="24337"/>
                  </a:lnTo>
                  <a:cubicBezTo>
                    <a:pt x="49166" y="10716"/>
                    <a:pt x="38128" y="-322"/>
                    <a:pt x="24508" y="-322"/>
                  </a:cubicBezTo>
                  <a:cubicBezTo>
                    <a:pt x="10888" y="-322"/>
                    <a:pt x="-150" y="10716"/>
                    <a:pt x="-150" y="24337"/>
                  </a:cubicBezTo>
                  <a:lnTo>
                    <a:pt x="-150" y="2147458"/>
                  </a:lnTo>
                  <a:cubicBezTo>
                    <a:pt x="117" y="2265036"/>
                    <a:pt x="95366" y="2360304"/>
                    <a:pt x="212939" y="2360547"/>
                  </a:cubicBezTo>
                  <a:lnTo>
                    <a:pt x="2272279" y="2360547"/>
                  </a:lnTo>
                  <a:cubicBezTo>
                    <a:pt x="2389851" y="2360256"/>
                    <a:pt x="2485101" y="2265036"/>
                    <a:pt x="2485368" y="2147458"/>
                  </a:cubicBezTo>
                  <a:lnTo>
                    <a:pt x="2485368" y="994546"/>
                  </a:lnTo>
                  <a:cubicBezTo>
                    <a:pt x="2485504" y="869687"/>
                    <a:pt x="2586704" y="768507"/>
                    <a:pt x="2711562" y="768400"/>
                  </a:cubicBezTo>
                  <a:lnTo>
                    <a:pt x="3364808" y="768400"/>
                  </a:lnTo>
                  <a:cubicBezTo>
                    <a:pt x="3378428" y="814076"/>
                    <a:pt x="3426497" y="840064"/>
                    <a:pt x="3472173" y="826449"/>
                  </a:cubicBezTo>
                  <a:cubicBezTo>
                    <a:pt x="3517848" y="812828"/>
                    <a:pt x="3543836" y="764759"/>
                    <a:pt x="3530221" y="719084"/>
                  </a:cubicBezTo>
                  <a:cubicBezTo>
                    <a:pt x="3519295" y="682441"/>
                    <a:pt x="3485560" y="657356"/>
                    <a:pt x="3447325" y="657438"/>
                  </a:cubicBezTo>
                  <a:close/>
                  <a:moveTo>
                    <a:pt x="3447471" y="780729"/>
                  </a:moveTo>
                  <a:cubicBezTo>
                    <a:pt x="3427084" y="780675"/>
                    <a:pt x="3410561" y="764177"/>
                    <a:pt x="3410483" y="743790"/>
                  </a:cubicBezTo>
                  <a:lnTo>
                    <a:pt x="3410483" y="743790"/>
                  </a:lnTo>
                  <a:cubicBezTo>
                    <a:pt x="3410508" y="723365"/>
                    <a:pt x="3427094" y="706823"/>
                    <a:pt x="3447519" y="706852"/>
                  </a:cubicBezTo>
                  <a:cubicBezTo>
                    <a:pt x="3467945" y="706876"/>
                    <a:pt x="3484487" y="723462"/>
                    <a:pt x="3484458" y="743887"/>
                  </a:cubicBezTo>
                  <a:cubicBezTo>
                    <a:pt x="3484429" y="764298"/>
                    <a:pt x="3467882" y="780826"/>
                    <a:pt x="3447471" y="780826"/>
                  </a:cubicBezTo>
                  <a:close/>
                </a:path>
              </a:pathLst>
            </a:custGeom>
            <a:solidFill>
              <a:schemeClr val="accent1"/>
            </a:solidFill>
            <a:ln cap="flat" w="4854">
              <a:noFill/>
              <a:prstDash val="solid"/>
              <a:miter/>
            </a:ln>
          </p:spPr>
          <p:txBody>
            <a:bodyPr anchor="ctr" rtlCol="0"/>
            <a:lstStyle/>
            <a:p>
              <a:endParaRPr lang="en-IN" sz="140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8924B93-303E-4C39-BB54-1DC25983DFB7}"/>
                </a:ext>
              </a:extLst>
            </p:cNvPr>
            <p:cNvSpPr txBox="1"/>
            <p:nvPr/>
          </p:nvSpPr>
          <p:spPr>
            <a:xfrm>
              <a:off x="9313169" y="5256329"/>
              <a:ext cx="1344415" cy="2462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b="1" dirty="0" lang="en-IN" sz="1400">
                  <a:solidFill>
                    <a:schemeClr val="bg1"/>
                  </a:solidFill>
                  <a:latin charset="0" panose="00000500000000000000" pitchFamily="2" typeface="Montserrat"/>
                </a:rPr>
                <a:t>Opportunities</a:t>
              </a:r>
              <a:endParaRPr dirty="0" lang="en-IN" sz="1400">
                <a:solidFill>
                  <a:schemeClr val="bg1"/>
                </a:solidFill>
              </a:endParaRPr>
            </a:p>
          </p:txBody>
        </p:sp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3D86FC73-327D-4CA0-9B07-0E27A2D1CBB0}"/>
              </a:ext>
            </a:extLst>
          </p:cNvPr>
          <p:cNvSpPr/>
          <p:nvPr/>
        </p:nvSpPr>
        <p:spPr>
          <a:xfrm>
            <a:off x="158161" y="1776399"/>
            <a:ext cx="3068372" cy="3979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indent="-240447" marL="240447"/>
            <a:r>
              <a:rPr dirty="0" lang="ru-RU" sz="1333">
                <a:latin charset="0" panose="020B0604020202020204" typeface="Roboto Condensed Light"/>
                <a:ea charset="0" panose="020B0604020202020204" typeface="Roboto Condensed Light"/>
              </a:rPr>
              <a:t>	</a:t>
            </a:r>
            <a:r>
              <a:rPr b="1" dirty="0" lang="ru-RU" sz="1333">
                <a:latin charset="0" panose="00000500000000000000" pitchFamily="2" typeface="Montserrat"/>
                <a:ea charset="0" panose="020B0604020202020204" typeface="Roboto Condensed Light"/>
              </a:rPr>
              <a:t> </a:t>
            </a:r>
            <a:r>
              <a:rPr b="1" dirty="0" lang="ru-RU" sz="1467">
                <a:latin charset="0" panose="00000500000000000000" pitchFamily="2" typeface="Montserrat"/>
                <a:ea charset="0" panose="020B0604020202020204" typeface="Roboto Condensed Light"/>
              </a:rPr>
              <a:t>1.</a:t>
            </a:r>
            <a:r>
              <a:rPr b="1" dirty="0" lang="ru-RU" sz="1333">
                <a:latin charset="0" panose="00000500000000000000" pitchFamily="2" typeface="Montserrat"/>
                <a:ea charset="0" panose="020B0604020202020204" typeface="Roboto Condensed Light"/>
              </a:rPr>
              <a:t> </a:t>
            </a:r>
            <a:r>
              <a:rPr b="1" dirty="0" lang="ru-RU" sz="1333">
                <a:latin charset="0" panose="020B0604020202020204" typeface="Roboto Condensed Light"/>
                <a:ea charset="0" panose="020B0604020202020204" typeface="Roboto Condensed Light"/>
              </a:rPr>
              <a:t>Социальные паспорта семей участников СВО в АИС ЭСРН</a:t>
            </a:r>
            <a:r>
              <a:rPr dirty="0" lang="ru-RU" sz="1333">
                <a:latin charset="0" panose="020B0604020202020204" typeface="Roboto Condensed Light"/>
                <a:ea charset="0" panose="020B0604020202020204" typeface="Roboto Condensed Light"/>
              </a:rPr>
              <a:t>, в которых фиксируется вся информация о семье, МСП, социальных услугах и всех видах социальной помощи семье</a:t>
            </a:r>
          </a:p>
          <a:p>
            <a:pPr algn="just" indent="-240447" marL="240447"/>
            <a:endParaRPr dirty="0" lang="ru-RU" sz="1333">
              <a:latin charset="0" panose="020B0604020202020204" typeface="Roboto Condensed Light"/>
              <a:ea charset="0" panose="020B0604020202020204" typeface="Roboto Condensed Light"/>
            </a:endParaRPr>
          </a:p>
          <a:p>
            <a:pPr algn="just" indent="-240447" marL="240447"/>
            <a:r>
              <a:rPr dirty="0" lang="ru-RU" sz="1333">
                <a:latin charset="0" panose="02020603050405020304" pitchFamily="18" typeface="Times New Roman"/>
                <a:ea charset="0" panose="020B0604020202020204" typeface="Roboto Condensed Light"/>
              </a:rPr>
              <a:t>	</a:t>
            </a:r>
            <a:r>
              <a:rPr b="1" dirty="0" lang="ru-RU" sz="1467">
                <a:latin charset="0" panose="00000500000000000000" pitchFamily="2" typeface="Montserrat"/>
                <a:ea charset="0" panose="020B0604020202020204" typeface="Roboto Condensed Light"/>
              </a:rPr>
              <a:t>2</a:t>
            </a:r>
            <a:r>
              <a:rPr dirty="0" lang="ru-RU" sz="1467">
                <a:latin charset="0" panose="00000500000000000000" pitchFamily="2" typeface="Montserrat"/>
                <a:ea charset="0" panose="020B0604020202020204" typeface="Roboto Condensed Light"/>
              </a:rPr>
              <a:t>.</a:t>
            </a:r>
            <a:r>
              <a:rPr dirty="0" lang="ru-RU" sz="1333">
                <a:latin charset="0" panose="00000500000000000000" pitchFamily="2" typeface="Montserrat"/>
                <a:ea charset="0" panose="020B0604020202020204" typeface="Roboto Condensed Light"/>
              </a:rPr>
              <a:t> </a:t>
            </a:r>
            <a:r>
              <a:rPr b="1" dirty="0" lang="ru-RU" sz="1333">
                <a:latin charset="0" panose="020B0604020202020204" typeface="Roboto Condensed Light"/>
                <a:ea charset="0" panose="020B0604020202020204" typeface="Roboto Condensed Light"/>
              </a:rPr>
              <a:t>Единый бесплатный номер </a:t>
            </a:r>
            <a:r>
              <a:rPr dirty="0" lang="ru-RU" sz="1333">
                <a:latin charset="0" panose="020B0604020202020204" typeface="Roboto Condensed Light"/>
                <a:ea charset="0" panose="020B0604020202020204" typeface="Roboto Condensed Light"/>
              </a:rPr>
              <a:t>телефона круглосуточной поддержки 24/7 - 8 800 201 38 01 </a:t>
            </a:r>
          </a:p>
          <a:p>
            <a:pPr algn="just" indent="-240447" marL="240447"/>
            <a:r>
              <a:rPr dirty="0" lang="ru-RU" sz="1333">
                <a:latin charset="0" panose="02020603050405020304" pitchFamily="18" typeface="Times New Roman"/>
                <a:ea charset="0" panose="020B0604020202020204" typeface="Roboto Condensed Light"/>
              </a:rPr>
              <a:t>	</a:t>
            </a:r>
          </a:p>
          <a:p>
            <a:pPr algn="just" indent="-240447" marL="240447"/>
            <a:r>
              <a:rPr dirty="0" lang="ru-RU" sz="1333">
                <a:latin charset="0" panose="02020603050405020304" pitchFamily="18" typeface="Times New Roman"/>
                <a:ea charset="0" panose="020B0604020202020204" typeface="Roboto Condensed Light"/>
              </a:rPr>
              <a:t>	</a:t>
            </a:r>
            <a:r>
              <a:rPr b="1" dirty="0" lang="ru-RU" sz="1467">
                <a:latin charset="0" panose="00000500000000000000" pitchFamily="2" typeface="Montserrat"/>
                <a:ea charset="0" panose="020B0604020202020204" typeface="Roboto Condensed Light"/>
              </a:rPr>
              <a:t>3.</a:t>
            </a:r>
            <a:r>
              <a:rPr b="1" dirty="0" lang="ru-RU" sz="1333">
                <a:latin charset="0" panose="00000500000000000000" pitchFamily="2" typeface="Montserrat"/>
                <a:ea charset="0" panose="020B0604020202020204" typeface="Roboto Condensed Light"/>
              </a:rPr>
              <a:t> </a:t>
            </a:r>
            <a:r>
              <a:rPr b="1" dirty="0" lang="ru-RU" sz="1333">
                <a:latin charset="0" panose="020B0604020202020204" typeface="Roboto Condensed Light"/>
                <a:ea charset="0" panose="020B0604020202020204" typeface="Roboto Condensed Light"/>
              </a:rPr>
              <a:t>Информационные группы  </a:t>
            </a:r>
            <a:r>
              <a:rPr dirty="0" err="1" lang="ru-RU" sz="1333">
                <a:latin charset="0" panose="020B0604020202020204" typeface="Roboto Condensed Light"/>
                <a:ea charset="0" panose="020B0604020202020204" typeface="Roboto Condensed Light"/>
              </a:rPr>
              <a:t>ВКонтакте</a:t>
            </a:r>
            <a:r>
              <a:rPr dirty="0" lang="ru-RU" sz="1333">
                <a:latin charset="0" panose="020B0604020202020204" typeface="Roboto Condensed Light"/>
                <a:ea charset="0" panose="020B0604020202020204" typeface="Roboto Condensed Light"/>
              </a:rPr>
              <a:t> </a:t>
            </a:r>
            <a:r>
              <a:rPr dirty="0" lang="ru-RU" sz="1400" u="sng">
                <a:solidFill>
                  <a:srgbClr val="0563C1"/>
                </a:solidFill>
                <a:latin charset="0" panose="02020603050405020304" pitchFamily="18" typeface="Times New Roman"/>
                <a:ea charset="0" panose="02020603050405020304" pitchFamily="18" typeface="Times New Roman"/>
                <a:hlinkClick r:id="rId4"/>
              </a:rPr>
              <a:t>https://vk.com/center_podderzhki38</a:t>
            </a:r>
            <a:r>
              <a:rPr dirty="0" lang="ru-RU" sz="1400">
                <a:latin charset="0" panose="02020603050405020304" pitchFamily="18" typeface="Times New Roman"/>
                <a:ea charset="0" panose="02020603050405020304" pitchFamily="18" typeface="Times New Roman"/>
              </a:rPr>
              <a:t> </a:t>
            </a:r>
            <a:r>
              <a:rPr dirty="0" lang="ru-RU" sz="2133">
                <a:latin charset="0" panose="02020603050405020304" pitchFamily="18" typeface="Times New Roman"/>
                <a:ea charset="0" panose="02020603050405020304" pitchFamily="18" typeface="Times New Roman"/>
              </a:rPr>
              <a:t>(</a:t>
            </a:r>
            <a:r>
              <a:rPr dirty="0" lang="ru-RU" sz="1333">
                <a:latin charset="0" panose="020B0604020202020204" typeface="Roboto Condensed Light"/>
                <a:ea charset="0" panose="020B0604020202020204" typeface="Roboto Condensed Light"/>
              </a:rPr>
              <a:t>более 2500 подписчиков), в Одноклассниках </a:t>
            </a:r>
            <a:r>
              <a:rPr dirty="0" lang="ru-RU" sz="1333" u="sng">
                <a:solidFill>
                  <a:srgbClr val="0563C1"/>
                </a:solidFill>
                <a:latin charset="0" panose="02020603050405020304" pitchFamily="18" typeface="Times New Roman"/>
                <a:ea charset="0" panose="02020603050405020304" pitchFamily="18" typeface="Times New Roman"/>
                <a:hlinkClick r:id="rId5"/>
              </a:rPr>
              <a:t>https://ok.ru/group70000001484856</a:t>
            </a:r>
            <a:r>
              <a:rPr dirty="0" lang="ru-RU" sz="1333">
                <a:latin charset="0" panose="02020603050405020304" pitchFamily="18" typeface="Times New Roman"/>
                <a:ea charset="0" panose="02020603050405020304" pitchFamily="18" typeface="Times New Roman"/>
              </a:rPr>
              <a:t> </a:t>
            </a:r>
            <a:r>
              <a:rPr dirty="0" lang="ru-RU" sz="1333">
                <a:latin charset="0" panose="020B0604020202020204" typeface="Roboto Condensed Light"/>
                <a:ea charset="0" panose="020B0604020202020204" typeface="Roboto Condensed Light"/>
              </a:rPr>
              <a:t>(более 430 участников)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5EBC7F74-1466-4FB5-AAD2-7204F4E36F4C}"/>
              </a:ext>
            </a:extLst>
          </p:cNvPr>
          <p:cNvSpPr/>
          <p:nvPr/>
        </p:nvSpPr>
        <p:spPr>
          <a:xfrm>
            <a:off x="9316446" y="1475613"/>
            <a:ext cx="2665439" cy="4944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40447" marL="240447"/>
            <a:r>
              <a:rPr b="1" dirty="0" lang="ru-RU" sz="1467">
                <a:latin charset="0" panose="00000500000000000000" pitchFamily="2" typeface="Montserrat"/>
                <a:ea charset="0" panose="020B0604020202020204" typeface="Roboto Condensed Light"/>
              </a:rPr>
              <a:t>4.</a:t>
            </a:r>
            <a:r>
              <a:rPr dirty="0" lang="ru-RU" sz="2133">
                <a:latin charset="0" panose="02020603050405020304" pitchFamily="18" typeface="Times New Roman"/>
                <a:ea charset="0" panose="02020603050405020304" pitchFamily="18" typeface="Times New Roman"/>
              </a:rPr>
              <a:t> </a:t>
            </a:r>
            <a:r>
              <a:rPr b="1" dirty="0" lang="ru-RU" sz="1333">
                <a:latin charset="0" panose="020B0604020202020204" typeface="Roboto Condensed Light"/>
                <a:ea charset="0" panose="020B0604020202020204" typeface="Roboto Condensed Light"/>
              </a:rPr>
              <a:t>Группа в </a:t>
            </a:r>
            <a:r>
              <a:rPr b="1" dirty="0" err="1" lang="ru-RU" sz="1333">
                <a:latin charset="0" panose="020B0604020202020204" typeface="Roboto Condensed Light"/>
                <a:ea charset="0" panose="020B0604020202020204" typeface="Roboto Condensed Light"/>
              </a:rPr>
              <a:t>Телеграм</a:t>
            </a:r>
            <a:r>
              <a:rPr b="1" dirty="0" lang="ru-RU" sz="1333">
                <a:latin charset="0" panose="020B0604020202020204" typeface="Roboto Condensed Light"/>
                <a:ea charset="0" panose="020B0604020202020204" typeface="Roboto Condensed Light"/>
              </a:rPr>
              <a:t> </a:t>
            </a:r>
            <a:r>
              <a:rPr dirty="0" lang="ru-RU" sz="1467" u="sng">
                <a:solidFill>
                  <a:srgbClr val="0563C1"/>
                </a:solidFill>
                <a:latin charset="0" panose="02020603050405020304" pitchFamily="18" typeface="Times New Roman"/>
                <a:ea charset="0" panose="02020603050405020304" pitchFamily="18" typeface="Times New Roman"/>
                <a:hlinkClick r:id="rId6"/>
              </a:rPr>
              <a:t>https://t.me/irkcentr38</a:t>
            </a:r>
            <a:r>
              <a:rPr dirty="0" lang="ru-RU" sz="1467">
                <a:latin charset="0" panose="02020603050405020304" pitchFamily="18" typeface="Times New Roman"/>
                <a:ea charset="0" panose="02020603050405020304" pitchFamily="18" typeface="Times New Roman"/>
              </a:rPr>
              <a:t> </a:t>
            </a:r>
            <a:r>
              <a:rPr dirty="0" lang="ru-RU" sz="1333">
                <a:latin charset="0" panose="020B0604020202020204" typeface="Roboto Condensed Light"/>
                <a:ea charset="0" panose="020B0604020202020204" typeface="Roboto Condensed Light"/>
              </a:rPr>
              <a:t>(более 3000 подписчиков)</a:t>
            </a:r>
          </a:p>
          <a:p>
            <a:pPr indent="-240447" marL="240447"/>
            <a:endParaRPr dirty="0" lang="ru-RU" sz="1333">
              <a:latin charset="0" panose="020B0604020202020204" typeface="Roboto Condensed Light"/>
              <a:ea charset="0" panose="020B0604020202020204" typeface="Roboto Condensed Light"/>
            </a:endParaRPr>
          </a:p>
          <a:p>
            <a:pPr indent="-240447" marL="240447"/>
            <a:r>
              <a:rPr b="1" dirty="0" lang="ru-RU" sz="1467">
                <a:latin charset="0" panose="00000500000000000000" pitchFamily="2" typeface="Montserrat"/>
                <a:ea charset="0" panose="020B0604020202020204" typeface="Roboto Condensed Light"/>
              </a:rPr>
              <a:t>5. </a:t>
            </a:r>
            <a:r>
              <a:rPr b="1" dirty="0" lang="ru-RU" sz="1333">
                <a:latin charset="0" panose="020B0604020202020204" typeface="Roboto Condensed Light"/>
                <a:ea charset="0" panose="020B0604020202020204" typeface="Roboto Condensed Light"/>
              </a:rPr>
              <a:t>Межведомственный модуль </a:t>
            </a:r>
            <a:r>
              <a:rPr dirty="0" lang="ru-RU" sz="1333">
                <a:latin charset="0" panose="00000500000000000000" pitchFamily="2" typeface="Montserrat"/>
                <a:ea charset="0" panose="020B0604020202020204" typeface="Roboto Condensed Light"/>
              </a:rPr>
              <a:t>по </a:t>
            </a:r>
            <a:r>
              <a:rPr dirty="0" lang="ru-RU" sz="1333">
                <a:latin charset="0" panose="020B0604020202020204" typeface="Roboto Condensed Light"/>
                <a:ea charset="0" panose="020B0604020202020204" typeface="Roboto Condensed Light"/>
              </a:rPr>
              <a:t>сопровождению участников СВО с инвалидностью (Информация о модуле опубликована на платформе «</a:t>
            </a:r>
            <a:r>
              <a:rPr dirty="0" err="1" lang="ru-RU" sz="1333">
                <a:latin charset="0" panose="020B0604020202020204" typeface="Roboto Condensed Light"/>
                <a:ea charset="0" panose="020B0604020202020204" typeface="Roboto Condensed Light"/>
              </a:rPr>
              <a:t>Смартека</a:t>
            </a:r>
            <a:r>
              <a:rPr dirty="0" lang="ru-RU" sz="1333">
                <a:latin charset="0" panose="020B0604020202020204" typeface="Roboto Condensed Light"/>
                <a:ea charset="0" panose="020B0604020202020204" typeface="Roboto Condensed Light"/>
              </a:rPr>
              <a:t>» в рамках конкурса «Открыто для всех») </a:t>
            </a:r>
            <a:r>
              <a:rPr dirty="0" lang="ru-RU" sz="1467" u="sng">
                <a:solidFill>
                  <a:srgbClr val="0563C1"/>
                </a:solidFill>
                <a:latin charset="0" panose="02020603050405020304" pitchFamily="18" typeface="Times New Roman"/>
                <a:ea charset="0" panose="02020603050405020304" pitchFamily="18" typeface="Times New Roman"/>
                <a:hlinkClick r:id="rId7"/>
              </a:rPr>
              <a:t>https://smarteka.com/profile/practice-contest/view/48238</a:t>
            </a:r>
            <a:r>
              <a:rPr dirty="0" lang="ru-RU" sz="1467">
                <a:latin charset="0" panose="02020603050405020304" pitchFamily="18" typeface="Times New Roman"/>
                <a:ea charset="0" panose="02020603050405020304" pitchFamily="18" typeface="Times New Roman"/>
              </a:rPr>
              <a:t>)</a:t>
            </a:r>
            <a:endParaRPr dirty="0" lang="ru-RU" sz="1600">
              <a:latin charset="0" panose="02020603050405020304" pitchFamily="18" typeface="Times New Roman"/>
              <a:ea charset="0" panose="02020603050405020304" pitchFamily="18" typeface="Times New Roman"/>
            </a:endParaRPr>
          </a:p>
          <a:p>
            <a:r>
              <a:rPr b="1" dirty="0" lang="ru-RU" sz="1467">
                <a:latin charset="0" panose="00000500000000000000" pitchFamily="2" typeface="Montserrat"/>
                <a:ea charset="0" panose="020B0604020202020204" typeface="Roboto Condensed Light"/>
              </a:rPr>
              <a:t>6.</a:t>
            </a:r>
            <a:r>
              <a:rPr dirty="0" lang="ru-RU" sz="2133">
                <a:latin charset="0" panose="02020603050405020304" pitchFamily="18" typeface="Times New Roman"/>
                <a:ea charset="0" panose="02020603050405020304" pitchFamily="18" typeface="Times New Roman"/>
              </a:rPr>
              <a:t>  </a:t>
            </a:r>
            <a:r>
              <a:rPr b="1" dirty="0" lang="ru-RU" sz="1333">
                <a:latin charset="0" panose="02020603050405020304" pitchFamily="18" typeface="Times New Roman"/>
                <a:ea charset="0" panose="020B0604020202020204" typeface="Roboto Condensed Light"/>
              </a:rPr>
              <a:t>С</a:t>
            </a:r>
            <a:r>
              <a:rPr b="1" dirty="0" lang="ru-RU" sz="1333">
                <a:latin charset="0" panose="020B0604020202020204" typeface="Roboto Condensed Light"/>
                <a:ea charset="0" panose="020B0604020202020204" typeface="Roboto Condensed Light"/>
              </a:rPr>
              <a:t>айт Единого центра сопровождения участников СВО и членов их семей </a:t>
            </a:r>
            <a:r>
              <a:rPr dirty="0" lang="ru-RU" sz="1400" u="sng">
                <a:solidFill>
                  <a:srgbClr val="0563C1"/>
                </a:solidFill>
                <a:latin charset="0" panose="02020603050405020304" pitchFamily="18" typeface="Times New Roman"/>
                <a:ea charset="0" panose="02020603050405020304" pitchFamily="18" typeface="Times New Roman"/>
                <a:hlinkClick r:id="rId8"/>
              </a:rPr>
              <a:t>https://centr.rost38.ru/</a:t>
            </a:r>
            <a:r>
              <a:rPr dirty="0" lang="ru-RU" sz="1400">
                <a:latin charset="0" panose="02020603050405020304" pitchFamily="18" typeface="Times New Roman"/>
                <a:ea charset="0" panose="02020603050405020304" pitchFamily="18" typeface="Times New Roman"/>
              </a:rPr>
              <a:t> </a:t>
            </a:r>
            <a:r>
              <a:rPr dirty="0" lang="ru-RU" sz="1333">
                <a:latin charset="0" panose="02020603050405020304" pitchFamily="18" typeface="Times New Roman"/>
                <a:ea charset="0" panose="02020603050405020304" pitchFamily="18" typeface="Times New Roman"/>
              </a:rPr>
              <a:t>(</a:t>
            </a:r>
            <a:r>
              <a:rPr dirty="0" lang="ru-RU" sz="1333">
                <a:latin charset="0" panose="020B0604020202020204" typeface="Roboto Condensed Light"/>
                <a:ea charset="0" panose="020B0604020202020204" typeface="Roboto Condensed Light"/>
              </a:rPr>
              <a:t>за месяц функционирования более 2000 посещений, более 4700 просмотров информации)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88C0102-F51B-4E44-8C25-7A9E667ECA7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" l="3" t="135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4D7E63C-E221-4463-B5EB-87F033F8C21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7A697BA4-D951-4292-939C-5E1975AD615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76C92F8-7F52-4F00-883E-24306C16798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018" y="277477"/>
            <a:ext cx="591946" cy="735493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DEB84F2-B9DE-4F6E-9A3E-3EDF115DD6F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35" y="232227"/>
            <a:ext cx="815063" cy="815063"/>
          </a:xfrm>
          <a:prstGeom prst="rect">
            <a:avLst/>
          </a:prstGeom>
        </p:spPr>
      </p:pic>
      <p:sp>
        <p:nvSpPr>
          <p:cNvPr id="33" name="Номер слайда 3">
            <a:extLst>
              <a:ext uri="{FF2B5EF4-FFF2-40B4-BE49-F238E27FC236}">
                <a16:creationId xmlns:a16="http://schemas.microsoft.com/office/drawing/2014/main" id="{D32E6D4E-9017-4E9C-A0D4-96A910FA47C1}"/>
              </a:ext>
            </a:extLst>
          </p:cNvPr>
          <p:cNvSpPr txBox="1">
            <a:spLocks/>
          </p:cNvSpPr>
          <p:nvPr/>
        </p:nvSpPr>
        <p:spPr>
          <a:xfrm>
            <a:off x="10138776" y="6430565"/>
            <a:ext cx="1983200" cy="420800"/>
          </a:xfrm>
          <a:prstGeom prst="rect">
            <a:avLst/>
          </a:prstGeom>
          <a:noFill/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algn="r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algn="r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algn="r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algn="r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algn="r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algn="r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algn="r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algn="r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fld id="{00000000-1234-1234-1234-123412341234}" type="slidenum">
              <a:rPr lang="en" sz="1600">
                <a:solidFill>
                  <a:schemeClr val="accent2"/>
                </a:solidFill>
              </a:rPr>
              <a:pPr/>
              <a:t>9</a:t>
            </a:fld>
            <a:endParaRPr dirty="0" lang="en" sz="16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410382"/>
      </p:ext>
    </p:extLst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8722B26-B007-4C7A-BD09-28E7B75E36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86"/>
          <a:stretch/>
        </p:blipFill>
        <p:spPr>
          <a:xfrm>
            <a:off x="9072694" y="3508702"/>
            <a:ext cx="3119306" cy="93186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030CF31-7619-4BE0-BC25-F6DA9E40B9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86"/>
          <a:stretch/>
        </p:blipFill>
        <p:spPr>
          <a:xfrm>
            <a:off x="8828283" y="4330324"/>
            <a:ext cx="3381542" cy="101021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EA0AE8A-094C-4AFC-B924-494068781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0" y="1030224"/>
            <a:ext cx="12192000" cy="5827776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9D1C83C-C5D1-484C-A19A-6B93D9D5EAF8}"/>
              </a:ext>
            </a:extLst>
          </p:cNvPr>
          <p:cNvSpPr/>
          <p:nvPr/>
        </p:nvSpPr>
        <p:spPr>
          <a:xfrm>
            <a:off x="2269" y="1157509"/>
            <a:ext cx="1221508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ru-RU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88C0102-F51B-4E44-8C25-7A9E667ECA7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" l="3" t="135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4D7E63C-E221-4463-B5EB-87F033F8C2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7A697BA4-D951-4292-939C-5E1975AD615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76C92F8-7F52-4F00-883E-24306C1679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018" y="277477"/>
            <a:ext cx="591946" cy="735493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DEB84F2-B9DE-4F6E-9A3E-3EDF115DD6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35" y="232227"/>
            <a:ext cx="815063" cy="815063"/>
          </a:xfrm>
          <a:prstGeom prst="rect">
            <a:avLst/>
          </a:prstGeom>
        </p:spPr>
      </p:pic>
      <p:sp>
        <p:nvSpPr>
          <p:cNvPr id="33" name="Google Shape;189;p12">
            <a:extLst>
              <a:ext uri="{FF2B5EF4-FFF2-40B4-BE49-F238E27FC236}">
                <a16:creationId xmlns:a16="http://schemas.microsoft.com/office/drawing/2014/main" id="{F07B74F0-A882-4A92-A28F-6D38CD63EAB2}"/>
              </a:ext>
            </a:extLst>
          </p:cNvPr>
          <p:cNvSpPr txBox="1">
            <a:spLocks/>
          </p:cNvSpPr>
          <p:nvPr/>
        </p:nvSpPr>
        <p:spPr>
          <a:xfrm>
            <a:off x="156116" y="1012970"/>
            <a:ext cx="7941307" cy="1021600"/>
          </a:xfrm>
          <a:prstGeom prst="rect">
            <a:avLst/>
          </a:prstGeom>
        </p:spPr>
        <p:txBody>
          <a:bodyPr anchor="ctr" anchorCtr="0" bIns="121900" lIns="121900" rIns="121900" spcFirstLastPara="1" tIns="121900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b="1" dirty="0" lang="ru-RU" sz="2800">
                <a:solidFill>
                  <a:srgbClr val="026EB8"/>
                </a:solidFill>
                <a:latin charset="0" panose="020B0604020202020204" pitchFamily="34" typeface="Arial"/>
                <a:ea typeface="+mn-ea"/>
                <a:cs charset="0" panose="020B0604020202020204" pitchFamily="34" typeface="Arial"/>
                <a:sym typeface="Roboto Condensed"/>
              </a:rPr>
              <a:t>Обучение специалистов сопровождения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2FE995D-ACA5-41DC-8AD7-7497DDF68B70}"/>
              </a:ext>
            </a:extLst>
          </p:cNvPr>
          <p:cNvSpPr txBox="1"/>
          <p:nvPr/>
        </p:nvSpPr>
        <p:spPr>
          <a:xfrm>
            <a:off x="3116511" y="1863499"/>
            <a:ext cx="4480381" cy="561478"/>
          </a:xfrm>
          <a:prstGeom prst="rect">
            <a:avLst/>
          </a:prstGeom>
          <a:solidFill>
            <a:srgbClr val="026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 lIns="180000" rtlCol="0" tIns="144000"/>
          <a:lstStyle>
            <a:defPPr>
              <a:defRPr lang="ru-RU"/>
            </a:defPPr>
            <a:lvl1pPr>
              <a:defRPr sz="1600">
                <a:solidFill>
                  <a:schemeClr val="bg1"/>
                </a:solidFill>
                <a:latin charset="0" panose="020B0503020202020204" pitchFamily="34" typeface="Golos Text"/>
                <a:cs charset="0" panose="020B0503020202020204" pitchFamily="34" typeface="Golos Tex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dirty="0" lang="ru-RU" sz="2000"/>
              <a:t>Для психологов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FF840BD-0E02-4167-95DF-824823FB018C}"/>
              </a:ext>
            </a:extLst>
          </p:cNvPr>
          <p:cNvSpPr txBox="1"/>
          <p:nvPr/>
        </p:nvSpPr>
        <p:spPr>
          <a:xfrm>
            <a:off x="7900217" y="1842333"/>
            <a:ext cx="4012798" cy="554647"/>
          </a:xfrm>
          <a:prstGeom prst="rect">
            <a:avLst/>
          </a:prstGeom>
          <a:solidFill>
            <a:srgbClr val="026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 lIns="180000" rtlCol="0" tIns="144000"/>
          <a:lstStyle>
            <a:defPPr>
              <a:defRPr lang="ru-RU"/>
            </a:defPPr>
            <a:lvl1pPr>
              <a:defRPr sz="1600">
                <a:solidFill>
                  <a:schemeClr val="bg1"/>
                </a:solidFill>
                <a:latin charset="0" panose="020B0503020202020204" pitchFamily="34" typeface="Golos Text"/>
                <a:cs charset="0" panose="020B0503020202020204" pitchFamily="34" typeface="Golos Tex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dirty="0" lang="ru-RU" sz="2000"/>
              <a:t>Для специалистов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C987FDE-076A-4BC9-B51A-3FAD8EDE8618}"/>
              </a:ext>
            </a:extLst>
          </p:cNvPr>
          <p:cNvSpPr txBox="1"/>
          <p:nvPr/>
        </p:nvSpPr>
        <p:spPr>
          <a:xfrm>
            <a:off x="3116511" y="5134219"/>
            <a:ext cx="4480381" cy="566272"/>
          </a:xfrm>
          <a:prstGeom prst="rect">
            <a:avLst/>
          </a:prstGeom>
          <a:solidFill>
            <a:srgbClr val="026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 lIns="180000" rtlCol="0" tIns="144000"/>
          <a:lstStyle>
            <a:defPPr>
              <a:defRPr lang="ru-RU"/>
            </a:defPPr>
            <a:lvl1pPr>
              <a:defRPr sz="1600">
                <a:solidFill>
                  <a:schemeClr val="bg1"/>
                </a:solidFill>
                <a:latin charset="0" panose="020B0503020202020204" pitchFamily="34" typeface="Golos Text"/>
                <a:cs charset="0" panose="020B0503020202020204" pitchFamily="34" typeface="Golos Tex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dirty="0" lang="ru-RU" sz="2000"/>
              <a:t>Для образовательных организаций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FA2D4032-F76A-437E-97A2-9E76EF7E1498}"/>
              </a:ext>
            </a:extLst>
          </p:cNvPr>
          <p:cNvSpPr/>
          <p:nvPr/>
        </p:nvSpPr>
        <p:spPr>
          <a:xfrm>
            <a:off x="3118490" y="2498673"/>
            <a:ext cx="4480382" cy="917685"/>
          </a:xfrm>
          <a:prstGeom prst="rect">
            <a:avLst/>
          </a:prstGeom>
          <a:solidFill>
            <a:schemeClr val="bg1"/>
          </a:solidFill>
          <a:ln>
            <a:solidFill>
              <a:srgbClr val="FEC01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 lIns="180000" rtlCol="0" tIns="144000"/>
          <a:lstStyle/>
          <a:p>
            <a:r>
              <a:rPr dirty="0" lang="ru-RU" sz="1400">
                <a:solidFill>
                  <a:srgbClr val="026EB8"/>
                </a:solidFill>
              </a:rPr>
              <a:t>Работа с травмой и посттравматическим стрессовым расстройством. Психологическая работа с семьей участников СВО. Особенности работы психолога в зоне ЧС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94BA127F-FB9E-41DC-AAA8-9DF59A727412}"/>
              </a:ext>
            </a:extLst>
          </p:cNvPr>
          <p:cNvSpPr/>
          <p:nvPr/>
        </p:nvSpPr>
        <p:spPr>
          <a:xfrm>
            <a:off x="3116511" y="3526026"/>
            <a:ext cx="4480381" cy="584775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 lIns="180000" rtlCol="0" tIns="144000"/>
          <a:lstStyle/>
          <a:p>
            <a:r>
              <a:rPr dirty="0" lang="ru-RU" sz="1400">
                <a:solidFill>
                  <a:srgbClr val="026EB8"/>
                </a:solidFill>
              </a:rPr>
              <a:t>Работа психолога с участниками СВО и членами их семей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EF1B00A7-6DB7-4F4D-97A9-54AF36A34889}"/>
              </a:ext>
            </a:extLst>
          </p:cNvPr>
          <p:cNvSpPr/>
          <p:nvPr/>
        </p:nvSpPr>
        <p:spPr>
          <a:xfrm>
            <a:off x="3116511" y="4200946"/>
            <a:ext cx="4480381" cy="830997"/>
          </a:xfrm>
          <a:prstGeom prst="rect">
            <a:avLst/>
          </a:prstGeom>
          <a:solidFill>
            <a:schemeClr val="bg1"/>
          </a:solidFill>
          <a:ln>
            <a:solidFill>
              <a:srgbClr val="ED0F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 lIns="180000" rtlCol="0" tIns="144000"/>
          <a:lstStyle/>
          <a:p>
            <a:r>
              <a:rPr dirty="0" lang="ru-RU" sz="1400">
                <a:solidFill>
                  <a:srgbClr val="026EB8"/>
                </a:solidFill>
              </a:rPr>
              <a:t>Социальные и медицинские проблемы инвалидов участников боевых действий в период адаптации в условиях мирной жизни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0732E3EE-4B87-4B0E-AD79-BD14602C0ED4}"/>
              </a:ext>
            </a:extLst>
          </p:cNvPr>
          <p:cNvSpPr/>
          <p:nvPr/>
        </p:nvSpPr>
        <p:spPr>
          <a:xfrm>
            <a:off x="7935985" y="2515541"/>
            <a:ext cx="3977032" cy="86199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 lIns="180000" rtlCol="0" tIns="144000"/>
          <a:lstStyle/>
          <a:p>
            <a:r>
              <a:rPr dirty="0" lang="ru-RU" sz="1400">
                <a:solidFill>
                  <a:srgbClr val="026EB8"/>
                </a:solidFill>
              </a:rPr>
              <a:t>Перспективные практики сопровождения участников СВО и членов их семей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9E76083E-38E5-4273-BDFE-FA14B5E86FAA}"/>
              </a:ext>
            </a:extLst>
          </p:cNvPr>
          <p:cNvSpPr/>
          <p:nvPr/>
        </p:nvSpPr>
        <p:spPr>
          <a:xfrm>
            <a:off x="7935985" y="3532548"/>
            <a:ext cx="3977031" cy="627604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 lIns="180000" rtlCol="0" tIns="144000"/>
          <a:lstStyle/>
          <a:p>
            <a:r>
              <a:rPr dirty="0" lang="ru-RU" sz="1400">
                <a:solidFill>
                  <a:srgbClr val="026EB8"/>
                </a:solidFill>
              </a:rPr>
              <a:t>Принципы работы с гражданами, имеющими психологические последствия боевого стресса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65FEE076-EFDD-4371-913E-327D38B1F8CC}"/>
              </a:ext>
            </a:extLst>
          </p:cNvPr>
          <p:cNvSpPr/>
          <p:nvPr/>
        </p:nvSpPr>
        <p:spPr>
          <a:xfrm>
            <a:off x="7935984" y="4280340"/>
            <a:ext cx="3977031" cy="718503"/>
          </a:xfrm>
          <a:prstGeom prst="rect">
            <a:avLst/>
          </a:prstGeom>
          <a:solidFill>
            <a:schemeClr val="bg1"/>
          </a:solidFill>
          <a:ln>
            <a:solidFill>
              <a:srgbClr val="FCA61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 lIns="180000" rtlCol="0" tIns="144000"/>
          <a:lstStyle/>
          <a:p>
            <a:r>
              <a:rPr dirty="0" lang="ru-RU" sz="1400">
                <a:solidFill>
                  <a:srgbClr val="026EB8"/>
                </a:solidFill>
              </a:rPr>
              <a:t>Модель сопровождения семей участников СВО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F3159B12-005C-49B6-821A-9AC3468F383A}"/>
              </a:ext>
            </a:extLst>
          </p:cNvPr>
          <p:cNvSpPr/>
          <p:nvPr/>
        </p:nvSpPr>
        <p:spPr>
          <a:xfrm>
            <a:off x="3116511" y="5800927"/>
            <a:ext cx="4480381" cy="646972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 lIns="180000" rtlCol="0" tIns="144000"/>
          <a:lstStyle/>
          <a:p>
            <a:pPr algn="ctr"/>
            <a:r>
              <a:rPr dirty="0" lang="ru-RU" sz="1400">
                <a:solidFill>
                  <a:srgbClr val="026EB8"/>
                </a:solidFill>
              </a:rPr>
              <a:t>Роль классного руководителя в организации работы </a:t>
            </a:r>
          </a:p>
          <a:p>
            <a:pPr algn="ctr"/>
            <a:r>
              <a:rPr dirty="0" lang="ru-RU" sz="1400">
                <a:solidFill>
                  <a:srgbClr val="026EB8"/>
                </a:solidFill>
              </a:rPr>
              <a:t>с обучающимися из семей участников СВО</a:t>
            </a:r>
          </a:p>
        </p:txBody>
      </p:sp>
      <p:sp>
        <p:nvSpPr>
          <p:cNvPr id="44" name="Freeform: Shape 22">
            <a:extLst>
              <a:ext uri="{FF2B5EF4-FFF2-40B4-BE49-F238E27FC236}">
                <a16:creationId xmlns:a16="http://schemas.microsoft.com/office/drawing/2014/main" id="{828DC162-8241-4E1D-BBCC-C4CAD05DDF72}"/>
              </a:ext>
            </a:extLst>
          </p:cNvPr>
          <p:cNvSpPr/>
          <p:nvPr/>
        </p:nvSpPr>
        <p:spPr>
          <a:xfrm>
            <a:off x="1253231" y="2832567"/>
            <a:ext cx="521731" cy="890207"/>
          </a:xfrm>
          <a:custGeom>
            <a:avLst/>
            <a:gdLst>
              <a:gd fmla="*/ 312299 w 312449" name="connsiteX0"/>
              <a:gd fmla="*/ -322 h 609268" name="connsiteY0"/>
              <a:gd fmla="*/ 190465 w 312449" name="connsiteX1"/>
              <a:gd fmla="*/ 608947 h 609268" name="connsiteY1"/>
              <a:gd fmla="*/ 18149 w 312449" name="connsiteX2"/>
              <a:gd fmla="*/ 608947 h 609268" name="connsiteY2"/>
              <a:gd fmla="*/ 112996 w 312449" name="connsiteX3"/>
              <a:gd fmla="*/ 132823 h 609268" name="connsiteY3"/>
              <a:gd fmla="*/ -150 w 312449" name="connsiteX4"/>
              <a:gd fmla="*/ 132823 h 609268" name="connsiteY4"/>
              <a:gd fmla="*/ 26838 w 312449" name="connsiteX5"/>
              <a:gd fmla="*/ -322 h 609268" name="connsiteY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b="b" l="l" r="r" t="t"/>
            <a:pathLst>
              <a:path h="609268" w="312449">
                <a:moveTo>
                  <a:pt x="312299" y="-322"/>
                </a:moveTo>
                <a:lnTo>
                  <a:pt x="190465" y="608947"/>
                </a:lnTo>
                <a:lnTo>
                  <a:pt x="18149" y="608947"/>
                </a:lnTo>
                <a:lnTo>
                  <a:pt x="112996" y="132823"/>
                </a:lnTo>
                <a:lnTo>
                  <a:pt x="-150" y="132823"/>
                </a:lnTo>
                <a:lnTo>
                  <a:pt x="26838" y="-322"/>
                </a:lnTo>
                <a:close/>
              </a:path>
            </a:pathLst>
          </a:custGeom>
          <a:solidFill>
            <a:schemeClr val="accent2"/>
          </a:solidFill>
          <a:ln cap="flat" w="4854">
            <a:noFill/>
            <a:prstDash val="solid"/>
            <a:miter/>
          </a:ln>
        </p:spPr>
        <p:txBody>
          <a:bodyPr anchor="ctr" rtlCol="0"/>
          <a:lstStyle/>
          <a:p>
            <a:endParaRPr dirty="0" lang="en-IN" sz="140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E18F961-D283-463C-98AB-E5ED1BFB499F}"/>
              </a:ext>
            </a:extLst>
          </p:cNvPr>
          <p:cNvSpPr txBox="1"/>
          <p:nvPr/>
        </p:nvSpPr>
        <p:spPr>
          <a:xfrm>
            <a:off x="34336" y="3923595"/>
            <a:ext cx="2791490" cy="923330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ctr"/>
            <a:r>
              <a:rPr b="1" dirty="0" lang="ru-RU">
                <a:solidFill>
                  <a:srgbClr val="026EB8"/>
                </a:solidFill>
              </a:rPr>
              <a:t>дополнительных профессиональных программ</a:t>
            </a:r>
          </a:p>
        </p:txBody>
      </p:sp>
      <p:sp>
        <p:nvSpPr>
          <p:cNvPr id="46" name="Номер слайда 3">
            <a:extLst>
              <a:ext uri="{FF2B5EF4-FFF2-40B4-BE49-F238E27FC236}">
                <a16:creationId xmlns:a16="http://schemas.microsoft.com/office/drawing/2014/main" id="{A045AE4F-9686-4FEB-8993-D88707A6F8F7}"/>
              </a:ext>
            </a:extLst>
          </p:cNvPr>
          <p:cNvSpPr txBox="1">
            <a:spLocks/>
          </p:cNvSpPr>
          <p:nvPr/>
        </p:nvSpPr>
        <p:spPr>
          <a:xfrm>
            <a:off x="10105867" y="6332081"/>
            <a:ext cx="1983200" cy="420800"/>
          </a:xfrm>
          <a:prstGeom prst="rect">
            <a:avLst/>
          </a:prstGeom>
          <a:noFill/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algn="r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algn="r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algn="r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algn="r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algn="r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algn="r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algn="r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algn="r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fld id="{00000000-1234-1234-1234-123412341234}" type="slidenum">
              <a:rPr lang="en" sz="1600">
                <a:solidFill>
                  <a:schemeClr val="accent2"/>
                </a:solidFill>
              </a:rPr>
              <a:pPr/>
              <a:t>10</a:t>
            </a:fld>
            <a:endParaRPr dirty="0" lang="en" sz="16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947948"/>
      </p:ext>
    </p:extLst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dirty="0" lang="ru-RU">
                <a:solidFill>
                  <a:schemeClr val="bg1">
                    <a:lumMod val="50000"/>
                  </a:schemeClr>
                </a:solidFill>
                <a:latin charset="0" panose="020B0604020202020204" pitchFamily="34" typeface="Arial"/>
                <a:cs charset="0" panose="020B0604020202020204" pitchFamily="34" typeface="Arial"/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 l="2420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 r="16469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-2" y="1092811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ru-RU"/>
          </a:p>
        </p:txBody>
      </p: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425680BC-5BBB-4D1E-AEA6-A51C174CA0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" l="3" t="135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4D141023-0304-4532-807F-6E5DCF1517F1}"/>
              </a:ext>
            </a:extLst>
          </p:cNvPr>
          <p:cNvSpPr txBox="1"/>
          <p:nvPr/>
        </p:nvSpPr>
        <p:spPr>
          <a:xfrm>
            <a:off x="156117" y="1235895"/>
            <a:ext cx="6102990" cy="519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b="1" dirty="0" lang="ru-RU" sz="2800">
                <a:solidFill>
                  <a:srgbClr val="026EB8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Представленность практики </a:t>
            </a:r>
          </a:p>
        </p:txBody>
      </p:sp>
      <p:sp>
        <p:nvSpPr>
          <p:cNvPr id="42" name="Google Shape;443;p28">
            <a:extLst>
              <a:ext uri="{FF2B5EF4-FFF2-40B4-BE49-F238E27FC236}">
                <a16:creationId xmlns:a16="http://schemas.microsoft.com/office/drawing/2014/main" id="{E7F4AB0D-3ACB-4239-B7F1-D9D34B85ACA6}"/>
              </a:ext>
            </a:extLst>
          </p:cNvPr>
          <p:cNvSpPr txBox="1">
            <a:spLocks/>
          </p:cNvSpPr>
          <p:nvPr/>
        </p:nvSpPr>
        <p:spPr>
          <a:xfrm>
            <a:off x="156117" y="1741197"/>
            <a:ext cx="2997200" cy="2020800"/>
          </a:xfrm>
          <a:prstGeom prst="rect">
            <a:avLst/>
          </a:prstGeom>
        </p:spPr>
        <p:txBody>
          <a:bodyPr anchor="t" anchorCtr="0" bIns="121900" lIns="121900" rIns="121900" rtlCol="0" spcFirstLastPara="1" tIns="121900" vert="horz" wrap="square">
            <a:noAutofit/>
          </a:bodyPr>
          <a:lstStyle>
            <a:lvl1pPr algn="ctr" defTabSz="914400" eaLnBrk="1" hangingPunct="1" indent="0" latinLnBrk="0" marL="0" rtl="0">
              <a:lnSpc>
                <a:spcPct val="90000"/>
              </a:lnSpc>
              <a:spcBef>
                <a:spcPts val="1000"/>
              </a:spcBef>
              <a:buFont charset="0" panose="020B0604020202020204" pitchFamily="34" typeface="Arial"/>
              <a:buNone/>
              <a:defRPr kern="1200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ctr" defTabSz="914400" eaLnBrk="1" hangingPunct="1" indent="0" latinLnBrk="0" marL="4572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kern="1200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 defTabSz="914400" eaLnBrk="1" hangingPunct="1" indent="0" latinLnBrk="0" marL="9144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ctr" defTabSz="914400" eaLnBrk="1" hangingPunct="1" indent="0" latinLnBrk="0" marL="13716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kern="120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ctr" defTabSz="914400" eaLnBrk="1" hangingPunct="1" indent="0" latinLnBrk="0" marL="18288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kern="120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ctr" defTabSz="914400" eaLnBrk="1" hangingPunct="1" indent="0" latinLnBrk="0" marL="22860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kern="120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ctr" defTabSz="914400" eaLnBrk="1" hangingPunct="1" indent="0" latinLnBrk="0" marL="27432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kern="120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ctr" defTabSz="914400" eaLnBrk="1" hangingPunct="1" indent="0" latinLnBrk="0" marL="32004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kern="120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ctr" defTabSz="914400" eaLnBrk="1" hangingPunct="1" indent="0" latinLnBrk="0" marL="36576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kern="120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 dirty="0" lang="ru-RU">
                <a:solidFill>
                  <a:srgbClr val="FCA611"/>
                </a:solidFill>
              </a:rPr>
              <a:t>9 декабря 2023 г. </a:t>
            </a:r>
          </a:p>
          <a:p>
            <a:pPr algn="just"/>
            <a:r>
              <a:rPr dirty="0" lang="ru-RU" sz="1333">
                <a:latin charset="0" panose="020B0604020202020204" typeface="Roboto Condensed Light"/>
                <a:ea charset="0" panose="020B0604020202020204" typeface="Roboto Condensed Light"/>
                <a:cs typeface="Arial"/>
                <a:sym typeface="Arial"/>
              </a:rPr>
              <a:t>в рамках </a:t>
            </a:r>
            <a:r>
              <a:rPr b="1" dirty="0" lang="ru-RU" sz="1333">
                <a:latin charset="0" panose="020B0604020202020204" typeface="Roboto Condensed Light"/>
                <a:ea charset="0" panose="020B0604020202020204" typeface="Roboto Condensed Light"/>
                <a:cs typeface="Arial"/>
                <a:sym typeface="Arial"/>
              </a:rPr>
              <a:t>Международной выставки «Россия» на ВДНХ </a:t>
            </a:r>
            <a:r>
              <a:rPr dirty="0" lang="ru-RU" sz="1333">
                <a:latin charset="0" panose="020B0604020202020204" typeface="Roboto Condensed Light"/>
                <a:ea charset="0" panose="020B0604020202020204" typeface="Roboto Condensed Light"/>
                <a:cs typeface="Arial"/>
                <a:sym typeface="Arial"/>
              </a:rPr>
              <a:t>в День героев на стенде Иркутской области представлен опыт патриотической работы Единого центра сопровождения семей участников СВО</a:t>
            </a:r>
          </a:p>
        </p:txBody>
      </p:sp>
      <p:sp>
        <p:nvSpPr>
          <p:cNvPr id="43" name="Google Shape;444;p28">
            <a:extLst>
              <a:ext uri="{FF2B5EF4-FFF2-40B4-BE49-F238E27FC236}">
                <a16:creationId xmlns:a16="http://schemas.microsoft.com/office/drawing/2014/main" id="{55B64B4A-2BD8-4564-A736-EC5C412D4837}"/>
              </a:ext>
            </a:extLst>
          </p:cNvPr>
          <p:cNvSpPr txBox="1">
            <a:spLocks/>
          </p:cNvSpPr>
          <p:nvPr/>
        </p:nvSpPr>
        <p:spPr>
          <a:xfrm>
            <a:off x="3243246" y="1743189"/>
            <a:ext cx="3105654" cy="2020800"/>
          </a:xfrm>
          <a:prstGeom prst="rect">
            <a:avLst/>
          </a:prstGeom>
        </p:spPr>
        <p:txBody>
          <a:bodyPr anchor="t" anchorCtr="0" bIns="121900" lIns="121900" rIns="121900" rtlCol="0" spcFirstLastPara="1" tIns="121900" vert="horz" wrap="square">
            <a:noAutofit/>
          </a:bodyPr>
          <a:lstStyle>
            <a:lvl1pPr algn="l" defTabSz="914400" eaLnBrk="1" hangingPunct="1" indent="-228600" latinLnBrk="0" marL="228600" rtl="0">
              <a:lnSpc>
                <a:spcPct val="90000"/>
              </a:lnSpc>
              <a:spcBef>
                <a:spcPts val="1000"/>
              </a:spcBef>
              <a:buFont charset="0" panose="020B0604020202020204" pitchFamily="34" typeface="Arial"/>
              <a:buChar char="•"/>
              <a:defRPr kern="1200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indent="-228600" latinLnBrk="0" marL="6858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indent="-228600" latinLnBrk="0" marL="11430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indent="-228600" latinLnBrk="0" marL="16002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indent="-228600" latinLnBrk="0" marL="20574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indent="-228600" latinLnBrk="0" marL="25146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indent="-228600" latinLnBrk="0" marL="29718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indent="-228600" latinLnBrk="0" marL="34290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indent="-228600" latinLnBrk="0" marL="38862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indent="0" marL="0">
              <a:buNone/>
            </a:pPr>
            <a:r>
              <a:rPr b="1" dirty="0" lang="ru-RU" sz="2400">
                <a:solidFill>
                  <a:srgbClr val="FCA611"/>
                </a:solidFill>
              </a:rPr>
              <a:t>25-26 июля 2024 г. </a:t>
            </a:r>
          </a:p>
          <a:p>
            <a:pPr algn="just" indent="0" marL="0">
              <a:buFont charset="0" panose="020B0604020202020204" pitchFamily="34" typeface="Arial"/>
              <a:buNone/>
            </a:pPr>
            <a:r>
              <a:rPr b="1" dirty="0" lang="ru-RU" sz="1333">
                <a:latin charset="0" panose="020B0604020202020204" typeface="Roboto Condensed Light"/>
                <a:ea charset="0" panose="020B0604020202020204" typeface="Roboto Condensed Light"/>
                <a:cs typeface="Arial"/>
              </a:rPr>
              <a:t>Всероссийский цифровой форум </a:t>
            </a:r>
            <a:r>
              <a:rPr dirty="0" lang="ru-RU" sz="1333">
                <a:latin charset="0" panose="020B0604020202020204" typeface="Roboto Condensed Light"/>
                <a:ea charset="0" panose="020B0604020202020204" typeface="Roboto Condensed Light"/>
                <a:cs typeface="Arial"/>
              </a:rPr>
              <a:t>Государственного фонда поддержки участников специальной военной операции - представлен опыт цифровизации социальных паспортов</a:t>
            </a:r>
          </a:p>
        </p:txBody>
      </p:sp>
      <p:sp>
        <p:nvSpPr>
          <p:cNvPr id="44" name="Google Shape;445;p28">
            <a:extLst>
              <a:ext uri="{FF2B5EF4-FFF2-40B4-BE49-F238E27FC236}">
                <a16:creationId xmlns:a16="http://schemas.microsoft.com/office/drawing/2014/main" id="{B0586148-95DE-47BF-8C26-A7A4D4C5028C}"/>
              </a:ext>
            </a:extLst>
          </p:cNvPr>
          <p:cNvSpPr txBox="1">
            <a:spLocks/>
          </p:cNvSpPr>
          <p:nvPr/>
        </p:nvSpPr>
        <p:spPr>
          <a:xfrm>
            <a:off x="6297571" y="1715454"/>
            <a:ext cx="2997200" cy="2020800"/>
          </a:xfrm>
          <a:prstGeom prst="rect">
            <a:avLst/>
          </a:prstGeom>
        </p:spPr>
        <p:txBody>
          <a:bodyPr anchor="t" anchorCtr="0" bIns="121900" lIns="121900" rIns="121900" rtlCol="0" spcFirstLastPara="1" tIns="121900" vert="horz" wrap="square">
            <a:noAutofit/>
          </a:bodyPr>
          <a:lstStyle>
            <a:lvl1pPr algn="l" defTabSz="914400" eaLnBrk="1" hangingPunct="1" indent="-228600" latinLnBrk="0" marL="228600" rtl="0">
              <a:lnSpc>
                <a:spcPct val="90000"/>
              </a:lnSpc>
              <a:spcBef>
                <a:spcPts val="1000"/>
              </a:spcBef>
              <a:buFont charset="0" panose="020B0604020202020204" pitchFamily="34" typeface="Arial"/>
              <a:buChar char="•"/>
              <a:defRPr kern="1200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indent="-228600" latinLnBrk="0" marL="6858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indent="-228600" latinLnBrk="0" marL="11430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indent="-228600" latinLnBrk="0" marL="16002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indent="-228600" latinLnBrk="0" marL="20574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indent="-228600" latinLnBrk="0" marL="25146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indent="-228600" latinLnBrk="0" marL="29718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indent="-228600" latinLnBrk="0" marL="34290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indent="-228600" latinLnBrk="0" marL="38862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indent="0" marL="152396">
              <a:buFont charset="0" panose="020B0604020202020204" pitchFamily="34" typeface="Arial"/>
              <a:buNone/>
            </a:pPr>
            <a:r>
              <a:rPr b="1" dirty="0" lang="ru-RU" sz="2400">
                <a:solidFill>
                  <a:srgbClr val="FCA611"/>
                </a:solidFill>
              </a:rPr>
              <a:t>2024 г.</a:t>
            </a:r>
            <a:r>
              <a:rPr dirty="0" lang="ru-RU" sz="2400">
                <a:solidFill>
                  <a:srgbClr val="FCA611"/>
                </a:solidFill>
              </a:rPr>
              <a:t> </a:t>
            </a:r>
          </a:p>
          <a:p>
            <a:pPr algn="just" indent="0" marL="152396">
              <a:buFont charset="0" panose="020B0604020202020204" pitchFamily="34" typeface="Arial"/>
              <a:buNone/>
            </a:pPr>
            <a:r>
              <a:rPr b="1" dirty="0" lang="ru-RU" sz="1333">
                <a:latin charset="0" panose="020B0604020202020204" typeface="Roboto Condensed Light"/>
                <a:ea charset="0" panose="020B0604020202020204" typeface="Roboto Condensed Light"/>
                <a:cs typeface="Arial"/>
              </a:rPr>
              <a:t>Конкурс АСИ «Открыто для всех» </a:t>
            </a:r>
            <a:r>
              <a:rPr dirty="0" lang="ru-RU" sz="1333">
                <a:latin charset="0" panose="020B0604020202020204" typeface="Roboto Condensed Light"/>
                <a:ea charset="0" panose="020B0604020202020204" typeface="Roboto Condensed Light"/>
                <a:cs typeface="Arial"/>
              </a:rPr>
              <a:t>- информационный сервис по сопровождению участников СВО с инвалидностью </a:t>
            </a:r>
            <a:r>
              <a:rPr dirty="0" lang="ru-RU" sz="1467" u="sng">
                <a:hlinkClick r:id="rId6"/>
              </a:rPr>
              <a:t>https://smarteka.com/profile/practice-contest/view/48238</a:t>
            </a:r>
            <a:endParaRPr dirty="0" lang="ru-RU"/>
          </a:p>
          <a:p>
            <a:pPr algn="just" indent="0" marL="0">
              <a:spcBef>
                <a:spcPts val="1333"/>
              </a:spcBef>
              <a:spcAft>
                <a:spcPts val="1333"/>
              </a:spcAft>
              <a:buFont charset="0" panose="020B0604020202020204" pitchFamily="34" typeface="Arial"/>
              <a:buNone/>
            </a:pPr>
            <a:endParaRPr dirty="0" lang="ru-RU" sz="1600"/>
          </a:p>
        </p:txBody>
      </p:sp>
      <p:sp>
        <p:nvSpPr>
          <p:cNvPr id="60" name="Google Shape;447;p28">
            <a:extLst>
              <a:ext uri="{FF2B5EF4-FFF2-40B4-BE49-F238E27FC236}">
                <a16:creationId xmlns:a16="http://schemas.microsoft.com/office/drawing/2014/main" id="{3855A369-28DB-4E02-82DF-63787A6C401C}"/>
              </a:ext>
            </a:extLst>
          </p:cNvPr>
          <p:cNvSpPr txBox="1">
            <a:spLocks/>
          </p:cNvSpPr>
          <p:nvPr/>
        </p:nvSpPr>
        <p:spPr>
          <a:xfrm>
            <a:off x="174643" y="3894058"/>
            <a:ext cx="2997200" cy="2020800"/>
          </a:xfrm>
          <a:prstGeom prst="rect">
            <a:avLst/>
          </a:prstGeom>
        </p:spPr>
        <p:txBody>
          <a:bodyPr anchor="t" anchorCtr="0" bIns="121900" lIns="121900" rIns="121900" rtlCol="0" spcFirstLastPara="1" tIns="121900" vert="horz" wrap="square">
            <a:noAutofit/>
          </a:bodyPr>
          <a:lstStyle>
            <a:lvl1pPr algn="ctr" defTabSz="914400" eaLnBrk="1" hangingPunct="1" indent="0" latinLnBrk="0" marL="0" rtl="0">
              <a:lnSpc>
                <a:spcPct val="90000"/>
              </a:lnSpc>
              <a:spcBef>
                <a:spcPts val="1000"/>
              </a:spcBef>
              <a:buFont charset="0" panose="020B0604020202020204" pitchFamily="34" typeface="Arial"/>
              <a:buNone/>
              <a:defRPr kern="1200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ctr" defTabSz="914400" eaLnBrk="1" hangingPunct="1" indent="0" latinLnBrk="0" marL="4572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kern="1200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 defTabSz="914400" eaLnBrk="1" hangingPunct="1" indent="0" latinLnBrk="0" marL="9144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ctr" defTabSz="914400" eaLnBrk="1" hangingPunct="1" indent="0" latinLnBrk="0" marL="13716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kern="120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ctr" defTabSz="914400" eaLnBrk="1" hangingPunct="1" indent="0" latinLnBrk="0" marL="18288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kern="120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ctr" defTabSz="914400" eaLnBrk="1" hangingPunct="1" indent="0" latinLnBrk="0" marL="22860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kern="120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ctr" defTabSz="914400" eaLnBrk="1" hangingPunct="1" indent="0" latinLnBrk="0" marL="27432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kern="120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ctr" defTabSz="914400" eaLnBrk="1" hangingPunct="1" indent="0" latinLnBrk="0" marL="32004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kern="120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ctr" defTabSz="914400" eaLnBrk="1" hangingPunct="1" indent="0" latinLnBrk="0" marL="36576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kern="120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 dirty="0" lang="ru-RU">
                <a:solidFill>
                  <a:srgbClr val="FCA611"/>
                </a:solidFill>
              </a:rPr>
              <a:t>27-28 июня 2024 г. </a:t>
            </a:r>
          </a:p>
          <a:p>
            <a:pPr algn="just"/>
            <a:r>
              <a:rPr b="1" dirty="0" lang="ru-RU" sz="1333">
                <a:latin charset="0" panose="020B0604020202020204" typeface="Roboto Condensed Light"/>
                <a:ea charset="0" panose="020B0604020202020204" typeface="Roboto Condensed Light"/>
                <a:cs typeface="Arial"/>
              </a:rPr>
              <a:t>I, II Народный форум «Мир всем» </a:t>
            </a:r>
            <a:r>
              <a:rPr dirty="0" lang="ru-RU" sz="1333">
                <a:latin charset="0" panose="020B0604020202020204" typeface="Roboto Condensed Light"/>
                <a:ea charset="0" panose="020B0604020202020204" typeface="Roboto Condensed Light"/>
                <a:cs typeface="Arial"/>
              </a:rPr>
              <a:t>- представлен опыт работы всей системы сопровождения семей участников СВО, информационные ресурсы, обеспечивающие функционирование системы сопровождения семей участников СВО</a:t>
            </a:r>
          </a:p>
        </p:txBody>
      </p:sp>
      <p:sp>
        <p:nvSpPr>
          <p:cNvPr id="61" name="Google Shape;448;p28">
            <a:extLst>
              <a:ext uri="{FF2B5EF4-FFF2-40B4-BE49-F238E27FC236}">
                <a16:creationId xmlns:a16="http://schemas.microsoft.com/office/drawing/2014/main" id="{0639FA0F-9927-4976-B3C6-DDF36A239754}"/>
              </a:ext>
            </a:extLst>
          </p:cNvPr>
          <p:cNvSpPr txBox="1">
            <a:spLocks/>
          </p:cNvSpPr>
          <p:nvPr/>
        </p:nvSpPr>
        <p:spPr>
          <a:xfrm>
            <a:off x="3243247" y="4005478"/>
            <a:ext cx="3105653" cy="2020800"/>
          </a:xfrm>
          <a:prstGeom prst="rect">
            <a:avLst/>
          </a:prstGeom>
        </p:spPr>
        <p:txBody>
          <a:bodyPr anchor="t" anchorCtr="0" bIns="121900" lIns="121900" rIns="121900" rtlCol="0" spcFirstLastPara="1" tIns="121900" vert="horz" wrap="square">
            <a:noAutofit/>
          </a:bodyPr>
          <a:lstStyle>
            <a:lvl1pPr algn="l" defTabSz="914400" eaLnBrk="1" hangingPunct="1" indent="-228600" latinLnBrk="0" marL="228600" rtl="0">
              <a:lnSpc>
                <a:spcPct val="90000"/>
              </a:lnSpc>
              <a:spcBef>
                <a:spcPts val="1000"/>
              </a:spcBef>
              <a:buFont charset="0" panose="020B0604020202020204" pitchFamily="34" typeface="Arial"/>
              <a:buChar char="•"/>
              <a:defRPr kern="1200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indent="-228600" latinLnBrk="0" marL="6858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indent="-228600" latinLnBrk="0" marL="11430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indent="-228600" latinLnBrk="0" marL="16002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indent="-228600" latinLnBrk="0" marL="20574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indent="-228600" latinLnBrk="0" marL="25146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indent="-228600" latinLnBrk="0" marL="29718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indent="-228600" latinLnBrk="0" marL="34290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indent="-228600" latinLnBrk="0" marL="38862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indent="0" marL="0"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ru-RU" sz="2400">
                <a:solidFill>
                  <a:srgbClr val="FCA611"/>
                </a:solidFill>
              </a:rPr>
              <a:t>8-10 октября 2024 г. </a:t>
            </a:r>
          </a:p>
          <a:p>
            <a:pPr algn="just" indent="0" marL="0">
              <a:spcBef>
                <a:spcPts val="0"/>
              </a:spcBef>
              <a:buFont charset="0" panose="020B0604020202020204" pitchFamily="34" typeface="Arial"/>
              <a:buNone/>
            </a:pPr>
            <a:endParaRPr b="1" dirty="0" lang="ru-RU" sz="1333">
              <a:latin charset="0" panose="020B0604020202020204" typeface="Roboto Condensed Light"/>
              <a:ea charset="0" panose="020B0604020202020204" typeface="Roboto Condensed Light"/>
              <a:cs typeface="Arial"/>
            </a:endParaRPr>
          </a:p>
          <a:p>
            <a:pPr algn="just" indent="0" marL="0">
              <a:spcBef>
                <a:spcPts val="0"/>
              </a:spcBef>
              <a:buFont charset="0" panose="020B0604020202020204" pitchFamily="34" typeface="Arial"/>
              <a:buNone/>
            </a:pPr>
            <a:r>
              <a:rPr b="1" dirty="0" lang="ru-RU" sz="1333">
                <a:latin charset="0" panose="020B0604020202020204" typeface="Roboto Condensed Light"/>
                <a:ea charset="0" panose="020B0604020202020204" typeface="Roboto Condensed Light"/>
                <a:cs typeface="Arial"/>
              </a:rPr>
              <a:t>Выставка «Вместе - ради детей» </a:t>
            </a:r>
            <a:r>
              <a:rPr dirty="0" lang="ru-RU" sz="1333">
                <a:latin charset="0" panose="020B0604020202020204" typeface="Roboto Condensed Light"/>
                <a:ea charset="0" panose="020B0604020202020204" typeface="Roboto Condensed Light"/>
                <a:cs typeface="Arial"/>
              </a:rPr>
              <a:t>- представлен опыт работы по созданию условий для профессиональной устойчивости специалистов, осуществляющих сопровождение семей участников СВО</a:t>
            </a:r>
          </a:p>
        </p:txBody>
      </p:sp>
      <p:sp>
        <p:nvSpPr>
          <p:cNvPr id="62" name="Google Shape;449;p28">
            <a:extLst>
              <a:ext uri="{FF2B5EF4-FFF2-40B4-BE49-F238E27FC236}">
                <a16:creationId xmlns:a16="http://schemas.microsoft.com/office/drawing/2014/main" id="{A1911326-8414-4B85-BD3A-CB68B83AF9C7}"/>
              </a:ext>
            </a:extLst>
          </p:cNvPr>
          <p:cNvSpPr txBox="1">
            <a:spLocks/>
          </p:cNvSpPr>
          <p:nvPr/>
        </p:nvSpPr>
        <p:spPr>
          <a:xfrm>
            <a:off x="6372818" y="3918933"/>
            <a:ext cx="2997200" cy="2020800"/>
          </a:xfrm>
          <a:prstGeom prst="rect">
            <a:avLst/>
          </a:prstGeom>
        </p:spPr>
        <p:txBody>
          <a:bodyPr anchor="t" anchorCtr="0" bIns="121900" lIns="121900" rIns="121900" rtlCol="0" spcFirstLastPara="1" tIns="121900" vert="horz" wrap="square">
            <a:noAutofit/>
          </a:bodyPr>
          <a:lstStyle>
            <a:lvl1pPr algn="l" defTabSz="914400" eaLnBrk="1" hangingPunct="1" indent="-228600" latinLnBrk="0" marL="228600" rtl="0">
              <a:lnSpc>
                <a:spcPct val="90000"/>
              </a:lnSpc>
              <a:spcBef>
                <a:spcPts val="1000"/>
              </a:spcBef>
              <a:buFont charset="0" panose="020B0604020202020204" pitchFamily="34" typeface="Arial"/>
              <a:buChar char="•"/>
              <a:defRPr kern="1200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indent="-228600" latinLnBrk="0" marL="6858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indent="-228600" latinLnBrk="0" marL="11430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indent="-228600" latinLnBrk="0" marL="16002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indent="-228600" latinLnBrk="0" marL="20574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indent="-228600" latinLnBrk="0" marL="25146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indent="-228600" latinLnBrk="0" marL="29718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indent="-228600" latinLnBrk="0" marL="34290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indent="-228600" latinLnBrk="0" marL="38862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Char char="•"/>
              <a:defRPr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indent="0" marL="0">
              <a:buNone/>
            </a:pPr>
            <a:r>
              <a:rPr b="1" dirty="0" lang="ru-RU" sz="2400">
                <a:solidFill>
                  <a:srgbClr val="FCA611"/>
                </a:solidFill>
              </a:rPr>
              <a:t>29 января 2025 г. </a:t>
            </a:r>
          </a:p>
          <a:p>
            <a:pPr algn="just" indent="0" marL="0">
              <a:buFont charset="0" panose="020B0604020202020204" pitchFamily="34" typeface="Arial"/>
              <a:buNone/>
            </a:pPr>
            <a:r>
              <a:rPr b="1" dirty="0" lang="ru-RU" sz="1333">
                <a:latin charset="0" panose="020B0604020202020204" typeface="Roboto Condensed Light"/>
                <a:ea charset="0" panose="020B0604020202020204" typeface="Roboto Condensed Light"/>
                <a:cs typeface="Arial"/>
              </a:rPr>
              <a:t>III Международная научно-практическая конференция </a:t>
            </a:r>
            <a:r>
              <a:rPr dirty="0" lang="ru-RU" sz="1333">
                <a:latin charset="0" panose="020B0604020202020204" typeface="Roboto Condensed Light"/>
                <a:ea charset="0" panose="020B0604020202020204" typeface="Roboto Condensed Light"/>
                <a:cs typeface="Arial"/>
              </a:rPr>
              <a:t>«Современный колледж: интеграция образования, науки, бизнеса и власти» представлен опыт работы по патриотическому воспитанию «Ценностно-смысловые аспекты патриотической работы в условиях специальной военной операции»</a:t>
            </a:r>
          </a:p>
        </p:txBody>
      </p:sp>
      <p:sp>
        <p:nvSpPr>
          <p:cNvPr id="67" name="Google Shape;445;p28">
            <a:extLst>
              <a:ext uri="{FF2B5EF4-FFF2-40B4-BE49-F238E27FC236}">
                <a16:creationId xmlns:a16="http://schemas.microsoft.com/office/drawing/2014/main" id="{2CFF4172-510C-4FDF-B255-B9DB02AEFE16}"/>
              </a:ext>
            </a:extLst>
          </p:cNvPr>
          <p:cNvSpPr txBox="1">
            <a:spLocks/>
          </p:cNvSpPr>
          <p:nvPr/>
        </p:nvSpPr>
        <p:spPr>
          <a:xfrm>
            <a:off x="9194801" y="2609851"/>
            <a:ext cx="2822556" cy="2020800"/>
          </a:xfrm>
          <a:prstGeom prst="rect">
            <a:avLst/>
          </a:prstGeom>
          <a:noFill/>
          <a:ln>
            <a:noFill/>
          </a:ln>
        </p:spPr>
        <p:txBody>
          <a:bodyPr anchor="t" anchorCtr="0" bIns="121900" lIns="121900" rIns="121900" spcFirstLastPara="1" tIns="121900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indent="-342900" lvl="0" marL="457200" marR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Roboto Condensed Light"/>
              <a:buChar char="▰"/>
              <a:defRPr b="0" cap="none" i="0" strike="noStrike" sz="1800" u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algn="l" indent="-342900" lvl="1" marL="914400" marR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Roboto Condensed Light"/>
              <a:buChar char="▻"/>
              <a:defRPr b="0" cap="none" i="0" strike="noStrike" sz="1800" u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algn="l" indent="-342900" lvl="2" marL="1371600" marR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Roboto Condensed Light"/>
              <a:buChar char="▻"/>
              <a:defRPr b="0" cap="none" i="0" strike="noStrike" sz="1800" u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algn="l" indent="-342900" lvl="3" marL="1828800" marR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Roboto Condensed Light"/>
              <a:buChar char="▻"/>
              <a:defRPr b="0" cap="none" i="0" strike="noStrike" sz="1800" u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algn="l" indent="-342900" lvl="4" marL="2286000" marR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Roboto Condensed Light"/>
              <a:buChar char="▻"/>
              <a:defRPr b="0" cap="none" i="0" strike="noStrike" sz="1800" u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algn="l" indent="-342900" lvl="5" marL="2743200" marR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Roboto Condensed Light"/>
              <a:buChar char="▻"/>
              <a:defRPr b="0" cap="none" i="0" strike="noStrike" sz="1800" u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algn="l" indent="-342900" lvl="6" marL="3200400" marR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Roboto Condensed Light"/>
              <a:buChar char="▻"/>
              <a:defRPr b="0" cap="none" i="0" strike="noStrike" sz="1800" u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algn="l" indent="-342900" lvl="7" marL="3657600" marR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Roboto Condensed Light"/>
              <a:buChar char="▻"/>
              <a:defRPr b="0" cap="none" i="0" strike="noStrike" sz="1800" u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algn="l" indent="-342900" lvl="8" marL="4114800" marR="0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4"/>
              </a:buClr>
              <a:buSzPts val="1800"/>
              <a:buFont typeface="Roboto Condensed Light"/>
              <a:buChar char="▻"/>
              <a:defRPr b="0" cap="none" i="0" strike="noStrike" sz="1800" u="non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pPr algn="ctr" indent="0" marL="0">
              <a:lnSpc>
                <a:spcPct val="90000"/>
              </a:lnSpc>
              <a:spcBef>
                <a:spcPts val="1000"/>
              </a:spcBef>
              <a:buNone/>
            </a:pPr>
            <a:r>
              <a:rPr b="1" dirty="0" lang="ru-RU" sz="2400">
                <a:solidFill>
                  <a:srgbClr val="FCA611"/>
                </a:solidFill>
                <a:latin typeface="+mn-lt"/>
                <a:ea typeface="+mn-ea"/>
                <a:cs typeface="+mn-cs"/>
              </a:rPr>
              <a:t>17 июня 2025 г. </a:t>
            </a:r>
          </a:p>
          <a:p>
            <a:pPr algn="just" indent="0" marL="152396">
              <a:buNone/>
            </a:pPr>
            <a:r>
              <a:rPr b="1" dirty="0" lang="ru-RU" sz="1333">
                <a:solidFill>
                  <a:schemeClr val="tx1"/>
                </a:solidFill>
                <a:latin charset="0" panose="020B0604020202020204" typeface="Roboto Condensed Light"/>
                <a:ea charset="0" panose="020B0604020202020204" typeface="Roboto Condensed Light"/>
                <a:cs typeface="Arial"/>
              </a:rPr>
              <a:t>в  финале конкурса «V Чемпионат России на лучшую презентацию учреждений образования, культуры и социальной сферы - 2025» </a:t>
            </a:r>
            <a:r>
              <a:rPr dirty="0" lang="ru-RU" sz="1333">
                <a:solidFill>
                  <a:schemeClr val="tx1"/>
                </a:solidFill>
                <a:latin charset="0" panose="020B0604020202020204" typeface="Roboto Condensed Light"/>
                <a:ea charset="0" panose="020B0604020202020204" typeface="Roboto Condensed Light"/>
                <a:cs typeface="Arial"/>
              </a:rPr>
              <a:t>- представлен опыт работы по реализации в регионе акции «Общее дело» как инструмента помощи участникам СВО и членам их семей в возникающих сложных жизненных ситуациях (г. Москва, II место)</a:t>
            </a:r>
          </a:p>
          <a:p>
            <a:pPr algn="just" indent="0" marL="0">
              <a:spcBef>
                <a:spcPts val="1333"/>
              </a:spcBef>
              <a:spcAft>
                <a:spcPts val="1333"/>
              </a:spcAft>
              <a:buNone/>
            </a:pPr>
            <a:endParaRPr dirty="0" lang="ru-RU" sz="1600"/>
          </a:p>
        </p:txBody>
      </p:sp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0DAC67C8-B78B-49CF-95E8-2081F97021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018" y="277477"/>
            <a:ext cx="591946" cy="735493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0FB683D2-5A7A-43DB-88BF-F6368F52FF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35" y="232227"/>
            <a:ext cx="815063" cy="815063"/>
          </a:xfrm>
          <a:prstGeom prst="rect">
            <a:avLst/>
          </a:prstGeom>
        </p:spPr>
      </p:pic>
      <p:sp>
        <p:nvSpPr>
          <p:cNvPr id="70" name="Номер слайда 3">
            <a:extLst>
              <a:ext uri="{FF2B5EF4-FFF2-40B4-BE49-F238E27FC236}">
                <a16:creationId xmlns:a16="http://schemas.microsoft.com/office/drawing/2014/main" id="{1FF45B90-4763-4000-9641-AF799C6D1F3F}"/>
              </a:ext>
            </a:extLst>
          </p:cNvPr>
          <p:cNvSpPr txBox="1">
            <a:spLocks/>
          </p:cNvSpPr>
          <p:nvPr/>
        </p:nvSpPr>
        <p:spPr>
          <a:xfrm>
            <a:off x="10105867" y="6332081"/>
            <a:ext cx="1983200" cy="420800"/>
          </a:xfrm>
          <a:prstGeom prst="rect">
            <a:avLst/>
          </a:prstGeom>
          <a:noFill/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algn="r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algn="r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algn="r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algn="r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algn="r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algn="r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algn="r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algn="r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fld id="{00000000-1234-1234-1234-123412341234}" type="slidenum">
              <a:rPr lang="en" sz="1600">
                <a:solidFill>
                  <a:schemeClr val="accent2"/>
                </a:solidFill>
              </a:rPr>
              <a:pPr/>
              <a:t>11</a:t>
            </a:fld>
            <a:endParaRPr dirty="0" lang="en" sz="16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475402"/>
      </p:ext>
    </p:extLst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dirty="0" lang="ru-RU">
                <a:solidFill>
                  <a:schemeClr val="bg1">
                    <a:lumMod val="50000"/>
                  </a:schemeClr>
                </a:solidFill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 l="2420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 r="16469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-2" y="1092811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ru-RU"/>
          </a:p>
        </p:txBody>
      </p: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425680BC-5BBB-4D1E-AEA6-A51C174CA0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" l="3" t="135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C17B38FF-33A0-4635-953E-CD40A720853F}"/>
              </a:ext>
            </a:extLst>
          </p:cNvPr>
          <p:cNvSpPr/>
          <p:nvPr/>
        </p:nvSpPr>
        <p:spPr>
          <a:xfrm>
            <a:off x="500764" y="2046535"/>
            <a:ext cx="11284089" cy="4191023"/>
          </a:xfrm>
          <a:prstGeom prst="roundRect">
            <a:avLst>
              <a:gd fmla="val 13747" name="adj"/>
            </a:avLst>
          </a:prstGeom>
          <a:solidFill>
            <a:schemeClr val="bg1"/>
          </a:solidFill>
          <a:ln>
            <a:solidFill>
              <a:srgbClr val="026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 lIns="180000" rtlCol="0" tIns="144000"/>
          <a:lstStyle/>
          <a:p>
            <a:r>
              <a:rPr altLang="ru-RU" dirty="0" lang="ru-RU" sz="1600">
                <a:solidFill>
                  <a:srgbClr val="026EB8"/>
                </a:solidFill>
                <a:latin charset="0" panose="020B0503020202020204" pitchFamily="34" typeface="Golos Text"/>
                <a:cs charset="0" panose="020B0503020202020204" pitchFamily="34" typeface="Golos Text"/>
              </a:rPr>
              <a:t>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CF82749-B873-414A-A66D-4452AC1AAD08}"/>
              </a:ext>
            </a:extLst>
          </p:cNvPr>
          <p:cNvSpPr txBox="1"/>
          <p:nvPr/>
        </p:nvSpPr>
        <p:spPr>
          <a:xfrm>
            <a:off x="494053" y="1308063"/>
            <a:ext cx="60987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dirty="0" lang="ru-RU" sz="2800">
                <a:solidFill>
                  <a:srgbClr val="026EB8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Признание практики 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BF0935E9-070B-4AD6-92A2-DE2E8E59BBEF}"/>
              </a:ext>
            </a:extLst>
          </p:cNvPr>
          <p:cNvSpPr/>
          <p:nvPr/>
        </p:nvSpPr>
        <p:spPr>
          <a:xfrm>
            <a:off x="819171" y="2415218"/>
            <a:ext cx="2520156" cy="422853"/>
          </a:xfrm>
          <a:prstGeom prst="roundRect">
            <a:avLst>
              <a:gd fmla="val 12749" name="adj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dirty="0" lang="ru-RU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E773E346-BBF1-4AB7-98B3-99DD648B5D3A}"/>
              </a:ext>
            </a:extLst>
          </p:cNvPr>
          <p:cNvSpPr/>
          <p:nvPr/>
        </p:nvSpPr>
        <p:spPr>
          <a:xfrm>
            <a:off x="819170" y="3202968"/>
            <a:ext cx="4239115" cy="430003"/>
          </a:xfrm>
          <a:prstGeom prst="roundRect">
            <a:avLst>
              <a:gd fmla="val 12749" name="adj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dirty="0" lang="ru-RU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39014B6F-6170-421E-8ECE-6104EBB8EC34}"/>
              </a:ext>
            </a:extLst>
          </p:cNvPr>
          <p:cNvSpPr/>
          <p:nvPr/>
        </p:nvSpPr>
        <p:spPr>
          <a:xfrm>
            <a:off x="819171" y="4324606"/>
            <a:ext cx="2520156" cy="393642"/>
          </a:xfrm>
          <a:prstGeom prst="roundRect">
            <a:avLst>
              <a:gd fmla="val 12749" name="adj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dirty="0" lang="ru-RU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4C98063B-2F9C-4772-8622-0AB53762B3E7}"/>
              </a:ext>
            </a:extLst>
          </p:cNvPr>
          <p:cNvSpPr/>
          <p:nvPr/>
        </p:nvSpPr>
        <p:spPr>
          <a:xfrm>
            <a:off x="819170" y="5158666"/>
            <a:ext cx="4239115" cy="393642"/>
          </a:xfrm>
          <a:prstGeom prst="roundRect">
            <a:avLst>
              <a:gd fmla="val 12749" name="adj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dirty="0" lang="ru-RU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3" name="Google Shape;237;p16">
            <a:extLst>
              <a:ext uri="{FF2B5EF4-FFF2-40B4-BE49-F238E27FC236}">
                <a16:creationId xmlns:a16="http://schemas.microsoft.com/office/drawing/2014/main" id="{40CC4B04-F33C-472C-A72E-668588F1B7B3}"/>
              </a:ext>
            </a:extLst>
          </p:cNvPr>
          <p:cNvSpPr txBox="1">
            <a:spLocks/>
          </p:cNvSpPr>
          <p:nvPr/>
        </p:nvSpPr>
        <p:spPr>
          <a:xfrm>
            <a:off x="744532" y="1983297"/>
            <a:ext cx="10702934" cy="4194000"/>
          </a:xfrm>
          <a:prstGeom prst="rect">
            <a:avLst/>
          </a:prstGeom>
        </p:spPr>
        <p:txBody>
          <a:bodyPr anchor="ctr" anchorCtr="0" bIns="121900" lIns="121900" rIns="121900" rtlCol="0" spcFirstLastPara="1" tIns="121900" vert="horz" wrap="square">
            <a:noAutofit/>
          </a:bodyPr>
          <a:lstStyle>
            <a:lvl1pPr algn="ctr" defTabSz="914400" eaLnBrk="1" hangingPunct="1" indent="0" latinLnBrk="0" marL="0" rtl="0">
              <a:lnSpc>
                <a:spcPct val="90000"/>
              </a:lnSpc>
              <a:spcBef>
                <a:spcPts val="1000"/>
              </a:spcBef>
              <a:buFont charset="0" panose="020B0604020202020204" pitchFamily="34" typeface="Arial"/>
              <a:buNone/>
              <a:defRPr kern="1200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ctr" defTabSz="914400" eaLnBrk="1" hangingPunct="1" indent="0" latinLnBrk="0" marL="4572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kern="1200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 defTabSz="914400" eaLnBrk="1" hangingPunct="1" indent="0" latinLnBrk="0" marL="9144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kern="1200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ctr" defTabSz="914400" eaLnBrk="1" hangingPunct="1" indent="0" latinLnBrk="0" marL="13716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kern="120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ctr" defTabSz="914400" eaLnBrk="1" hangingPunct="1" indent="0" latinLnBrk="0" marL="18288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kern="120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ctr" defTabSz="914400" eaLnBrk="1" hangingPunct="1" indent="0" latinLnBrk="0" marL="22860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kern="120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ctr" defTabSz="914400" eaLnBrk="1" hangingPunct="1" indent="0" latinLnBrk="0" marL="27432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kern="120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ctr" defTabSz="914400" eaLnBrk="1" hangingPunct="1" indent="0" latinLnBrk="0" marL="32004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kern="120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ctr" defTabSz="914400" eaLnBrk="1" hangingPunct="1" indent="0" latinLnBrk="0" marL="3657600" rtl="0">
              <a:lnSpc>
                <a:spcPct val="90000"/>
              </a:lnSpc>
              <a:spcBef>
                <a:spcPts val="500"/>
              </a:spcBef>
              <a:buFont charset="0" panose="020B0604020202020204" pitchFamily="34" typeface="Arial"/>
              <a:buNone/>
              <a:defRPr kern="1200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marL="101597"/>
            <a:r>
              <a:rPr dirty="0" lang="ru-RU">
                <a:latin charset="0" panose="020B0604020202020204" typeface="Roboto Condensed Light"/>
                <a:ea charset="0" panose="020B0604020202020204" typeface="Roboto Condensed Light"/>
                <a:cs typeface="Arial"/>
              </a:rPr>
              <a:t>Благодарность генерального директора АО «</a:t>
            </a:r>
            <a:r>
              <a:rPr dirty="0" err="1" lang="ru-RU">
                <a:latin charset="0" panose="020B0604020202020204" typeface="Roboto Condensed Light"/>
                <a:ea charset="0" panose="020B0604020202020204" typeface="Roboto Condensed Light"/>
                <a:cs typeface="Arial"/>
              </a:rPr>
              <a:t>Сибэкспоцентр</a:t>
            </a:r>
            <a:r>
              <a:rPr dirty="0" lang="ru-RU">
                <a:latin charset="0" panose="020B0604020202020204" typeface="Roboto Condensed Light"/>
                <a:ea charset="0" panose="020B0604020202020204" typeface="Roboto Condensed Light"/>
                <a:cs typeface="Arial"/>
              </a:rPr>
              <a:t>» за презентацию опыта сопровождения участников СВО с инвалидностью </a:t>
            </a:r>
          </a:p>
          <a:p>
            <a:pPr algn="just" marL="101597"/>
            <a:r>
              <a:rPr dirty="0" lang="ru-RU">
                <a:latin charset="0" panose="020B0604020202020204" typeface="Roboto Condensed Light"/>
                <a:ea charset="0" panose="020B0604020202020204" typeface="Roboto Condensed Light"/>
                <a:cs typeface="Arial"/>
              </a:rPr>
              <a:t>Благодарственное письмо Ассоциации муниципальных образований Иркутской области за создание системы сопровождения семей участников СВО</a:t>
            </a:r>
          </a:p>
          <a:p>
            <a:pPr algn="just" marL="101597">
              <a:spcBef>
                <a:spcPts val="1333"/>
              </a:spcBef>
            </a:pPr>
            <a:r>
              <a:rPr dirty="0" lang="ru-RU">
                <a:latin charset="0" panose="020B0604020202020204" typeface="Roboto Condensed Light"/>
                <a:ea charset="0" panose="020B0604020202020204" typeface="Roboto Condensed Light"/>
                <a:cs typeface="Arial"/>
              </a:rPr>
              <a:t>Благодарность руководителя Регионального штаба Комитета семей воинов Отечества Иркутской области</a:t>
            </a:r>
          </a:p>
          <a:p>
            <a:pPr algn="just" marL="101597">
              <a:spcBef>
                <a:spcPts val="1333"/>
              </a:spcBef>
            </a:pPr>
            <a:r>
              <a:rPr dirty="0" lang="ru-RU">
                <a:latin charset="0" panose="020B0604020202020204" typeface="Roboto Condensed Light"/>
                <a:ea charset="0" panose="020B0604020202020204" typeface="Roboto Condensed Light"/>
                <a:cs typeface="Arial"/>
              </a:rPr>
              <a:t>Благодарственное письмо руководителя Иркутской общественной организации ветеранов «Специальной военной операции»</a:t>
            </a:r>
          </a:p>
        </p:txBody>
      </p:sp>
      <p:sp>
        <p:nvSpPr>
          <p:cNvPr id="39" name="Номер слайда 3">
            <a:extLst>
              <a:ext uri="{FF2B5EF4-FFF2-40B4-BE49-F238E27FC236}">
                <a16:creationId xmlns:a16="http://schemas.microsoft.com/office/drawing/2014/main" id="{8D846CC9-FF62-4FF3-9CA2-2D14CCF8756C}"/>
              </a:ext>
            </a:extLst>
          </p:cNvPr>
          <p:cNvSpPr txBox="1">
            <a:spLocks/>
          </p:cNvSpPr>
          <p:nvPr/>
        </p:nvSpPr>
        <p:spPr>
          <a:xfrm>
            <a:off x="10105867" y="6332081"/>
            <a:ext cx="1983200" cy="420800"/>
          </a:xfrm>
          <a:prstGeom prst="rect">
            <a:avLst/>
          </a:prstGeom>
          <a:noFill/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algn="r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algn="r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algn="r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algn="r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algn="r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algn="r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algn="r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algn="r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fld id="{00000000-1234-1234-1234-123412341234}" type="slidenum">
              <a:rPr lang="en" sz="1600">
                <a:solidFill>
                  <a:schemeClr val="accent2"/>
                </a:solidFill>
              </a:rPr>
              <a:pPr/>
              <a:t>12</a:t>
            </a:fld>
            <a:endParaRPr dirty="0" lang="en" sz="16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807142"/>
      </p:ext>
    </p:extLst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790E38A-0F3F-4128-9EFA-A813E83A0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0" y="1030224"/>
            <a:ext cx="12192000" cy="5827776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3BAE600-0EBB-4B56-8689-49403E04D628}"/>
              </a:ext>
            </a:extLst>
          </p:cNvPr>
          <p:cNvSpPr/>
          <p:nvPr/>
        </p:nvSpPr>
        <p:spPr>
          <a:xfrm>
            <a:off x="-11382" y="1134423"/>
            <a:ext cx="1221508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ru-RU"/>
          </a:p>
        </p:txBody>
      </p:sp>
      <p:grpSp>
        <p:nvGrpSpPr>
          <p:cNvPr id="3" name="Google Shape;2265;p73">
            <a:extLst>
              <a:ext uri="{FF2B5EF4-FFF2-40B4-BE49-F238E27FC236}">
                <a16:creationId xmlns:a16="http://schemas.microsoft.com/office/drawing/2014/main" id="{8EA222E2-F076-4E5D-91A7-B3EF4B16A1A9}"/>
              </a:ext>
            </a:extLst>
          </p:cNvPr>
          <p:cNvGrpSpPr/>
          <p:nvPr/>
        </p:nvGrpSpPr>
        <p:grpSpPr>
          <a:xfrm>
            <a:off x="3127433" y="2229491"/>
            <a:ext cx="7617783" cy="3575055"/>
            <a:chOff x="4411970" y="1801825"/>
            <a:chExt cx="817693" cy="409262"/>
          </a:xfrm>
        </p:grpSpPr>
        <p:sp>
          <p:nvSpPr>
            <p:cNvPr id="4" name="Google Shape;2266;p73">
              <a:extLst>
                <a:ext uri="{FF2B5EF4-FFF2-40B4-BE49-F238E27FC236}">
                  <a16:creationId xmlns:a16="http://schemas.microsoft.com/office/drawing/2014/main" id="{6C412A66-05B7-44BA-95E9-0DB6591F3294}"/>
                </a:ext>
              </a:extLst>
            </p:cNvPr>
            <p:cNvSpPr/>
            <p:nvPr/>
          </p:nvSpPr>
          <p:spPr>
            <a:xfrm>
              <a:off x="4411970" y="1801825"/>
              <a:ext cx="817693" cy="409262"/>
            </a:xfrm>
            <a:custGeom>
              <a:avLst/>
              <a:gdLst/>
              <a:ahLst/>
              <a:cxnLst/>
              <a:rect b="b" l="l" r="r" t="t"/>
              <a:pathLst>
                <a:path extrusionOk="0" h="9064" w="16269">
                  <a:moveTo>
                    <a:pt x="428" y="0"/>
                  </a:moveTo>
                  <a:cubicBezTo>
                    <a:pt x="193" y="0"/>
                    <a:pt x="2" y="191"/>
                    <a:pt x="2" y="428"/>
                  </a:cubicBezTo>
                  <a:lnTo>
                    <a:pt x="2" y="6900"/>
                  </a:lnTo>
                  <a:cubicBezTo>
                    <a:pt x="1" y="7136"/>
                    <a:pt x="193" y="7328"/>
                    <a:pt x="428" y="7328"/>
                  </a:cubicBezTo>
                  <a:lnTo>
                    <a:pt x="12834" y="7328"/>
                  </a:lnTo>
                  <a:lnTo>
                    <a:pt x="13836" y="9064"/>
                  </a:lnTo>
                  <a:lnTo>
                    <a:pt x="14839" y="7328"/>
                  </a:lnTo>
                  <a:lnTo>
                    <a:pt x="15839" y="7328"/>
                  </a:lnTo>
                  <a:cubicBezTo>
                    <a:pt x="16076" y="7328"/>
                    <a:pt x="16269" y="7137"/>
                    <a:pt x="16269" y="6900"/>
                  </a:cubicBezTo>
                  <a:lnTo>
                    <a:pt x="16269" y="428"/>
                  </a:lnTo>
                  <a:cubicBezTo>
                    <a:pt x="16267" y="191"/>
                    <a:pt x="16076" y="0"/>
                    <a:pt x="15839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  <a:endParaRPr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5" name="Google Shape;2267;p73">
              <a:extLst>
                <a:ext uri="{FF2B5EF4-FFF2-40B4-BE49-F238E27FC236}">
                  <a16:creationId xmlns:a16="http://schemas.microsoft.com/office/drawing/2014/main" id="{90BD1469-8E70-4E9B-B522-C20D6AEBCD5E}"/>
                </a:ext>
              </a:extLst>
            </p:cNvPr>
            <p:cNvSpPr/>
            <p:nvPr/>
          </p:nvSpPr>
          <p:spPr>
            <a:xfrm>
              <a:off x="4411970" y="1801825"/>
              <a:ext cx="184087" cy="330923"/>
            </a:xfrm>
            <a:custGeom>
              <a:avLst/>
              <a:gdLst/>
              <a:ahLst/>
              <a:cxnLst/>
              <a:rect b="b" l="l" r="r" t="t"/>
              <a:pathLst>
                <a:path extrusionOk="0" h="7329" w="4077">
                  <a:moveTo>
                    <a:pt x="428" y="0"/>
                  </a:moveTo>
                  <a:cubicBezTo>
                    <a:pt x="193" y="0"/>
                    <a:pt x="2" y="191"/>
                    <a:pt x="2" y="428"/>
                  </a:cubicBezTo>
                  <a:lnTo>
                    <a:pt x="2" y="6900"/>
                  </a:lnTo>
                  <a:cubicBezTo>
                    <a:pt x="1" y="7136"/>
                    <a:pt x="193" y="7328"/>
                    <a:pt x="428" y="7328"/>
                  </a:cubicBezTo>
                  <a:lnTo>
                    <a:pt x="4076" y="7328"/>
                  </a:lnTo>
                  <a:lnTo>
                    <a:pt x="4076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  <a:endParaRPr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6" name="Google Shape;189;p12">
            <a:extLst>
              <a:ext uri="{FF2B5EF4-FFF2-40B4-BE49-F238E27FC236}">
                <a16:creationId xmlns:a16="http://schemas.microsoft.com/office/drawing/2014/main" id="{68AEE768-D531-4A6D-9EE4-C60330215879}"/>
              </a:ext>
            </a:extLst>
          </p:cNvPr>
          <p:cNvSpPr txBox="1">
            <a:spLocks/>
          </p:cNvSpPr>
          <p:nvPr/>
        </p:nvSpPr>
        <p:spPr>
          <a:xfrm>
            <a:off x="487168" y="1218994"/>
            <a:ext cx="6618307" cy="1021600"/>
          </a:xfrm>
          <a:prstGeom prst="rect">
            <a:avLst/>
          </a:prstGeom>
        </p:spPr>
        <p:txBody>
          <a:bodyPr anchor="ctr" anchorCtr="0" bIns="121900" lIns="121900" rIns="121900" spcFirstLastPara="1" tIns="121900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cap="none" i="0" strike="noStrike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b="1" dirty="0" lang="ru-RU" sz="2800">
                <a:solidFill>
                  <a:srgbClr val="026EB8"/>
                </a:solidFill>
                <a:latin charset="0" panose="020B0604020202020204" pitchFamily="34" typeface="Arial"/>
                <a:ea typeface="+mn-ea"/>
                <a:cs charset="0" panose="020B0604020202020204" pitchFamily="34" typeface="Arial"/>
              </a:rPr>
              <a:t>Методические материалы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8602CA4-5C46-4196-B16D-98E99E59AF07}"/>
              </a:ext>
            </a:extLst>
          </p:cNvPr>
          <p:cNvSpPr/>
          <p:nvPr/>
        </p:nvSpPr>
        <p:spPr>
          <a:xfrm>
            <a:off x="4842422" y="2224933"/>
            <a:ext cx="55116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40447" marL="240447"/>
            <a:r>
              <a:rPr dirty="0" lang="ru-RU" sz="2400">
                <a:latin charset="0" panose="020B0604020202020204" typeface="Roboto Condensed Light"/>
                <a:ea charset="0" panose="020B0604020202020204" typeface="Roboto Condensed Light"/>
                <a:sym typeface="Roboto Condensed Light"/>
              </a:rPr>
              <a:t>	Материалы для обучения специалистов</a:t>
            </a:r>
          </a:p>
          <a:p>
            <a:pPr indent="-240447" marL="240447"/>
            <a:endParaRPr dirty="0" lang="ru-RU" sz="2400">
              <a:latin charset="0" panose="020B0604020202020204" typeface="Roboto Condensed Light"/>
              <a:ea charset="0" panose="020B0604020202020204" typeface="Roboto Condensed Light"/>
              <a:sym typeface="Roboto Condensed Light"/>
            </a:endParaRPr>
          </a:p>
          <a:p>
            <a:pPr indent="-240447" marL="240447"/>
            <a:r>
              <a:rPr dirty="0" lang="ru-RU" sz="2400">
                <a:latin charset="0" panose="020B0604020202020204" typeface="Roboto Condensed Light"/>
                <a:ea charset="0" panose="020B0604020202020204" typeface="Roboto Condensed Light"/>
                <a:sym typeface="Roboto Condensed Light"/>
              </a:rPr>
              <a:t>	Инструментарий для специалистов</a:t>
            </a:r>
          </a:p>
          <a:p>
            <a:pPr indent="-240447" marL="240447"/>
            <a:endParaRPr dirty="0" lang="ru-RU" sz="2400">
              <a:latin charset="0" panose="020B0604020202020204" typeface="Roboto Condensed Light"/>
              <a:ea charset="0" panose="020B0604020202020204" typeface="Roboto Condensed Light"/>
              <a:sym typeface="Roboto Condensed Light"/>
            </a:endParaRPr>
          </a:p>
          <a:p>
            <a:pPr indent="-240447" marL="240447"/>
            <a:r>
              <a:rPr dirty="0" lang="ru-RU" sz="2400">
                <a:latin charset="0" panose="020B0604020202020204" typeface="Roboto Condensed Light"/>
                <a:ea charset="0" panose="020B0604020202020204" typeface="Roboto Condensed Light"/>
                <a:sym typeface="Roboto Condensed Light"/>
              </a:rPr>
              <a:t>	Информационные материалы для участников СВО и членов их семей</a:t>
            </a:r>
          </a:p>
        </p:txBody>
      </p:sp>
      <p:sp>
        <p:nvSpPr>
          <p:cNvPr id="9" name="Google Shape;224;p14">
            <a:extLst>
              <a:ext uri="{FF2B5EF4-FFF2-40B4-BE49-F238E27FC236}">
                <a16:creationId xmlns:a16="http://schemas.microsoft.com/office/drawing/2014/main" id="{43AF75D3-9F0A-4668-A9F2-9FE359C67401}"/>
              </a:ext>
            </a:extLst>
          </p:cNvPr>
          <p:cNvSpPr txBox="1"/>
          <p:nvPr/>
        </p:nvSpPr>
        <p:spPr>
          <a:xfrm>
            <a:off x="3575930" y="4145639"/>
            <a:ext cx="701448" cy="903413"/>
          </a:xfrm>
          <a:prstGeom prst="rect">
            <a:avLst/>
          </a:prstGeom>
          <a:noFill/>
          <a:ln>
            <a:noFill/>
          </a:ln>
        </p:spPr>
        <p:txBody>
          <a:bodyPr anchor="b" anchorCtr="0" bIns="121900" lIns="121900" rIns="121900" spcFirstLastPara="1" tIns="121900" wrap="square">
            <a:noAutofit/>
          </a:bodyPr>
          <a:lstStyle/>
          <a:p>
            <a:r>
              <a:rPr b="1" dirty="0" lang="ru-RU" sz="5333">
                <a:solidFill>
                  <a:schemeClr val="bg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3</a:t>
            </a:r>
            <a:endParaRPr b="1" dirty="0" sz="1200">
              <a:solidFill>
                <a:schemeClr val="bg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0" name="Google Shape;224;p14">
            <a:extLst>
              <a:ext uri="{FF2B5EF4-FFF2-40B4-BE49-F238E27FC236}">
                <a16:creationId xmlns:a16="http://schemas.microsoft.com/office/drawing/2014/main" id="{D376E8FE-0FBF-43FF-A8F4-25B45FBD2E6A}"/>
              </a:ext>
            </a:extLst>
          </p:cNvPr>
          <p:cNvSpPr txBox="1"/>
          <p:nvPr/>
        </p:nvSpPr>
        <p:spPr>
          <a:xfrm>
            <a:off x="3575930" y="3155093"/>
            <a:ext cx="701448" cy="903413"/>
          </a:xfrm>
          <a:prstGeom prst="rect">
            <a:avLst/>
          </a:prstGeom>
          <a:noFill/>
          <a:ln>
            <a:noFill/>
          </a:ln>
        </p:spPr>
        <p:txBody>
          <a:bodyPr anchor="b" anchorCtr="0" bIns="121900" lIns="121900" rIns="121900" spcFirstLastPara="1" tIns="121900" wrap="square">
            <a:noAutofit/>
          </a:bodyPr>
          <a:lstStyle/>
          <a:p>
            <a:r>
              <a:rPr b="1" dirty="0" lang="ru-RU" sz="5333">
                <a:solidFill>
                  <a:schemeClr val="bg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</a:t>
            </a:r>
            <a:endParaRPr b="1" dirty="0" sz="1200">
              <a:solidFill>
                <a:schemeClr val="bg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1" name="Google Shape;224;p14">
            <a:extLst>
              <a:ext uri="{FF2B5EF4-FFF2-40B4-BE49-F238E27FC236}">
                <a16:creationId xmlns:a16="http://schemas.microsoft.com/office/drawing/2014/main" id="{96A2B014-4C19-4DC8-B0C1-A979ACE2E4D2}"/>
              </a:ext>
            </a:extLst>
          </p:cNvPr>
          <p:cNvSpPr txBox="1"/>
          <p:nvPr/>
        </p:nvSpPr>
        <p:spPr>
          <a:xfrm>
            <a:off x="3561304" y="2251697"/>
            <a:ext cx="701448" cy="903413"/>
          </a:xfrm>
          <a:prstGeom prst="rect">
            <a:avLst/>
          </a:prstGeom>
          <a:noFill/>
          <a:ln>
            <a:noFill/>
          </a:ln>
        </p:spPr>
        <p:txBody>
          <a:bodyPr anchor="b" anchorCtr="0" bIns="121900" lIns="121900" rIns="121900" spcFirstLastPara="1" tIns="121900" wrap="square">
            <a:noAutofit/>
          </a:bodyPr>
          <a:lstStyle/>
          <a:p>
            <a:r>
              <a:rPr b="1" dirty="0" lang="ru-RU" sz="5333">
                <a:solidFill>
                  <a:schemeClr val="bg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1</a:t>
            </a:r>
            <a:endParaRPr b="1" dirty="0" sz="1200">
              <a:solidFill>
                <a:schemeClr val="bg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0B3523C-DDAD-4F70-9CB0-13886BE51870}"/>
              </a:ext>
            </a:extLst>
          </p:cNvPr>
          <p:cNvSpPr/>
          <p:nvPr/>
        </p:nvSpPr>
        <p:spPr>
          <a:xfrm>
            <a:off x="3926654" y="5998440"/>
            <a:ext cx="7175362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dirty="0" lang="en-US" sz="2667" u="sng">
                <a:solidFill>
                  <a:srgbClr val="5CA853"/>
                </a:solidFill>
                <a:latin typeface="Roboto"/>
                <a:hlinkClick r:id="rId3"/>
              </a:rPr>
              <a:t>https://cloud.mail.ru/public/YLMq/59KGDr8jo</a:t>
            </a:r>
            <a:endParaRPr dirty="0" lang="ru-RU" sz="2667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1C0A3F9-7302-4B05-BA4A-4A204ADFFA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" l="3" t="135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CDF9C01-26AE-4F1B-BBAD-1DE6BF4005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9ED7E9D-22CB-4D8B-A9DA-9905D0C41AF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6C2D14F-418E-40C8-A2C9-F6E197E131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018" y="277477"/>
            <a:ext cx="591946" cy="7354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73D4212-EE44-4FC7-8E5E-6A2ED6B8A1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35" y="232227"/>
            <a:ext cx="815063" cy="815063"/>
          </a:xfrm>
          <a:prstGeom prst="rect">
            <a:avLst/>
          </a:prstGeom>
        </p:spPr>
      </p:pic>
      <p:sp>
        <p:nvSpPr>
          <p:cNvPr id="21" name="Номер слайда 3">
            <a:extLst>
              <a:ext uri="{FF2B5EF4-FFF2-40B4-BE49-F238E27FC236}">
                <a16:creationId xmlns:a16="http://schemas.microsoft.com/office/drawing/2014/main" id="{12633D5F-FA7B-465A-BCB2-FD03BFD8C484}"/>
              </a:ext>
            </a:extLst>
          </p:cNvPr>
          <p:cNvSpPr txBox="1">
            <a:spLocks/>
          </p:cNvSpPr>
          <p:nvPr/>
        </p:nvSpPr>
        <p:spPr>
          <a:xfrm>
            <a:off x="10105867" y="6332081"/>
            <a:ext cx="1983200" cy="420800"/>
          </a:xfrm>
          <a:prstGeom prst="rect">
            <a:avLst/>
          </a:prstGeom>
          <a:noFill/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algn="r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algn="r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algn="r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algn="r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algn="r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algn="r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algn="r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algn="r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fld id="{00000000-1234-1234-1234-123412341234}" type="slidenum">
              <a:rPr lang="en" sz="1600">
                <a:solidFill>
                  <a:schemeClr val="accent2"/>
                </a:solidFill>
              </a:rPr>
              <a:pPr/>
              <a:t>13</a:t>
            </a:fld>
            <a:endParaRPr dirty="0" lang="en" sz="16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393106"/>
      </p:ext>
    </p:extLst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151448-A2E4-4AA4-AABD-A81F2BA7FD65}"/>
              </a:ext>
            </a:extLst>
          </p:cNvPr>
          <p:cNvSpPr txBox="1"/>
          <p:nvPr/>
        </p:nvSpPr>
        <p:spPr>
          <a:xfrm>
            <a:off x="11850035" y="6364018"/>
            <a:ext cx="176169" cy="369332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dirty="0" lang="ru-RU">
                <a:solidFill>
                  <a:schemeClr val="bg1">
                    <a:lumMod val="50000"/>
                  </a:schemeClr>
                </a:solidFill>
                <a:latin charset="0" panose="020B0604020202020204" pitchFamily="34" typeface="Arial"/>
                <a:cs charset="0" panose="020B0604020202020204" pitchFamily="34" typeface="Arial"/>
              </a:rPr>
              <a:t>8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102E5A2-C9C9-45B2-AE1D-7743B1B933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-1" y="1032550"/>
            <a:ext cx="4395831" cy="129754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04907B5-0125-4D1F-AC55-6DC1612B8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6" y="1032550"/>
            <a:ext cx="4504888" cy="12975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09E6E63F-1A6A-40F3-A8FD-CCB757425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29" y="1032549"/>
            <a:ext cx="3762971" cy="1297543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F5A7B8C6-C190-47C3-AB42-60EA99D120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2080970"/>
            <a:ext cx="4395831" cy="12975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3F7E584D-B556-4117-B2B8-C326E62D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2080970"/>
            <a:ext cx="4504888" cy="129754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F2834DB5-7DBB-4961-A067-406E3DCF1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2080969"/>
            <a:ext cx="3762971" cy="129754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ED62ED33-AC33-4C23-A99F-C852671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3129388"/>
            <a:ext cx="4395831" cy="12975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F7858F61-00C9-48FA-A72D-E17ABFF09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3129388"/>
            <a:ext cx="4504888" cy="12975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10560A14-D925-493A-8072-1329DF9C8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3129387"/>
            <a:ext cx="3762971" cy="1297543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CBAEF311-48C4-446D-A616-130ED1F9D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4177807"/>
            <a:ext cx="4395831" cy="12975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F6C2DF5D-C60B-4510-8EE3-E8483E911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4177807"/>
            <a:ext cx="4504888" cy="1297543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F7CA62E2-FEA0-4712-AC3B-3AEE300A9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4177806"/>
            <a:ext cx="3762971" cy="129754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DD3B2B8E-4796-497D-9D48-2D82D3830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/>
          <a:stretch/>
        </p:blipFill>
        <p:spPr>
          <a:xfrm>
            <a:off x="0" y="5222719"/>
            <a:ext cx="4395831" cy="12975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5E8A5332-43C0-4587-9825-8EE3C506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87" y="5222719"/>
            <a:ext cx="4504888" cy="12975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CBEA671D-1C3C-4EAD-9218-A4F1964AA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8429030" y="5222718"/>
            <a:ext cx="3762971" cy="129754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94FB5C6F-50ED-48B1-9287-D191BA2771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 l="2420"/>
          <a:stretch/>
        </p:blipFill>
        <p:spPr>
          <a:xfrm>
            <a:off x="0" y="6271137"/>
            <a:ext cx="4395831" cy="586863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3170B0EB-B0F4-4283-8100-21386751C0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/>
          <a:stretch/>
        </p:blipFill>
        <p:spPr>
          <a:xfrm>
            <a:off x="4159987" y="6271137"/>
            <a:ext cx="4504888" cy="58686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308E74FF-B3D6-44C7-9D87-2CDA0F7A4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71" r="16469"/>
          <a:stretch/>
        </p:blipFill>
        <p:spPr>
          <a:xfrm>
            <a:off x="8429030" y="6271137"/>
            <a:ext cx="3762971" cy="586864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C5F1CAF1-796F-4BA5-BE8F-D503641A4D50}"/>
              </a:ext>
            </a:extLst>
          </p:cNvPr>
          <p:cNvSpPr/>
          <p:nvPr/>
        </p:nvSpPr>
        <p:spPr>
          <a:xfrm>
            <a:off x="-2" y="1092811"/>
            <a:ext cx="12192002" cy="576519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dirty="0" lang="ru-RU"/>
          </a:p>
        </p:txBody>
      </p: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425680BC-5BBB-4D1E-AEA6-A51C174CA0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" l="3" t="135"/>
          <a:stretch/>
        </p:blipFill>
        <p:spPr>
          <a:xfrm>
            <a:off x="156117" y="152488"/>
            <a:ext cx="4600552" cy="892488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FACB826F-4B93-49C0-866F-CADD981FDE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90" y="192942"/>
            <a:ext cx="800449" cy="8004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8A7FC4F8-7578-40DD-8E13-500C97E1DB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"/>
          <a:stretch/>
        </p:blipFill>
        <p:spPr>
          <a:xfrm>
            <a:off x="10190975" y="192943"/>
            <a:ext cx="796622" cy="800449"/>
          </a:xfrm>
          <a:prstGeom prst="rect">
            <a:avLst/>
          </a:prstGeom>
        </p:spPr>
      </p:pic>
      <p:sp>
        <p:nvSpPr>
          <p:cNvPr id="31" name="Text Box 10">
            <a:extLst>
              <a:ext uri="{FF2B5EF4-FFF2-40B4-BE49-F238E27FC236}">
                <a16:creationId xmlns:a16="http://schemas.microsoft.com/office/drawing/2014/main" id="{69A870E2-AA2D-4A3C-AD1A-965DD1398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531" y="3113616"/>
            <a:ext cx="5956300" cy="1212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t" anchorCtr="0" bIns="0" lIns="0" rIns="0" tIns="0" wrap="square"/>
          <a:lstStyle>
            <a:lvl1pPr eaLnBrk="0"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  <a:defRPr sz="2400">
                <a:solidFill>
                  <a:schemeClr val="bg1"/>
                </a:solidFill>
                <a:latin charset="0" typeface="DIN Round Pro"/>
                <a:ea charset="-128" pitchFamily="34" typeface="Arial Unicode MS"/>
              </a:defRPr>
            </a:lvl1pPr>
            <a:lvl2pPr eaLnBrk="0"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  <a:defRPr sz="2400">
                <a:solidFill>
                  <a:schemeClr val="bg1"/>
                </a:solidFill>
                <a:latin charset="0" typeface="DIN Round Pro"/>
                <a:ea charset="-128" pitchFamily="34" typeface="Arial Unicode MS"/>
              </a:defRPr>
            </a:lvl2pPr>
            <a:lvl3pPr eaLnBrk="0"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  <a:defRPr sz="2400">
                <a:solidFill>
                  <a:schemeClr val="bg1"/>
                </a:solidFill>
                <a:latin charset="0" typeface="DIN Round Pro"/>
                <a:ea charset="-128" pitchFamily="34" typeface="Arial Unicode MS"/>
              </a:defRPr>
            </a:lvl3pPr>
            <a:lvl4pPr eaLnBrk="0"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  <a:defRPr sz="2400">
                <a:solidFill>
                  <a:schemeClr val="bg1"/>
                </a:solidFill>
                <a:latin charset="0" typeface="DIN Round Pro"/>
                <a:ea charset="-128" pitchFamily="34" typeface="Arial Unicode MS"/>
              </a:defRPr>
            </a:lvl4pPr>
            <a:lvl5pPr eaLnBrk="0"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  <a:defRPr sz="2400">
                <a:solidFill>
                  <a:schemeClr val="bg1"/>
                </a:solidFill>
                <a:latin charset="0" typeface="DIN Round Pro"/>
                <a:ea charset="-128" pitchFamily="34" typeface="Arial Unicode MS"/>
              </a:defRPr>
            </a:lvl5pPr>
            <a:lvl6pPr defTabSz="457200" eaLnBrk="0" fontAlgn="base" hangingPunct="0" indent="-228600" marL="251460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charset="0" panose="02020603050405020304" pitchFamily="18" typeface="Times New Roman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  <a:defRPr sz="2400">
                <a:solidFill>
                  <a:schemeClr val="bg1"/>
                </a:solidFill>
                <a:latin charset="0" typeface="DIN Round Pro"/>
                <a:ea charset="-128" pitchFamily="34" typeface="Arial Unicode MS"/>
              </a:defRPr>
            </a:lvl6pPr>
            <a:lvl7pPr defTabSz="457200" eaLnBrk="0" fontAlgn="base" hangingPunct="0" indent="-228600" marL="297180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charset="0" panose="02020603050405020304" pitchFamily="18" typeface="Times New Roman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  <a:defRPr sz="2400">
                <a:solidFill>
                  <a:schemeClr val="bg1"/>
                </a:solidFill>
                <a:latin charset="0" typeface="DIN Round Pro"/>
                <a:ea charset="-128" pitchFamily="34" typeface="Arial Unicode MS"/>
              </a:defRPr>
            </a:lvl7pPr>
            <a:lvl8pPr defTabSz="457200" eaLnBrk="0" fontAlgn="base" hangingPunct="0" indent="-228600" marL="342900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charset="0" panose="02020603050405020304" pitchFamily="18" typeface="Times New Roman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  <a:defRPr sz="2400">
                <a:solidFill>
                  <a:schemeClr val="bg1"/>
                </a:solidFill>
                <a:latin charset="0" typeface="DIN Round Pro"/>
                <a:ea charset="-128" pitchFamily="34" typeface="Arial Unicode MS"/>
              </a:defRPr>
            </a:lvl8pPr>
            <a:lvl9pPr defTabSz="457200" eaLnBrk="0" fontAlgn="base" hangingPunct="0" indent="-228600" marL="388620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charset="0" panose="02020603050405020304" pitchFamily="18" typeface="Times New Roman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  <a:defRPr sz="2400">
                <a:solidFill>
                  <a:schemeClr val="bg1"/>
                </a:solidFill>
                <a:latin charset="0" typeface="DIN Round Pro"/>
                <a:ea charset="-128" pitchFamily="34" typeface="Arial Unicode MS"/>
              </a:defRPr>
            </a:lvl9pPr>
          </a:lstStyle>
          <a:p>
            <a:pPr eaLnBrk="1"/>
            <a:endParaRPr altLang="ru-RU" dirty="0" lang="ru-RU">
              <a:solidFill>
                <a:schemeClr val="bg2">
                  <a:lumMod val="25000"/>
                </a:schemeClr>
              </a:solidFill>
              <a:latin typeface="+mn-lt"/>
              <a:cs charset="0" panose="020B0503020202020204" pitchFamily="34" typeface="Golos Text Medium"/>
            </a:endParaRPr>
          </a:p>
        </p:txBody>
      </p:sp>
      <p:sp>
        <p:nvSpPr>
          <p:cNvPr id="43" name="Text Box 10">
            <a:extLst>
              <a:ext uri="{FF2B5EF4-FFF2-40B4-BE49-F238E27FC236}">
                <a16:creationId xmlns:a16="http://schemas.microsoft.com/office/drawing/2014/main" id="{16A680ED-12DB-4ECA-8B97-EF91A2457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9413" y="1489159"/>
            <a:ext cx="6112417" cy="1212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t" anchorCtr="0" bIns="0" lIns="0" rIns="0" tIns="0" wrap="square"/>
          <a:lstStyle>
            <a:lvl1pPr eaLnBrk="0"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  <a:defRPr sz="2400">
                <a:solidFill>
                  <a:schemeClr val="bg1"/>
                </a:solidFill>
                <a:latin charset="0" typeface="DIN Round Pro"/>
                <a:ea charset="-128" pitchFamily="34" typeface="Arial Unicode MS"/>
              </a:defRPr>
            </a:lvl1pPr>
            <a:lvl2pPr eaLnBrk="0"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  <a:defRPr sz="2400">
                <a:solidFill>
                  <a:schemeClr val="bg1"/>
                </a:solidFill>
                <a:latin charset="0" typeface="DIN Round Pro"/>
                <a:ea charset="-128" pitchFamily="34" typeface="Arial Unicode MS"/>
              </a:defRPr>
            </a:lvl2pPr>
            <a:lvl3pPr eaLnBrk="0"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  <a:defRPr sz="2400">
                <a:solidFill>
                  <a:schemeClr val="bg1"/>
                </a:solidFill>
                <a:latin charset="0" typeface="DIN Round Pro"/>
                <a:ea charset="-128" pitchFamily="34" typeface="Arial Unicode MS"/>
              </a:defRPr>
            </a:lvl3pPr>
            <a:lvl4pPr eaLnBrk="0"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  <a:defRPr sz="2400">
                <a:solidFill>
                  <a:schemeClr val="bg1"/>
                </a:solidFill>
                <a:latin charset="0" typeface="DIN Round Pro"/>
                <a:ea charset="-128" pitchFamily="34" typeface="Arial Unicode MS"/>
              </a:defRPr>
            </a:lvl4pPr>
            <a:lvl5pPr eaLnBrk="0"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  <a:defRPr sz="2400">
                <a:solidFill>
                  <a:schemeClr val="bg1"/>
                </a:solidFill>
                <a:latin charset="0" typeface="DIN Round Pro"/>
                <a:ea charset="-128" pitchFamily="34" typeface="Arial Unicode MS"/>
              </a:defRPr>
            </a:lvl5pPr>
            <a:lvl6pPr defTabSz="457200" eaLnBrk="0" fontAlgn="base" hangingPunct="0" indent="-228600" marL="251460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charset="0" panose="02020603050405020304" pitchFamily="18" typeface="Times New Roman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  <a:defRPr sz="2400">
                <a:solidFill>
                  <a:schemeClr val="bg1"/>
                </a:solidFill>
                <a:latin charset="0" typeface="DIN Round Pro"/>
                <a:ea charset="-128" pitchFamily="34" typeface="Arial Unicode MS"/>
              </a:defRPr>
            </a:lvl6pPr>
            <a:lvl7pPr defTabSz="457200" eaLnBrk="0" fontAlgn="base" hangingPunct="0" indent="-228600" marL="297180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charset="0" panose="02020603050405020304" pitchFamily="18" typeface="Times New Roman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  <a:defRPr sz="2400">
                <a:solidFill>
                  <a:schemeClr val="bg1"/>
                </a:solidFill>
                <a:latin charset="0" typeface="DIN Round Pro"/>
                <a:ea charset="-128" pitchFamily="34" typeface="Arial Unicode MS"/>
              </a:defRPr>
            </a:lvl7pPr>
            <a:lvl8pPr defTabSz="457200" eaLnBrk="0" fontAlgn="base" hangingPunct="0" indent="-228600" marL="342900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charset="0" panose="02020603050405020304" pitchFamily="18" typeface="Times New Roman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  <a:defRPr sz="2400">
                <a:solidFill>
                  <a:schemeClr val="bg1"/>
                </a:solidFill>
                <a:latin charset="0" typeface="DIN Round Pro"/>
                <a:ea charset="-128" pitchFamily="34" typeface="Arial Unicode MS"/>
              </a:defRPr>
            </a:lvl8pPr>
            <a:lvl9pPr defTabSz="457200" eaLnBrk="0" fontAlgn="base" hangingPunct="0" indent="-228600" marL="388620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charset="0" panose="02020603050405020304" pitchFamily="18" typeface="Times New Roman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  <a:defRPr sz="2400">
                <a:solidFill>
                  <a:schemeClr val="bg1"/>
                </a:solidFill>
                <a:latin charset="0" typeface="DIN Round Pro"/>
                <a:ea charset="-128" pitchFamily="34" typeface="Arial Unicode MS"/>
              </a:defRPr>
            </a:lvl9pPr>
          </a:lstStyle>
          <a:p>
            <a:pPr eaLnBrk="1"/>
            <a:r>
              <a:rPr altLang="ru-RU" b="1" dirty="0" lang="ru-RU" sz="2800">
                <a:solidFill>
                  <a:srgbClr val="004790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Контактная информация</a:t>
            </a:r>
          </a:p>
          <a:p>
            <a:pPr eaLnBrk="1">
              <a:buClrTx/>
              <a:buFontTx/>
              <a:buNone/>
            </a:pPr>
            <a:endParaRPr altLang="ru-RU" b="1" dirty="0" lang="ru-RU" sz="2000">
              <a:solidFill>
                <a:schemeClr val="bg2">
                  <a:lumMod val="25000"/>
                </a:schemeClr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eaLnBrk="1">
              <a:buClrTx/>
              <a:buFontTx/>
              <a:buNone/>
            </a:pPr>
            <a:r>
              <a:rPr altLang="ru-RU" dirty="0" lang="ru-RU" sz="2800">
                <a:solidFill>
                  <a:schemeClr val="bg2">
                    <a:lumMod val="25000"/>
                  </a:schemeClr>
                </a:solidFill>
                <a:latin charset="0" panose="020B0604020202020204" pitchFamily="34" typeface="Arial"/>
                <a:cs charset="0" panose="020B0604020202020204" pitchFamily="34" typeface="Arial"/>
              </a:rPr>
              <a:t>Родионов Владимир Анатольевич</a:t>
            </a:r>
          </a:p>
        </p:txBody>
      </p:sp>
      <p:sp>
        <p:nvSpPr>
          <p:cNvPr id="44" name="Text Box 10">
            <a:extLst>
              <a:ext uri="{FF2B5EF4-FFF2-40B4-BE49-F238E27FC236}">
                <a16:creationId xmlns:a16="http://schemas.microsoft.com/office/drawing/2014/main" id="{90EB3F54-5082-474F-BB42-CCBBB4F927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9414" y="2966174"/>
            <a:ext cx="5658960" cy="1604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t" anchorCtr="0" bIns="0" lIns="0" rIns="0" tIns="0" wrap="square"/>
          <a:lstStyle>
            <a:lvl1pPr eaLnBrk="0"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  <a:defRPr sz="2400">
                <a:solidFill>
                  <a:schemeClr val="bg1"/>
                </a:solidFill>
                <a:latin charset="0" typeface="DIN Round Pro"/>
                <a:ea charset="-128" pitchFamily="34" typeface="Arial Unicode MS"/>
              </a:defRPr>
            </a:lvl1pPr>
            <a:lvl2pPr eaLnBrk="0"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  <a:defRPr sz="2400">
                <a:solidFill>
                  <a:schemeClr val="bg1"/>
                </a:solidFill>
                <a:latin charset="0" typeface="DIN Round Pro"/>
                <a:ea charset="-128" pitchFamily="34" typeface="Arial Unicode MS"/>
              </a:defRPr>
            </a:lvl2pPr>
            <a:lvl3pPr eaLnBrk="0"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  <a:defRPr sz="2400">
                <a:solidFill>
                  <a:schemeClr val="bg1"/>
                </a:solidFill>
                <a:latin charset="0" typeface="DIN Round Pro"/>
                <a:ea charset="-128" pitchFamily="34" typeface="Arial Unicode MS"/>
              </a:defRPr>
            </a:lvl3pPr>
            <a:lvl4pPr eaLnBrk="0"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  <a:defRPr sz="2400">
                <a:solidFill>
                  <a:schemeClr val="bg1"/>
                </a:solidFill>
                <a:latin charset="0" typeface="DIN Round Pro"/>
                <a:ea charset="-128" pitchFamily="34" typeface="Arial Unicode MS"/>
              </a:defRPr>
            </a:lvl4pPr>
            <a:lvl5pPr eaLnBrk="0"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  <a:defRPr sz="2400">
                <a:solidFill>
                  <a:schemeClr val="bg1"/>
                </a:solidFill>
                <a:latin charset="0" typeface="DIN Round Pro"/>
                <a:ea charset="-128" pitchFamily="34" typeface="Arial Unicode MS"/>
              </a:defRPr>
            </a:lvl5pPr>
            <a:lvl6pPr defTabSz="457200" eaLnBrk="0" fontAlgn="base" hangingPunct="0" indent="-228600" marL="251460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charset="0" panose="02020603050405020304" pitchFamily="18" typeface="Times New Roman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  <a:defRPr sz="2400">
                <a:solidFill>
                  <a:schemeClr val="bg1"/>
                </a:solidFill>
                <a:latin charset="0" typeface="DIN Round Pro"/>
                <a:ea charset="-128" pitchFamily="34" typeface="Arial Unicode MS"/>
              </a:defRPr>
            </a:lvl6pPr>
            <a:lvl7pPr defTabSz="457200" eaLnBrk="0" fontAlgn="base" hangingPunct="0" indent="-228600" marL="297180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charset="0" panose="02020603050405020304" pitchFamily="18" typeface="Times New Roman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  <a:defRPr sz="2400">
                <a:solidFill>
                  <a:schemeClr val="bg1"/>
                </a:solidFill>
                <a:latin charset="0" typeface="DIN Round Pro"/>
                <a:ea charset="-128" pitchFamily="34" typeface="Arial Unicode MS"/>
              </a:defRPr>
            </a:lvl7pPr>
            <a:lvl8pPr defTabSz="457200" eaLnBrk="0" fontAlgn="base" hangingPunct="0" indent="-228600" marL="342900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charset="0" panose="02020603050405020304" pitchFamily="18" typeface="Times New Roman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  <a:defRPr sz="2400">
                <a:solidFill>
                  <a:schemeClr val="bg1"/>
                </a:solidFill>
                <a:latin charset="0" typeface="DIN Round Pro"/>
                <a:ea charset="-128" pitchFamily="34" typeface="Arial Unicode MS"/>
              </a:defRPr>
            </a:lvl8pPr>
            <a:lvl9pPr defTabSz="457200" eaLnBrk="0" fontAlgn="base" hangingPunct="0" indent="-228600" marL="388620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charset="0" panose="02020603050405020304" pitchFamily="18" typeface="Times New Roman"/>
              <a:tabLst>
                <a:tab algn="l" pos="0"/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  <a:tab algn="l" pos="4572000"/>
                <a:tab algn="l" pos="5029200"/>
                <a:tab algn="l" pos="5486400"/>
                <a:tab algn="l" pos="5943600"/>
                <a:tab algn="l" pos="6400800"/>
                <a:tab algn="l" pos="6858000"/>
                <a:tab algn="l" pos="7315200"/>
                <a:tab algn="l" pos="7772400"/>
                <a:tab algn="l" pos="8229600"/>
                <a:tab algn="l" pos="8686800"/>
                <a:tab algn="l" pos="9144000"/>
              </a:tabLst>
              <a:defRPr sz="2400">
                <a:solidFill>
                  <a:schemeClr val="bg1"/>
                </a:solidFill>
                <a:latin charset="0" typeface="DIN Round Pro"/>
                <a:ea charset="-128" pitchFamily="34" typeface="Arial Unicode MS"/>
              </a:defRPr>
            </a:lvl9pPr>
          </a:lstStyle>
          <a:p>
            <a:pPr algn="just" eaLnBrk="1">
              <a:buClrTx/>
              <a:buFontTx/>
              <a:buNone/>
            </a:pPr>
            <a:r>
              <a:rPr altLang="ru-RU" dirty="0" lang="ru-RU" sz="1800">
                <a:solidFill>
                  <a:schemeClr val="bg2">
                    <a:lumMod val="25000"/>
                  </a:schemeClr>
                </a:solidFill>
                <a:latin charset="0" panose="020B0604020202020204" pitchFamily="34" typeface="Arial"/>
                <a:cs charset="0" panose="020B0604020202020204" pitchFamily="34" typeface="Arial"/>
              </a:rPr>
              <a:t>Министр социального развития, опеки </a:t>
            </a:r>
          </a:p>
          <a:p>
            <a:pPr algn="just" eaLnBrk="1">
              <a:buClrTx/>
              <a:buFontTx/>
              <a:buNone/>
            </a:pPr>
            <a:r>
              <a:rPr altLang="ru-RU" dirty="0" lang="ru-RU" sz="1800">
                <a:solidFill>
                  <a:schemeClr val="bg2">
                    <a:lumMod val="25000"/>
                  </a:schemeClr>
                </a:solidFill>
                <a:latin charset="0" panose="020B0604020202020204" pitchFamily="34" typeface="Arial"/>
                <a:cs charset="0" panose="020B0604020202020204" pitchFamily="34" typeface="Arial"/>
              </a:rPr>
              <a:t>и попечительства Иркутской области</a:t>
            </a:r>
          </a:p>
          <a:p>
            <a:pPr eaLnBrk="1">
              <a:buClrTx/>
              <a:buFontTx/>
              <a:buNone/>
            </a:pPr>
            <a:endParaRPr altLang="ru-RU" dirty="0" lang="ru-RU" sz="1800">
              <a:solidFill>
                <a:schemeClr val="bg2">
                  <a:lumMod val="25000"/>
                </a:schemeClr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eaLnBrk="1">
              <a:buClrTx/>
              <a:buFontTx/>
              <a:buNone/>
            </a:pPr>
            <a:r>
              <a:rPr altLang="ru-RU" dirty="0" lang="ru-RU" sz="1800">
                <a:solidFill>
                  <a:schemeClr val="bg2">
                    <a:lumMod val="25000"/>
                  </a:schemeClr>
                </a:solidFill>
                <a:latin charset="0" panose="020B0604020202020204" pitchFamily="34" typeface="Arial"/>
                <a:cs charset="0" panose="020B0604020202020204" pitchFamily="34" typeface="Arial"/>
              </a:rPr>
              <a:t>е-</a:t>
            </a:r>
            <a:r>
              <a:rPr altLang="ru-RU" dirty="0" lang="en-US" sz="1800">
                <a:solidFill>
                  <a:schemeClr val="bg2">
                    <a:lumMod val="25000"/>
                  </a:schemeClr>
                </a:solidFill>
                <a:latin charset="0" panose="020B0604020202020204" pitchFamily="34" typeface="Arial"/>
                <a:cs charset="0" panose="020B0604020202020204" pitchFamily="34" typeface="Arial"/>
              </a:rPr>
              <a:t>mail.ru</a:t>
            </a:r>
            <a:r>
              <a:rPr altLang="ru-RU" dirty="0" lang="ru-RU" sz="1800">
                <a:solidFill>
                  <a:schemeClr val="bg2">
                    <a:lumMod val="25000"/>
                  </a:schemeClr>
                </a:solidFill>
                <a:latin charset="0" panose="020B0604020202020204" pitchFamily="34" typeface="Arial"/>
                <a:cs charset="0" panose="020B0604020202020204" pitchFamily="34" typeface="Arial"/>
              </a:rPr>
              <a:t>: </a:t>
            </a:r>
            <a:r>
              <a:rPr dirty="0" lang="ru-RU" sz="1800">
                <a:solidFill>
                  <a:srgbClr val="0000FF"/>
                </a:solidFill>
                <a:effectLst/>
                <a:latin charset="0" panose="02020603050405020304" pitchFamily="18" typeface="Times New Roman"/>
                <a:ea charset="0" panose="02020603050405020304" pitchFamily="18" typeface="Times New Roman"/>
              </a:rPr>
              <a:t>obl_sobes@sobes.admirk.ru</a:t>
            </a:r>
            <a:br>
              <a:rPr altLang="ru-RU" dirty="0" lang="en-US" sz="1800">
                <a:solidFill>
                  <a:schemeClr val="bg2">
                    <a:lumMod val="25000"/>
                  </a:schemeClr>
                </a:solidFill>
                <a:latin charset="0" panose="020B0604020202020204" pitchFamily="34" typeface="Arial"/>
                <a:cs charset="0" panose="020B0604020202020204" pitchFamily="34" typeface="Arial"/>
              </a:rPr>
            </a:br>
            <a:r>
              <a:rPr altLang="ru-RU" dirty="0" lang="ru-RU" sz="1800">
                <a:solidFill>
                  <a:schemeClr val="bg2">
                    <a:lumMod val="25000"/>
                  </a:schemeClr>
                </a:solidFill>
                <a:latin charset="0" panose="020B0604020202020204" pitchFamily="34" typeface="Arial"/>
                <a:cs charset="0" panose="020B0604020202020204" pitchFamily="34" typeface="Arial"/>
              </a:rPr>
              <a:t>телефон: </a:t>
            </a:r>
            <a:r>
              <a:rPr dirty="0" lang="ru-RU" sz="1800">
                <a:solidFill>
                  <a:srgbClr val="000000"/>
                </a:solidFill>
                <a:effectLst/>
                <a:latin charset="0" panose="02020603050405020304" pitchFamily="18" typeface="Times New Roman"/>
                <a:ea charset="0" panose="02020603050405020304" pitchFamily="18" typeface="Times New Roman"/>
              </a:rPr>
              <a:t>+7 (3952) 33-33-31</a:t>
            </a:r>
            <a:endParaRPr altLang="ru-RU" dirty="0" lang="en-US" sz="1800">
              <a:solidFill>
                <a:schemeClr val="bg2">
                  <a:lumMod val="25000"/>
                </a:schemeClr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eaLnBrk="1">
              <a:buClrTx/>
              <a:buFontTx/>
              <a:buNone/>
            </a:pPr>
            <a:endParaRPr altLang="ru-RU" dirty="0" lang="ru-RU" sz="1800">
              <a:solidFill>
                <a:schemeClr val="bg2">
                  <a:lumMod val="25000"/>
                </a:schemeClr>
              </a:solidFill>
              <a:latin typeface="+mn-lt"/>
              <a:cs charset="0" panose="020B0503020202020204" pitchFamily="34" typeface="Golos Text Medium"/>
            </a:endParaRP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D37F10FD-2238-40AA-992B-6D7456C2FF1B}"/>
              </a:ext>
            </a:extLst>
          </p:cNvPr>
          <p:cNvSpPr/>
          <p:nvPr/>
        </p:nvSpPr>
        <p:spPr>
          <a:xfrm>
            <a:off x="0" y="1136650"/>
            <a:ext cx="4871720" cy="57213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dirty="0" lang="ru-RU">
              <a:solidFill>
                <a:schemeClr val="bg2">
                  <a:lumMod val="25000"/>
                </a:schemeClr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BC8A73A-EA28-4D0E-AFEB-B892FD3B7F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512" y="1840763"/>
            <a:ext cx="4310132" cy="4445738"/>
          </a:xfrm>
          <a:prstGeom prst="rect">
            <a:avLst/>
          </a:prstGeom>
          <a:ln>
            <a:noFill/>
          </a:ln>
          <a:effectLst>
            <a:outerShdw algn="tl" blurRad="190500" rotWithShape="0">
              <a:srgbClr val="000000">
                <a:alpha val="70000"/>
              </a:srgbClr>
            </a:outerShdw>
          </a:effectLst>
        </p:spPr>
      </p:pic>
      <p:pic>
        <p:nvPicPr>
          <p:cNvPr descr="Изображение выглядит как шаблон, символ, Графика, круг&#10;&#10;Автоматически созданное описание" id="36" name="Рисунок 3">
            <a:extLst>
              <a:ext uri="{FF2B5EF4-FFF2-40B4-BE49-F238E27FC236}">
                <a16:creationId xmlns:a16="http://schemas.microsoft.com/office/drawing/2014/main" id="{8FDE4BD8-1CB4-43E6-BD20-535819E74AAF}"/>
              </a:ext>
            </a:extLst>
          </p:cNvPr>
          <p:cNvPicPr/>
          <p:nvPr/>
        </p:nvPicPr>
        <p:blipFill>
          <a:blip r:embed="rId7"/>
          <a:stretch/>
        </p:blipFill>
        <p:spPr>
          <a:xfrm rot="16200000">
            <a:off x="7220579" y="4787387"/>
            <a:ext cx="1290751" cy="1361014"/>
          </a:xfrm>
          <a:prstGeom prst="rect">
            <a:avLst/>
          </a:prstGeom>
          <a:ln w="0">
            <a:noFill/>
          </a:ln>
        </p:spPr>
      </p:pic>
      <p:pic>
        <p:nvPicPr>
          <p:cNvPr descr="Изображение выглядит как Графика, Шрифт, шаблон, круг&#10;&#10;Автоматически созданное описание" id="38" name="Рисунок 4">
            <a:extLst>
              <a:ext uri="{FF2B5EF4-FFF2-40B4-BE49-F238E27FC236}">
                <a16:creationId xmlns:a16="http://schemas.microsoft.com/office/drawing/2014/main" id="{8DB4A8F6-73D7-45E3-905B-6B73FAF94974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8932702" y="4848851"/>
            <a:ext cx="1258273" cy="1264419"/>
          </a:xfrm>
          <a:prstGeom prst="rect">
            <a:avLst/>
          </a:prstGeom>
          <a:ln w="0">
            <a:noFill/>
          </a:ln>
        </p:spPr>
      </p:pic>
      <p:pic>
        <p:nvPicPr>
          <p:cNvPr descr="Изображение выглядит как Графика, шаблон, графический дизайн, круг&#10;&#10;Автоматически созданное описание" id="39" name="Рисунок 5">
            <a:extLst>
              <a:ext uri="{FF2B5EF4-FFF2-40B4-BE49-F238E27FC236}">
                <a16:creationId xmlns:a16="http://schemas.microsoft.com/office/drawing/2014/main" id="{B928FCF2-4DBB-4FCF-A331-8056E130EB5E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10575118" y="4824881"/>
            <a:ext cx="1258273" cy="1264419"/>
          </a:xfrm>
          <a:prstGeom prst="rect">
            <a:avLst/>
          </a:prstGeom>
          <a:ln w="0">
            <a:noFill/>
          </a:ln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328670D-022E-4FF7-B775-45E71BA0C8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4127" y="4753845"/>
            <a:ext cx="1517550" cy="1414873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C00BFE72-4BB9-46A5-89F0-8A00CB5B536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018" y="277477"/>
            <a:ext cx="591946" cy="735493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CB340308-3BEE-4A7D-B233-64B34B8E6EC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435" y="232227"/>
            <a:ext cx="815063" cy="815063"/>
          </a:xfrm>
          <a:prstGeom prst="rect">
            <a:avLst/>
          </a:prstGeom>
        </p:spPr>
      </p:pic>
      <p:sp>
        <p:nvSpPr>
          <p:cNvPr id="72" name="Номер слайда 3">
            <a:extLst>
              <a:ext uri="{FF2B5EF4-FFF2-40B4-BE49-F238E27FC236}">
                <a16:creationId xmlns:a16="http://schemas.microsoft.com/office/drawing/2014/main" id="{C3F3FA28-FBD1-4493-8F33-31508F358049}"/>
              </a:ext>
            </a:extLst>
          </p:cNvPr>
          <p:cNvSpPr txBox="1">
            <a:spLocks/>
          </p:cNvSpPr>
          <p:nvPr/>
        </p:nvSpPr>
        <p:spPr>
          <a:xfrm>
            <a:off x="10105867" y="6332081"/>
            <a:ext cx="1983200" cy="420800"/>
          </a:xfrm>
          <a:prstGeom prst="rect">
            <a:avLst/>
          </a:prstGeom>
          <a:noFill/>
          <a:ln>
            <a:noFill/>
          </a:ln>
        </p:spPr>
        <p:txBody>
          <a:bodyPr anchor="ctr" anchorCtr="0" bIns="121900" lIns="121900" rIns="121900" spcFirstLastPara="1" tIns="121900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algn="r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algn="r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algn="r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algn="r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algn="r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algn="r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algn="r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algn="r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b="1" cap="none" i="0" strike="noStrike" sz="1200" u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fld id="{00000000-1234-1234-1234-123412341234}" type="slidenum">
              <a:rPr lang="en" sz="1600">
                <a:solidFill>
                  <a:schemeClr val="accent2"/>
                </a:solidFill>
              </a:rPr>
              <a:pPr/>
              <a:t>14</a:t>
            </a:fld>
            <a:endParaRPr dirty="0" lang="en" sz="16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532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1501</Words>
  <Application>Microsoft Office PowerPoint</Application>
  <PresentationFormat>Широкоэкранный</PresentationFormat>
  <Paragraphs>165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5" baseType="lpstr">
      <vt:lpstr>Arial</vt:lpstr>
      <vt:lpstr>Calibri</vt:lpstr>
      <vt:lpstr>Calibri Light</vt:lpstr>
      <vt:lpstr>Golos Text</vt:lpstr>
      <vt:lpstr>Montserrat</vt:lpstr>
      <vt:lpstr>Roboto</vt:lpstr>
      <vt:lpstr>Roboto Condensed</vt:lpstr>
      <vt:lpstr>Roboto Condensed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ГЛАВНАЯ РЕШАЕМАЯ ПРОБЛЕМА: организация комплексного сопровождения семей участников СВО </vt:lpstr>
      <vt:lpstr>Этапы реализации практики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Хисматуллина Юлия Ринатовна</dc:creator>
  <cp:lastModifiedBy>Пользователь</cp:lastModifiedBy>
  <cp:revision>12</cp:revision>
  <dcterms:created xsi:type="dcterms:W3CDTF">2025-07-09T09:08:23Z</dcterms:created>
  <dcterms:modified xsi:type="dcterms:W3CDTF">2025-07-25T04:49:34Z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1612893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S10.9.0</vt:lpwstr>
  </property>
</Properties>
</file>