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5"/>
  </p:notesMasterIdLst>
  <p:sldIdLst>
    <p:sldId id="279" r:id="rId2"/>
    <p:sldId id="258" r:id="rId3"/>
    <p:sldId id="259" r:id="rId4"/>
    <p:sldId id="260" r:id="rId5"/>
    <p:sldId id="261" r:id="rId6"/>
    <p:sldId id="262" r:id="rId7"/>
    <p:sldId id="264" r:id="rId8"/>
    <p:sldId id="266" r:id="rId9"/>
    <p:sldId id="268" r:id="rId10"/>
    <p:sldId id="271" r:id="rId11"/>
    <p:sldId id="280" r:id="rId12"/>
    <p:sldId id="278" r:id="rId13"/>
    <p:sldId id="265" r:id="rId14"/>
  </p:sldIdLst>
  <p:sldSz cx="14630400" cy="8229600"/>
  <p:notesSz cx="8229600" cy="14630400"/>
  <p:embeddedFontLst>
    <p:embeddedFont>
      <p:font typeface="Inter" panose="020B0604020202020204" charset="0"/>
      <p:regular r:id="rId16"/>
    </p:embeddedFont>
  </p:embeddedFont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834180DD-CFE1-4DA3-BD3F-1EF6167C14FF}">
          <p14:sldIdLst>
            <p14:sldId id="279"/>
            <p14:sldId id="258"/>
            <p14:sldId id="259"/>
            <p14:sldId id="260"/>
            <p14:sldId id="261"/>
            <p14:sldId id="262"/>
            <p14:sldId id="264"/>
            <p14:sldId id="266"/>
            <p14:sldId id="268"/>
            <p14:sldId id="271"/>
            <p14:sldId id="280"/>
            <p14:sldId id="278"/>
            <p14:sldId id="265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irektor" initials="D" lastIdx="1" clrIdx="0">
    <p:extLst>
      <p:ext uri="{19B8F6BF-5375-455C-9EA6-DF929625EA0E}">
        <p15:presenceInfo xmlns:p15="http://schemas.microsoft.com/office/powerpoint/2012/main" userId="Direkt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1" d="100"/>
          <a:sy n="61" d="100"/>
        </p:scale>
        <p:origin x="13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 defTabSz="914400">
              <a:defRPr lang="ru-RU" sz="14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/>
              <a:t>Динамика СОП и ТЖС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 defTabSz="914400">
            <a:defRPr lang="ru-RU" sz="1400" b="1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СОП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28</c:v>
                </c:pt>
                <c:pt idx="1">
                  <c:v>26</c:v>
                </c:pt>
                <c:pt idx="2">
                  <c:v>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0B-4EA4-8320-D4897090634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ТЖС</c:v>
                </c:pt>
              </c:strCache>
            </c:strRef>
          </c:tx>
          <c:spPr>
            <a:solidFill>
              <a:srgbClr val="AC94D0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14</c:v>
                </c:pt>
                <c:pt idx="1">
                  <c:v>17</c:v>
                </c:pt>
                <c:pt idx="2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70B-4EA4-8320-D489709063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46"/>
        <c:overlap val="-28"/>
        <c:axId val="179767471"/>
        <c:axId val="66466247"/>
      </c:barChart>
      <c:catAx>
        <c:axId val="179767471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6466247"/>
        <c:crosses val="autoZero"/>
        <c:auto val="1"/>
        <c:lblAlgn val="ctr"/>
        <c:lblOffset val="100"/>
        <c:noMultiLvlLbl val="0"/>
      </c:catAx>
      <c:valAx>
        <c:axId val="664662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02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7976747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ru-RU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  <c:extLst>
      <c:ext uri="{0b15fc19-7d7d-44ad-8c2d-2c3a37ce22c3}">
        <chartProps xmlns="https://web.wps.cn/et/2018/main" chartId="{dd19ac93-22fc-4156-ad39-94b646935a53}"/>
      </c:ext>
    </c:extLst>
  </c:chart>
  <c:spPr>
    <a:noFill/>
    <a:ln>
      <a:noFill/>
    </a:ln>
    <a:effectLst/>
  </c:spPr>
  <c:txPr>
    <a:bodyPr/>
    <a:lstStyle/>
    <a:p>
      <a:pPr>
        <a:defRPr lang="ru-RU"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0" vertOverflow="ellipsis" vert="horz" wrap="square" anchor="ctr" anchorCtr="1"/>
          <a:lstStyle/>
          <a:p>
            <a:pPr>
              <a:defRPr lang="ru-RU" sz="1400" b="1" i="0" u="none" strike="noStrike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лишенных,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органиченных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востанновленных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родителей в родительских</a:t>
            </a:r>
            <a:r>
              <a:rPr lang="ru-RU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правах по Томпонскому району </a:t>
            </a:r>
            <a:r>
              <a:rPr lang="ru-RU" baseline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c:rich>
      </c:tx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ru-RU" sz="1400" b="1" i="0" u="none" strike="noStrike" kern="1200" baseline="0">
              <a:solidFill>
                <a:schemeClr val="tx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Количетво родителей, лишенных родительских прав по району</c:v>
                </c:pt>
              </c:strCache>
            </c:strRef>
          </c:tx>
          <c:spPr>
            <a:solidFill>
              <a:srgbClr val="675AC8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  <c:pt idx="3">
                  <c:v>2025 год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1</c:v>
                </c:pt>
                <c:pt idx="2">
                  <c:v>3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FC-4E56-B731-6887FE536AE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Количество родителей, ограниченных в родительских правах по району</c:v>
                </c:pt>
              </c:strCache>
            </c:strRef>
          </c:tx>
          <c:spPr>
            <a:solidFill>
              <a:srgbClr val="AC94D0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  <c:pt idx="3">
                  <c:v>2025 год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FC-4E56-B731-6887FE536AE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Количество родителей, восстановленных в родительских правах по району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  <c:pt idx="3">
                  <c:v>2025 год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1</c:v>
                </c:pt>
                <c:pt idx="1">
                  <c:v>0</c:v>
                </c:pt>
                <c:pt idx="2">
                  <c:v>0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0FC-4E56-B731-6887FE536A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46"/>
        <c:overlap val="-28"/>
        <c:axId val="140137537"/>
        <c:axId val="528372247"/>
      </c:barChart>
      <c:catAx>
        <c:axId val="140137537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28372247"/>
        <c:crosses val="autoZero"/>
        <c:auto val="1"/>
        <c:lblAlgn val="ctr"/>
        <c:lblOffset val="100"/>
        <c:noMultiLvlLbl val="0"/>
      </c:catAx>
      <c:valAx>
        <c:axId val="52837224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02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0" vertOverflow="ellipsis" vert="horz" wrap="square" anchor="ctr" anchorCtr="1"/>
          <a:lstStyle/>
          <a:p>
            <a:pPr>
              <a:defRPr lang="ru-RU"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013753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0" vertOverflow="ellipsis" vert="horz" wrap="square" anchor="ctr" anchorCtr="1"/>
        <a:lstStyle/>
        <a:p>
          <a:pPr>
            <a:defRPr lang="ru-RU"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ru-RU"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0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noFill/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100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0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0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1">
      <cs:styleClr val="auto"/>
    </cs:fillRef>
    <cs:effectRef idx="0"/>
    <cs:fontRef idx="minor">
      <a:schemeClr val="dk1"/>
    </cs:fontRef>
    <cs:spPr>
      <a:ln>
        <a:noFill/>
      </a:ln>
      <a:effectLst/>
    </cs:spPr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02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75000"/>
        <a:lumOff val="25000"/>
      </a:schemeClr>
    </cs:fontRef>
    <cs:defRPr sz="1400" b="1" kern="120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24066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7C93F5-B997-C162-9086-526E6C84B2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9EAAFB1-3050-E633-A5EB-BEE06AEA54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43B8AB0-4BE0-5423-F643-97A835E4E8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D6CD36B-47A8-7316-EBB3-2D79BA204A5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9872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4630400" cy="82296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11 master"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5C73E6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4630400" cy="8229600"/>
          </a:xfrm>
          <a:prstGeom prst="rect">
            <a:avLst/>
          </a:prstGeom>
          <a:solidFill>
            <a:srgbClr val="EAE7FF"/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39215" y="7749540"/>
            <a:ext cx="1722605" cy="411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877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.jpg"/><Relationship Id="rId4" Type="http://schemas.openxmlformats.org/officeDocument/2006/relationships/image" Target="../media/image7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6.pn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10" Type="http://schemas.openxmlformats.org/officeDocument/2006/relationships/image" Target="../media/image15.jpg"/><Relationship Id="rId4" Type="http://schemas.openxmlformats.org/officeDocument/2006/relationships/image" Target="../media/image9.png"/><Relationship Id="rId9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2.jpg"/><Relationship Id="rId4" Type="http://schemas.openxmlformats.org/officeDocument/2006/relationships/image" Target="../media/image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7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5.jpg"/><Relationship Id="rId5" Type="http://schemas.openxmlformats.org/officeDocument/2006/relationships/image" Target="../media/image15.jpg"/><Relationship Id="rId4" Type="http://schemas.openxmlformats.org/officeDocument/2006/relationships/image" Target="../media/image2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34.jp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3.jpg"/><Relationship Id="rId5" Type="http://schemas.openxmlformats.org/officeDocument/2006/relationships/image" Target="../media/image32.jpg"/><Relationship Id="rId4" Type="http://schemas.openxmlformats.org/officeDocument/2006/relationships/image" Target="../media/image31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8.jpg"/><Relationship Id="rId4" Type="http://schemas.openxmlformats.org/officeDocument/2006/relationships/image" Target="../media/image37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7" Type="http://schemas.openxmlformats.org/officeDocument/2006/relationships/image" Target="../media/image3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3.jpg"/><Relationship Id="rId5" Type="http://schemas.openxmlformats.org/officeDocument/2006/relationships/image" Target="../media/image42.jpg"/><Relationship Id="rId4" Type="http://schemas.openxmlformats.org/officeDocument/2006/relationships/image" Target="../media/image41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jpg"/><Relationship Id="rId3" Type="http://schemas.openxmlformats.org/officeDocument/2006/relationships/hyperlink" Target="https://t.me/tompouszn" TargetMode="External"/><Relationship Id="rId7" Type="http://schemas.openxmlformats.org/officeDocument/2006/relationships/image" Target="../media/image4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45.jpg"/><Relationship Id="rId5" Type="http://schemas.openxmlformats.org/officeDocument/2006/relationships/image" Target="../media/image44.jpg"/><Relationship Id="rId4" Type="http://schemas.openxmlformats.org/officeDocument/2006/relationships/hyperlink" Target="https://vk.com/public221247969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6CE19-A8EE-5BCC-63B6-72987FE98E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>
            <a:extLst>
              <a:ext uri="{FF2B5EF4-FFF2-40B4-BE49-F238E27FC236}">
                <a16:creationId xmlns:a16="http://schemas.microsoft.com/office/drawing/2014/main" id="{4A302B03-CE14-83B6-263C-DF3236B0F669}"/>
              </a:ext>
            </a:extLst>
          </p:cNvPr>
          <p:cNvSpPr/>
          <p:nvPr/>
        </p:nvSpPr>
        <p:spPr>
          <a:xfrm>
            <a:off x="793790" y="3760351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endParaRPr lang="en-US" sz="445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932B7C0-BC99-CC98-B4AD-184D1FA5C1A8}"/>
              </a:ext>
            </a:extLst>
          </p:cNvPr>
          <p:cNvSpPr txBox="1"/>
          <p:nvPr/>
        </p:nvSpPr>
        <p:spPr>
          <a:xfrm>
            <a:off x="538481" y="294640"/>
            <a:ext cx="13187458" cy="35997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5550"/>
              </a:lnSpc>
            </a:pPr>
            <a:endParaRPr lang="ru-RU" sz="3200" b="1" dirty="0">
              <a:solidFill>
                <a:srgbClr val="1B1B27"/>
              </a:solidFill>
              <a:latin typeface="Times New Roman" panose="02020603050405020304" pitchFamily="18" charset="0"/>
              <a:ea typeface="Alexandria" pitchFamily="34" charset="-122"/>
              <a:cs typeface="Times New Roman" panose="02020603050405020304" pitchFamily="18" charset="0"/>
            </a:endParaRPr>
          </a:p>
          <a:p>
            <a:pPr algn="ctr">
              <a:lnSpc>
                <a:spcPts val="5550"/>
              </a:lnSpc>
            </a:pPr>
            <a:endParaRPr lang="ru-RU" sz="3200" b="1" dirty="0">
              <a:solidFill>
                <a:srgbClr val="1B1B27"/>
              </a:solidFill>
              <a:latin typeface="Times New Roman" panose="02020603050405020304" pitchFamily="18" charset="0"/>
              <a:ea typeface="Alexandria" pitchFamily="34" charset="-122"/>
              <a:cs typeface="Times New Roman" panose="02020603050405020304" pitchFamily="18" charset="0"/>
            </a:endParaRPr>
          </a:p>
          <a:p>
            <a:pPr algn="ctr">
              <a:lnSpc>
                <a:spcPts val="5550"/>
              </a:lnSpc>
            </a:pPr>
            <a:r>
              <a:rPr lang="ru-RU" sz="3200" b="1" dirty="0">
                <a:solidFill>
                  <a:srgbClr val="1B1B27"/>
                </a:solidFill>
                <a:latin typeface="Times New Roman" panose="02020603050405020304" pitchFamily="18" charset="0"/>
                <a:ea typeface="Alexandria" pitchFamily="34" charset="-122"/>
                <a:cs typeface="Times New Roman" panose="02020603050405020304" pitchFamily="18" charset="0"/>
              </a:rPr>
              <a:t>Республика Саха (Якутия) ,Томпонский район, ГП. Хандыга  </a:t>
            </a:r>
          </a:p>
          <a:p>
            <a:pPr algn="ctr">
              <a:lnSpc>
                <a:spcPts val="5550"/>
              </a:lnSpc>
            </a:pPr>
            <a:r>
              <a:rPr lang="ru-RU" sz="3200" b="1" dirty="0">
                <a:solidFill>
                  <a:srgbClr val="1B1B27"/>
                </a:solidFill>
                <a:latin typeface="Times New Roman" panose="02020603050405020304" pitchFamily="18" charset="0"/>
                <a:ea typeface="Alexandria" pitchFamily="34" charset="-122"/>
                <a:cs typeface="Times New Roman" panose="02020603050405020304" pitchFamily="18" charset="0"/>
              </a:rPr>
              <a:t>ГКУ РС(Я) «Томпонский комплексный центр социальной защиты населения при МТ и СР РС(Я)»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F8C51A4-6834-626E-0FD7-5399F31016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57981" y="101670"/>
            <a:ext cx="2017644" cy="1852957"/>
          </a:xfrm>
          <a:prstGeom prst="ellipse">
            <a:avLst/>
          </a:prstGeom>
          <a:ln w="635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BC15DBF5-8D09-84F8-9D94-1DE49FFFA2FD}"/>
              </a:ext>
            </a:extLst>
          </p:cNvPr>
          <p:cNvSpPr txBox="1"/>
          <p:nvPr/>
        </p:nvSpPr>
        <p:spPr>
          <a:xfrm flipH="1">
            <a:off x="1669774" y="2452025"/>
            <a:ext cx="1187726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200" dirty="0">
                <a:solidFill>
                  <a:srgbClr val="000000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 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ctr"/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НОМИНАЦИЯ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«СОХРАНЕНИЕ СЕМЕЙНОГО ОКРУЖЕНИЯ РЕБЕНКА. ПРОФИЛАКТИКА СЕМЕЙНОГО НЕБЛАГОПОЛУЧИЯ»</a:t>
            </a:r>
            <a:endParaRPr lang="ru-RU" sz="2800" dirty="0">
              <a:solidFill>
                <a:srgbClr val="1B1B27"/>
              </a:solidFill>
              <a:latin typeface="Times New Roman" panose="02020603050405020304" pitchFamily="18" charset="0"/>
              <a:ea typeface="Alexandria" pitchFamily="34" charset="-122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2800" b="1" dirty="0">
              <a:solidFill>
                <a:srgbClr val="1B1B27"/>
              </a:solidFill>
              <a:latin typeface="Times New Roman" panose="02020603050405020304" pitchFamily="18" charset="0"/>
              <a:ea typeface="Alexandria" pitchFamily="34" charset="-122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800" b="1" dirty="0">
                <a:solidFill>
                  <a:srgbClr val="1B1B27"/>
                </a:solidFill>
                <a:latin typeface="Times New Roman" panose="02020603050405020304" pitchFamily="18" charset="0"/>
                <a:ea typeface="Alexandria" pitchFamily="34" charset="-122"/>
                <a:cs typeface="Times New Roman" panose="02020603050405020304" pitchFamily="18" charset="0"/>
              </a:rPr>
              <a:t>Практика: Муниципальный семейный клуб «Гармония» </a:t>
            </a:r>
          </a:p>
          <a:p>
            <a:pPr marL="0" indent="0" algn="ctr">
              <a:buNone/>
            </a:pPr>
            <a:r>
              <a:rPr lang="ru-RU" sz="2800" b="1" dirty="0">
                <a:solidFill>
                  <a:srgbClr val="1B1B27"/>
                </a:solidFill>
                <a:latin typeface="Times New Roman" panose="02020603050405020304" pitchFamily="18" charset="0"/>
                <a:ea typeface="Alexandria" pitchFamily="34" charset="-122"/>
                <a:cs typeface="Times New Roman" panose="02020603050405020304" pitchFamily="18" charset="0"/>
              </a:rPr>
              <a:t>комплексная поддержка семей с детьми в Томпонском районе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729BF8A-1106-1A04-A318-47E213CB8E2B}"/>
              </a:ext>
            </a:extLst>
          </p:cNvPr>
          <p:cNvSpPr txBox="1"/>
          <p:nvPr/>
        </p:nvSpPr>
        <p:spPr>
          <a:xfrm flipV="1">
            <a:off x="1480930" y="3352002"/>
            <a:ext cx="25146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b="1" dirty="0"/>
              <a:t>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C7EA409-4AF5-2077-8F5E-82E3E61950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7176" y="83523"/>
            <a:ext cx="1852957" cy="1852957"/>
          </a:xfrm>
          <a:prstGeom prst="ellipse">
            <a:avLst/>
          </a:prstGeom>
          <a:ln w="6350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B1CC81F-CC74-5F7D-CE17-FA705F2FD31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17117" y="6497829"/>
            <a:ext cx="2017644" cy="1852957"/>
          </a:xfrm>
          <a:prstGeom prst="ellipse">
            <a:avLst/>
          </a:prstGeom>
          <a:ln w="6350" cap="rnd">
            <a:solidFill>
              <a:schemeClr val="bg1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510BC177-FBF7-8C3E-C2C8-DEFC49AA17C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22" y="83523"/>
            <a:ext cx="2889015" cy="1889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52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5486400" cy="8229600"/>
          </a:xfrm>
          <a:prstGeom prst="rect">
            <a:avLst/>
          </a:prstGeom>
          <a:solidFill>
            <a:srgbClr val="E5E0DF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5486400" cy="82296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280190" y="831652"/>
            <a:ext cx="7556421" cy="11163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4350"/>
              </a:lnSpc>
              <a:buNone/>
            </a:pPr>
            <a:r>
              <a:rPr lang="en-US" sz="3500" b="1" dirty="0">
                <a:solidFill>
                  <a:srgbClr val="7030A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Целевая аудитория и охват проекта</a:t>
            </a:r>
            <a:endParaRPr lang="en-US" sz="35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6280190" y="2373154"/>
            <a:ext cx="2305526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r>
              <a:rPr lang="en-US" sz="1750" b="1" dirty="0">
                <a:solidFill>
                  <a:srgbClr val="7030A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Целевая аудитория</a:t>
            </a:r>
            <a:endParaRPr lang="en-US" sz="175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hape 3"/>
          <p:cNvSpPr/>
          <p:nvPr/>
        </p:nvSpPr>
        <p:spPr>
          <a:xfrm>
            <a:off x="6280190" y="3034784"/>
            <a:ext cx="382667" cy="382667"/>
          </a:xfrm>
          <a:prstGeom prst="roundRect">
            <a:avLst>
              <a:gd name="adj" fmla="val 18672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832878" y="3034784"/>
            <a:ext cx="3017996" cy="21774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Семьи с детьми, находящиеся в трудной жизненной ситуации, включая социально </a:t>
            </a:r>
            <a:r>
              <a:rPr lang="en-US" sz="1500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опасное</a:t>
            </a:r>
            <a:r>
              <a:rPr lang="en-US" sz="15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положение</a:t>
            </a:r>
            <a:r>
              <a:rPr lang="ru-RU" sz="15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.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6176691" y="6577215"/>
            <a:ext cx="382667" cy="382667"/>
          </a:xfrm>
          <a:prstGeom prst="roundRect">
            <a:avLst>
              <a:gd name="adj" fmla="val 18672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6832878" y="6547247"/>
            <a:ext cx="3017996" cy="659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Взрослые (родители, опекуны, попечители и другие лица, непосредственно связанные с детьми целевых групп проекта), принимающие участие в мероприятиях проекта.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10273546" y="2373154"/>
            <a:ext cx="2232779" cy="27896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150"/>
              </a:lnSpc>
              <a:buNone/>
            </a:pPr>
            <a:r>
              <a:rPr lang="en-US" sz="1750" b="1" dirty="0">
                <a:solidFill>
                  <a:srgbClr val="7030A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Охват проекта</a:t>
            </a:r>
            <a:endParaRPr lang="en-US" sz="175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10273546" y="2822138"/>
            <a:ext cx="3570684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Более</a:t>
            </a:r>
            <a:r>
              <a:rPr lang="en-US" sz="15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ru-RU" sz="15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5</a:t>
            </a:r>
            <a:r>
              <a:rPr lang="en-US" sz="15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0 семей в Томпонском районе получили поддержку в </a:t>
            </a:r>
            <a:r>
              <a:rPr lang="en-US" sz="1500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рамках</a:t>
            </a:r>
            <a:r>
              <a:rPr lang="en-US" sz="15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sz="1500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проекта</a:t>
            </a:r>
            <a:r>
              <a:rPr lang="ru-RU" sz="15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Семейный клуб  </a:t>
            </a:r>
            <a:r>
              <a:rPr lang="en-US" sz="15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"Гармония" (из них 44 в ТЖС, в том числе СОП , в них несовершеннолетних 115)</a:t>
            </a:r>
            <a:endParaRPr lang="ru-RU" sz="1500" dirty="0">
              <a:solidFill>
                <a:srgbClr val="272525"/>
              </a:solidFill>
              <a:latin typeface="Times New Roman" panose="02020603050405020304" pitchFamily="18" charset="0"/>
              <a:ea typeface="Inter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2100"/>
              </a:lnSpc>
              <a:buNone/>
            </a:pPr>
            <a:endParaRPr lang="ru-RU" sz="1300" dirty="0">
              <a:solidFill>
                <a:srgbClr val="272525"/>
              </a:solidFill>
              <a:latin typeface="Times New Roman" panose="02020603050405020304" pitchFamily="18" charset="0"/>
              <a:ea typeface="Inter" pitchFamily="34" charset="-122"/>
              <a:cs typeface="Times New Roman" panose="02020603050405020304" pitchFamily="18" charset="0"/>
            </a:endParaRPr>
          </a:p>
          <a:p>
            <a:pPr marL="0" indent="0">
              <a:lnSpc>
                <a:spcPts val="2100"/>
              </a:lnSpc>
              <a:buNone/>
            </a:pP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10350641" y="4423339"/>
            <a:ext cx="3570684" cy="9695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Проект охватил </a:t>
            </a:r>
            <a:r>
              <a:rPr lang="en-US" sz="1500" b="1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9</a:t>
            </a:r>
            <a:r>
              <a:rPr lang="en-US" sz="15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населенных пунктов района, обеспечив доступность услуг для широкого круга нуждающихся семей</a:t>
            </a:r>
            <a:r>
              <a:rPr lang="en-US" sz="13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.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10383387" y="5646028"/>
            <a:ext cx="3570684" cy="13608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r>
              <a:rPr lang="en-US" sz="15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Число взрослых (родители, опекуны, попечители и другие лица, непосредственно связанные с детьми целевых групп проекта), принимающих участие в мероприятиях проекта </a:t>
            </a:r>
            <a:r>
              <a:rPr lang="en-US" sz="1500" b="1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58.</a:t>
            </a:r>
            <a:endParaRPr lang="en-US" sz="1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10273546" y="6547247"/>
            <a:ext cx="3570684" cy="5443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100"/>
              </a:lnSpc>
              <a:buNone/>
            </a:pP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BD67D122-24F1-5546-CF3F-15B275701FE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9565" r="28351"/>
          <a:stretch/>
        </p:blipFill>
        <p:spPr>
          <a:xfrm>
            <a:off x="98227" y="-50959"/>
            <a:ext cx="5715000" cy="8229599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C9143955-4B0C-22E7-FE92-50D3D57B10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881113" y="6768549"/>
            <a:ext cx="1651060" cy="1461052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769FEF1-1373-E9F9-C834-B742F963ACF8}"/>
              </a:ext>
            </a:extLst>
          </p:cNvPr>
          <p:cNvSpPr txBox="1"/>
          <p:nvPr/>
        </p:nvSpPr>
        <p:spPr>
          <a:xfrm>
            <a:off x="6761191" y="4554771"/>
            <a:ext cx="2752724" cy="17820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5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Семьи с детьми, дети из семей  нуждающиеся в социальной помощи вследствие кризиса детско-родительских отношений .</a:t>
            </a:r>
          </a:p>
        </p:txBody>
      </p:sp>
      <p:sp>
        <p:nvSpPr>
          <p:cNvPr id="19" name="Shape 3">
            <a:extLst>
              <a:ext uri="{FF2B5EF4-FFF2-40B4-BE49-F238E27FC236}">
                <a16:creationId xmlns:a16="http://schemas.microsoft.com/office/drawing/2014/main" id="{8BD66EFE-1FAC-131C-8F12-3C64425C229D}"/>
              </a:ext>
            </a:extLst>
          </p:cNvPr>
          <p:cNvSpPr/>
          <p:nvPr/>
        </p:nvSpPr>
        <p:spPr>
          <a:xfrm>
            <a:off x="6208503" y="4873417"/>
            <a:ext cx="382667" cy="382667"/>
          </a:xfrm>
          <a:prstGeom prst="roundRect">
            <a:avLst>
              <a:gd name="adj" fmla="val 18672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86527" y="761405"/>
            <a:ext cx="5700832" cy="5899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600"/>
              </a:lnSpc>
              <a:buNone/>
            </a:pPr>
            <a:r>
              <a:rPr lang="en-US" sz="3700" b="1" dirty="0">
                <a:solidFill>
                  <a:srgbClr val="7030A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Цель и задачи проекта</a:t>
            </a:r>
            <a:endParaRPr lang="en-US" sz="370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511255" y="1744069"/>
            <a:ext cx="6251375" cy="2264723"/>
          </a:xfrm>
          <a:prstGeom prst="roundRect">
            <a:avLst>
              <a:gd name="adj" fmla="val 1312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973931" y="1898333"/>
            <a:ext cx="2359819" cy="2949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Цель проекта</a:t>
            </a:r>
            <a:endParaRPr lang="en-US"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3"/>
          <p:cNvSpPr/>
          <p:nvPr/>
        </p:nvSpPr>
        <p:spPr>
          <a:xfrm>
            <a:off x="626165" y="2193251"/>
            <a:ext cx="5861194" cy="17128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250"/>
              </a:lnSpc>
              <a:buNone/>
            </a:pPr>
            <a:r>
              <a:rPr lang="en-US" sz="16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Сохранение, содействие и восстановление семейной среды развития и воспитания детей, оказания действенной помощи семьям с </a:t>
            </a:r>
            <a:r>
              <a:rPr lang="en-US" sz="1600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детьми</a:t>
            </a:r>
            <a:r>
              <a:rPr lang="en-US" sz="16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,</a:t>
            </a:r>
            <a:r>
              <a:rPr lang="ru-RU" sz="16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в том числе</a:t>
            </a:r>
            <a:r>
              <a:rPr lang="en-US" sz="16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находящимся в трудной </a:t>
            </a:r>
            <a:r>
              <a:rPr lang="en-US" sz="1600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жизненной</a:t>
            </a:r>
            <a:r>
              <a:rPr lang="en-US" sz="16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sz="1600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ситуации</a:t>
            </a:r>
            <a:r>
              <a:rPr lang="ru-RU" sz="16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.</a:t>
            </a:r>
            <a:endParaRPr lang="en-US" sz="1600" dirty="0">
              <a:solidFill>
                <a:srgbClr val="272525"/>
              </a:solidFill>
              <a:latin typeface="Times New Roman" panose="02020603050405020304" pitchFamily="18" charset="0"/>
              <a:ea typeface="Inter" pitchFamily="34" charset="-122"/>
              <a:cs typeface="Times New Roman" panose="02020603050405020304" pitchFamily="18" charset="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7225306" y="1299330"/>
            <a:ext cx="6618567" cy="6492948"/>
          </a:xfrm>
          <a:prstGeom prst="roundRect">
            <a:avLst>
              <a:gd name="adj" fmla="val 1312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7592497" y="1898333"/>
            <a:ext cx="2359819" cy="29491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Задачи проекта</a:t>
            </a:r>
            <a:endParaRPr lang="en-US"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6"/>
          <p:cNvSpPr/>
          <p:nvPr/>
        </p:nvSpPr>
        <p:spPr>
          <a:xfrm>
            <a:off x="7592497" y="2301121"/>
            <a:ext cx="6063972" cy="1150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Формирование целевой группы проекта с участием представителей органов опеки и попечительства, комиссий по делам несовершеннолетних и защите их прав и иных органов и учреждений в пределах своей компетенции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7"/>
          <p:cNvSpPr/>
          <p:nvPr/>
        </p:nvSpPr>
        <p:spPr>
          <a:xfrm>
            <a:off x="7592497" y="3514606"/>
            <a:ext cx="6063972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Нормативное и методическое обеспечение создания и деятельности семейного клуба «Гармония».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7592497" y="4152781"/>
            <a:ext cx="6063972" cy="2876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Ресурсное </a:t>
            </a:r>
            <a:r>
              <a:rPr lang="en-US" sz="1400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обеспечение</a:t>
            </a:r>
            <a:r>
              <a:rPr lang="en-US" sz="14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 семейного клуба «Гармония».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7592497" y="4503301"/>
            <a:ext cx="6063972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Формирование сети партнеров для их включения в реализацию мероприятий семейного клуба «Гармония».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7592497" y="5141476"/>
            <a:ext cx="6063972" cy="11506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Разработка</a:t>
            </a:r>
            <a:r>
              <a:rPr lang="en-US" sz="14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программы «Моя дружная семья» работы семейного клуба. Реализация мероприятий, вошедших в программу, направленных на сохранение и восстановление семейной среды развития и воспитания детей.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7592497" y="6354961"/>
            <a:ext cx="6063972" cy="5753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Проведение мероприятия по открытию семейного клуба «Гармония».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7592497" y="6930270"/>
            <a:ext cx="6063972" cy="3505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342900" indent="-342900">
              <a:lnSpc>
                <a:spcPts val="2250"/>
              </a:lnSpc>
              <a:buSzPct val="100000"/>
              <a:buChar char="•"/>
            </a:pPr>
            <a:r>
              <a:rPr lang="en-US" sz="14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Восстановление семейной </a:t>
            </a:r>
            <a:r>
              <a:rPr lang="en-US" sz="1400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среды</a:t>
            </a:r>
            <a:r>
              <a:rPr lang="en-US" sz="14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развития</a:t>
            </a:r>
            <a:r>
              <a:rPr lang="en-US" sz="14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sz="140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и воспитания детей.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FBFDF7A-B977-4EFE-2DF5-42D109DAAF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69918" y="6653546"/>
            <a:ext cx="1512511" cy="1512511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1D69F28-A971-8ACE-E5EE-A31025E8DA9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084" t="15550" r="5603" b="15223"/>
          <a:stretch/>
        </p:blipFill>
        <p:spPr>
          <a:xfrm>
            <a:off x="786527" y="4048239"/>
            <a:ext cx="5146595" cy="412775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6280190" y="850821"/>
            <a:ext cx="6826091" cy="7442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ru-RU" sz="4650" b="1" dirty="0">
                <a:solidFill>
                  <a:srgbClr val="7030A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      </a:t>
            </a:r>
            <a:r>
              <a:rPr lang="en-US" sz="4650" b="1" dirty="0" err="1">
                <a:solidFill>
                  <a:srgbClr val="7030A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Проблемы</a:t>
            </a:r>
            <a:r>
              <a:rPr lang="en-US" sz="4650" b="1" dirty="0">
                <a:solidFill>
                  <a:srgbClr val="7030A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 </a:t>
            </a:r>
            <a:r>
              <a:rPr lang="ru-RU" sz="4650" b="1" dirty="0">
                <a:solidFill>
                  <a:srgbClr val="7030A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 </a:t>
            </a:r>
            <a:endParaRPr lang="en-US" sz="465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6535340" y="1935243"/>
            <a:ext cx="45719" cy="2806202"/>
          </a:xfrm>
          <a:prstGeom prst="roundRect">
            <a:avLst>
              <a:gd name="adj" fmla="val 312558"/>
            </a:avLst>
          </a:prstGeom>
          <a:solidFill>
            <a:srgbClr val="B2D4E5"/>
          </a:solidFill>
          <a:ln/>
        </p:spPr>
      </p:sp>
      <p:sp>
        <p:nvSpPr>
          <p:cNvPr id="5" name="Shape 2"/>
          <p:cNvSpPr/>
          <p:nvPr/>
        </p:nvSpPr>
        <p:spPr>
          <a:xfrm>
            <a:off x="6760012" y="2430304"/>
            <a:ext cx="680442" cy="30480"/>
          </a:xfrm>
          <a:prstGeom prst="roundRect">
            <a:avLst>
              <a:gd name="adj" fmla="val 312558"/>
            </a:avLst>
          </a:prstGeom>
          <a:solidFill>
            <a:srgbClr val="B2D4E5"/>
          </a:solidFill>
          <a:ln/>
        </p:spPr>
      </p:sp>
      <p:sp>
        <p:nvSpPr>
          <p:cNvPr id="6" name="Shape 3"/>
          <p:cNvSpPr/>
          <p:nvPr/>
        </p:nvSpPr>
        <p:spPr>
          <a:xfrm>
            <a:off x="6280190" y="2190393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356747" y="2222302"/>
            <a:ext cx="357188" cy="446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8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1</a:t>
            </a:r>
            <a:endParaRPr lang="en-US" sz="2800" dirty="0"/>
          </a:p>
        </p:txBody>
      </p:sp>
      <p:sp>
        <p:nvSpPr>
          <p:cNvPr id="8" name="Text 5"/>
          <p:cNvSpPr/>
          <p:nvPr/>
        </p:nvSpPr>
        <p:spPr>
          <a:xfrm>
            <a:off x="7669411" y="1935243"/>
            <a:ext cx="6167199" cy="16784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Сохраняется количество семей, состоящих на профилактическом учете, находящихся в трудной жизненной ситуации, включая социально опасное положение.</a:t>
            </a:r>
            <a:endParaRPr lang="en-US"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6"/>
          <p:cNvSpPr/>
          <p:nvPr/>
        </p:nvSpPr>
        <p:spPr>
          <a:xfrm>
            <a:off x="6820095" y="3796029"/>
            <a:ext cx="772760" cy="45719"/>
          </a:xfrm>
          <a:prstGeom prst="roundRect">
            <a:avLst>
              <a:gd name="adj" fmla="val 50000"/>
            </a:avLst>
          </a:prstGeom>
          <a:solidFill>
            <a:srgbClr val="B2D4E5"/>
          </a:solidFill>
          <a:ln/>
        </p:spPr>
      </p:sp>
      <p:sp>
        <p:nvSpPr>
          <p:cNvPr id="10" name="Shape 7"/>
          <p:cNvSpPr/>
          <p:nvPr/>
        </p:nvSpPr>
        <p:spPr>
          <a:xfrm>
            <a:off x="6325908" y="3586599"/>
            <a:ext cx="510302" cy="510302"/>
          </a:xfrm>
          <a:prstGeom prst="roundRect">
            <a:avLst>
              <a:gd name="adj" fmla="val 18669"/>
            </a:avLst>
          </a:prstGeom>
          <a:solidFill>
            <a:srgbClr val="CCEEFF"/>
          </a:solidFill>
          <a:ln w="7620">
            <a:solidFill>
              <a:srgbClr val="B2D4E5"/>
            </a:solidFill>
            <a:prstDash val="solid"/>
          </a:ln>
        </p:spPr>
        <p:txBody>
          <a:bodyPr/>
          <a:lstStyle/>
          <a:p>
            <a:endParaRPr lang="ru-RU" dirty="0"/>
          </a:p>
        </p:txBody>
      </p:sp>
      <p:sp>
        <p:nvSpPr>
          <p:cNvPr id="11" name="Text 8"/>
          <p:cNvSpPr/>
          <p:nvPr/>
        </p:nvSpPr>
        <p:spPr>
          <a:xfrm>
            <a:off x="6356747" y="3719851"/>
            <a:ext cx="357188" cy="1080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800" b="1" dirty="0">
                <a:solidFill>
                  <a:srgbClr val="272525"/>
                </a:solidFill>
                <a:latin typeface="Petrona Bold" pitchFamily="34" charset="0"/>
                <a:ea typeface="Petrona Bold" pitchFamily="34" charset="-122"/>
                <a:cs typeface="Petrona Bold" pitchFamily="34" charset="-120"/>
              </a:rPr>
              <a:t>2</a:t>
            </a:r>
            <a:endParaRPr lang="en-US" sz="2800" dirty="0"/>
          </a:p>
        </p:txBody>
      </p:sp>
      <p:sp>
        <p:nvSpPr>
          <p:cNvPr id="12" name="Text 9"/>
          <p:cNvSpPr/>
          <p:nvPr/>
        </p:nvSpPr>
        <p:spPr>
          <a:xfrm>
            <a:off x="7715130" y="3516098"/>
            <a:ext cx="6121480" cy="12253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Наблюдается рост общего количества </a:t>
            </a:r>
            <a:r>
              <a:rPr lang="en-US" sz="1750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детей-сирот</a:t>
            </a:r>
            <a:r>
              <a:rPr lang="en-US" sz="17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,</a:t>
            </a:r>
            <a:r>
              <a:rPr lang="ru-RU" sz="17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родителей</a:t>
            </a:r>
            <a:r>
              <a:rPr lang="en-US" sz="17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лишенных родительских прав. </a:t>
            </a:r>
            <a:endParaRPr lang="en-US"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6356747" y="5760601"/>
            <a:ext cx="357188" cy="446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00"/>
              </a:lnSpc>
              <a:buNone/>
            </a:pPr>
            <a:endParaRPr lang="en-US" sz="2800" dirty="0"/>
          </a:p>
        </p:txBody>
      </p:sp>
      <p:sp>
        <p:nvSpPr>
          <p:cNvPr id="16" name="Text 13"/>
          <p:cNvSpPr/>
          <p:nvPr/>
        </p:nvSpPr>
        <p:spPr>
          <a:xfrm>
            <a:off x="7440455" y="5760601"/>
            <a:ext cx="6465730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Изучены проблемы населения и проведен анализ, разработан проект по содействию в сохранении и восстановлении семейной среды развития и воспитания </a:t>
            </a:r>
            <a:r>
              <a:rPr lang="en-US" sz="1750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детей</a:t>
            </a:r>
            <a:r>
              <a:rPr lang="en-US" sz="17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.</a:t>
            </a:r>
            <a:r>
              <a:rPr lang="ru-RU" sz="17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Как итог снижение семей находящихся в СОП на 18 %, восстановление 2 матерей в </a:t>
            </a:r>
          </a:p>
          <a:p>
            <a:pPr marL="0" indent="0" algn="l">
              <a:lnSpc>
                <a:spcPts val="2850"/>
              </a:lnSpc>
              <a:buNone/>
            </a:pPr>
            <a:r>
              <a:rPr lang="ru-RU" sz="17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родительских правах </a:t>
            </a:r>
            <a:endParaRPr lang="en-US"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4F770A7-0ACC-91DB-A591-6CBF62EDEA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38124" y="6858378"/>
            <a:ext cx="1651060" cy="1461052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aphicFrame>
        <p:nvGraphicFramePr>
          <p:cNvPr id="44" name="Диаграмма 43">
            <a:extLst>
              <a:ext uri="{FF2B5EF4-FFF2-40B4-BE49-F238E27FC236}">
                <a16:creationId xmlns:a16="http://schemas.microsoft.com/office/drawing/2014/main" id="{4419C25D-8A58-8A15-B1AD-D9A7201494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41214474"/>
              </p:ext>
            </p:extLst>
          </p:nvPr>
        </p:nvGraphicFramePr>
        <p:xfrm>
          <a:off x="743585" y="701040"/>
          <a:ext cx="4588112" cy="314071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6" name="Диаграмма 45">
            <a:extLst>
              <a:ext uri="{FF2B5EF4-FFF2-40B4-BE49-F238E27FC236}">
                <a16:creationId xmlns:a16="http://schemas.microsoft.com/office/drawing/2014/main" id="{16CF868A-69C6-F3B7-F0EE-9F783D9613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69620053"/>
              </p:ext>
            </p:extLst>
          </p:nvPr>
        </p:nvGraphicFramePr>
        <p:xfrm>
          <a:off x="866746" y="4011811"/>
          <a:ext cx="4664710" cy="34975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CB1DB0B4-FF0F-BEE4-CE80-D82498F1EBA6}"/>
              </a:ext>
            </a:extLst>
          </p:cNvPr>
          <p:cNvSpPr txBox="1"/>
          <p:nvPr/>
        </p:nvSpPr>
        <p:spPr>
          <a:xfrm>
            <a:off x="6581059" y="4592836"/>
            <a:ext cx="6264608" cy="8079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650" b="1" dirty="0">
                <a:solidFill>
                  <a:srgbClr val="7030A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      Решение 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0" y="0"/>
            <a:ext cx="5486400" cy="8229600"/>
          </a:xfrm>
          <a:prstGeom prst="rect">
            <a:avLst/>
          </a:prstGeom>
          <a:solidFill>
            <a:srgbClr val="E5E0DF"/>
          </a:solidFill>
          <a:ln/>
        </p:spPr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0"/>
            <a:ext cx="5486400" cy="82296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93790" y="989052"/>
            <a:ext cx="7556421" cy="148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7030A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Межведомственное сотрудничество</a:t>
            </a:r>
            <a:endParaRPr lang="en-US" sz="465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790" y="2817733"/>
            <a:ext cx="566976" cy="566976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168965" y="3611523"/>
            <a:ext cx="3091070" cy="29032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ru-RU" sz="17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В рамках проекта </a:t>
            </a:r>
            <a:r>
              <a:rPr lang="ru-RU" sz="175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разработана и внедрена межведомственная семейная программа «Моя дружная семья». Для эффективной реализации проекта заключены соглашения о партнерстве с организациями различной ведомственной принадлежности в количестве 15 ед.</a:t>
            </a:r>
            <a:r>
              <a:rPr lang="ru-RU" sz="17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 </a:t>
            </a:r>
            <a:endParaRPr lang="en-US"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58965" y="2817733"/>
            <a:ext cx="566976" cy="566976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3707296" y="3611523"/>
            <a:ext cx="2597056" cy="36290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Организации оказывают всестороннюю помощь в проведении мероприятий, предоставлении территорий для </a:t>
            </a:r>
            <a:r>
              <a:rPr lang="en-US" sz="1750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проведения</a:t>
            </a:r>
            <a:r>
              <a:rPr lang="en-US" sz="17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sz="1750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мероприятий</a:t>
            </a:r>
            <a:r>
              <a:rPr lang="ru-RU" sz="17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, в совместных выездах в </a:t>
            </a:r>
            <a:r>
              <a:rPr lang="ru-RU" sz="1750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населеные</a:t>
            </a:r>
            <a:r>
              <a:rPr lang="ru-RU" sz="17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пункты района </a:t>
            </a:r>
            <a:r>
              <a:rPr lang="en-US" sz="17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и т.д.</a:t>
            </a:r>
            <a:endParaRPr lang="en-US"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4731" y="2817733"/>
            <a:ext cx="566976" cy="566976"/>
          </a:xfrm>
          <a:prstGeom prst="rect">
            <a:avLst/>
          </a:prstGeom>
        </p:spPr>
      </p:pic>
      <p:sp>
        <p:nvSpPr>
          <p:cNvPr id="10" name="Text 4"/>
          <p:cNvSpPr/>
          <p:nvPr/>
        </p:nvSpPr>
        <p:spPr>
          <a:xfrm>
            <a:off x="6572709" y="3724871"/>
            <a:ext cx="2302934" cy="35156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В мероприятиях принимали участие добровольцы, студенты, расширяя охват целевой аудитории и повышая эффективность проводимых мероприятий.</a:t>
            </a:r>
            <a:endParaRPr lang="en-US"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2889C03-A701-72E9-144E-707F4C42DF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144000" y="0"/>
            <a:ext cx="5353879" cy="4015409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CFC59BE-67F2-4681-5667-9030AE3CCEE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70009" y="4015410"/>
            <a:ext cx="3068984" cy="4091978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391241D4-5249-E68D-A2A6-4924C87A7B0A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22769" t="-270" r="10785" b="1"/>
          <a:stretch/>
        </p:blipFill>
        <p:spPr>
          <a:xfrm>
            <a:off x="12219115" y="4015410"/>
            <a:ext cx="2278764" cy="2579096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0886A72-1654-ADCC-49FC-A1787743D839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2219115" y="5887951"/>
            <a:ext cx="2289065" cy="2234237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83193"/>
            <a:ext cx="8272582" cy="59543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4650"/>
              </a:lnSpc>
              <a:buNone/>
            </a:pPr>
            <a:r>
              <a:rPr lang="en-US" sz="3750" b="1" dirty="0">
                <a:solidFill>
                  <a:srgbClr val="7030A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Ключевые мероприятия проекта</a:t>
            </a:r>
            <a:endParaRPr lang="en-US" sz="375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085" y="1445300"/>
            <a:ext cx="907256" cy="134993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1973223" y="1445301"/>
            <a:ext cx="3572812" cy="403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Семейный клуб «Гармония»</a:t>
            </a:r>
            <a:endParaRPr lang="en-US"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1973223" y="1884966"/>
            <a:ext cx="11863388" cy="10250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Создание условий для проведения мероприятий по формированию ответственного родительства, психологических тренингов, лекций и </a:t>
            </a:r>
            <a:r>
              <a:rPr lang="en-US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консультаций</a:t>
            </a:r>
            <a:r>
              <a:rPr lang="ru-RU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, организация совместной деятельности с применением новых технологий с 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и</a:t>
            </a:r>
            <a:r>
              <a:rPr lang="ru-RU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спользованием интерактивного оборудования (скалодром и интерактивный пол) 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085" y="2861907"/>
            <a:ext cx="907256" cy="1088708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973221" y="2910007"/>
            <a:ext cx="4162427" cy="4033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ru-RU" sz="185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Реализация межведомственной п</a:t>
            </a:r>
            <a:r>
              <a:rPr lang="en-US" sz="1850" b="1" dirty="0" err="1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рограмм</a:t>
            </a:r>
            <a:r>
              <a:rPr lang="ru-RU" sz="185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ы</a:t>
            </a:r>
            <a:r>
              <a:rPr lang="en-US" sz="185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 «Моя дружная семья»</a:t>
            </a:r>
            <a:endParaRPr lang="en-US"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4"/>
          <p:cNvSpPr/>
          <p:nvPr/>
        </p:nvSpPr>
        <p:spPr>
          <a:xfrm>
            <a:off x="1973221" y="3679388"/>
            <a:ext cx="11732838" cy="7771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ru-RU" sz="140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endParaRPr lang="en-US" sz="14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7357" y="4024015"/>
            <a:ext cx="907256" cy="1088708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1973223" y="4361617"/>
            <a:ext cx="7334131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Семейный экологический десант «Будущее в твоих </a:t>
            </a:r>
            <a:r>
              <a:rPr lang="en-US" sz="1850" b="1" dirty="0" err="1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руках</a:t>
            </a:r>
            <a:r>
              <a:rPr lang="en-US" sz="185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»</a:t>
            </a:r>
            <a:r>
              <a:rPr lang="ru-RU" sz="185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, Семейный туристический слет «Компас счастья» </a:t>
            </a:r>
            <a:endParaRPr lang="en-US"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6"/>
          <p:cNvSpPr/>
          <p:nvPr/>
        </p:nvSpPr>
        <p:spPr>
          <a:xfrm>
            <a:off x="1973223" y="4768096"/>
            <a:ext cx="12349064" cy="49123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Совместные мероприятия по уборке территории, озеленению и экологическому </a:t>
            </a:r>
            <a:r>
              <a:rPr lang="en-US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воспитанию</a:t>
            </a: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.</a:t>
            </a:r>
            <a:r>
              <a:rPr lang="ru-RU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Ежегодно среди семей будет </a:t>
            </a:r>
          </a:p>
          <a:p>
            <a:pPr marL="0" indent="0" algn="l">
              <a:lnSpc>
                <a:spcPts val="2250"/>
              </a:lnSpc>
              <a:buNone/>
            </a:pPr>
            <a:r>
              <a:rPr lang="ru-RU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проходить туристический слет который будет менять свое место проведения среди 9 муниципальных образований.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5807" y="5167193"/>
            <a:ext cx="907256" cy="1088708"/>
          </a:xfrm>
          <a:prstGeom prst="rect">
            <a:avLst/>
          </a:prstGeom>
        </p:spPr>
      </p:pic>
      <p:sp>
        <p:nvSpPr>
          <p:cNvPr id="13" name="Text 7"/>
          <p:cNvSpPr/>
          <p:nvPr/>
        </p:nvSpPr>
        <p:spPr>
          <a:xfrm>
            <a:off x="1973223" y="5450324"/>
            <a:ext cx="4934069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en-US" sz="185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Семейный фестиваль «Дружная </a:t>
            </a:r>
            <a:r>
              <a:rPr lang="en-US" sz="1850" b="1" dirty="0" err="1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семья</a:t>
            </a:r>
            <a:r>
              <a:rPr lang="en-US" sz="185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»</a:t>
            </a:r>
            <a:endParaRPr lang="en-US"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8"/>
          <p:cNvSpPr/>
          <p:nvPr/>
        </p:nvSpPr>
        <p:spPr>
          <a:xfrm>
            <a:off x="1838739" y="5856803"/>
            <a:ext cx="11997871" cy="108870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ts val="2250"/>
              </a:lnSpc>
            </a:pPr>
            <a:r>
              <a:rPr lang="ru-RU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  </a:t>
            </a:r>
            <a:r>
              <a:rPr lang="en-US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Ежегодный</a:t>
            </a: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фестиваль с разнообразными активностями: квесты, мастер-классы, выставки, конкурсы и </a:t>
            </a:r>
            <a:r>
              <a:rPr lang="en-US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концертные</a:t>
            </a: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rgbClr val="272525"/>
              </a:solidFill>
              <a:latin typeface="Times New Roman" panose="02020603050405020304" pitchFamily="18" charset="0"/>
              <a:ea typeface="Inter" pitchFamily="34" charset="-122"/>
              <a:cs typeface="Times New Roman" panose="02020603050405020304" pitchFamily="18" charset="0"/>
            </a:endParaRPr>
          </a:p>
          <a:p>
            <a:pPr>
              <a:lnSpc>
                <a:spcPts val="2250"/>
              </a:lnSpc>
            </a:pPr>
            <a:r>
              <a:rPr lang="ru-RU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  в</a:t>
            </a:r>
            <a:r>
              <a:rPr lang="en-US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ыступления</a:t>
            </a: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.</a:t>
            </a:r>
            <a:r>
              <a:rPr lang="en-US" sz="1800" dirty="0"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</a:t>
            </a:r>
            <a:r>
              <a:rPr lang="ru-RU" sz="1800" dirty="0"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</a:t>
            </a:r>
            <a:r>
              <a:rPr lang="en-US" sz="1800" dirty="0"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8 </a:t>
            </a:r>
            <a:r>
              <a:rPr lang="en-US" sz="1800" dirty="0" err="1"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июля</a:t>
            </a:r>
            <a:r>
              <a:rPr lang="en-US" sz="1800" dirty="0"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2024 </a:t>
            </a:r>
            <a:r>
              <a:rPr lang="en-US" sz="1800" dirty="0" err="1"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года</a:t>
            </a:r>
            <a:r>
              <a:rPr lang="en-US" sz="1800" dirty="0"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прошел</a:t>
            </a:r>
            <a:r>
              <a:rPr lang="en-US" sz="1800" dirty="0"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первый</a:t>
            </a:r>
            <a:r>
              <a:rPr lang="en-US" sz="1800" dirty="0"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Семейный</a:t>
            </a:r>
            <a:r>
              <a:rPr lang="en-US" sz="1800" dirty="0"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фестиваль</a:t>
            </a:r>
            <a:r>
              <a:rPr lang="en-US" sz="1800" dirty="0"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«</a:t>
            </a:r>
            <a:r>
              <a:rPr lang="en-US" sz="1800" dirty="0" err="1"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Дружная</a:t>
            </a:r>
            <a:r>
              <a:rPr lang="en-US" sz="1800" dirty="0"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семья</a:t>
            </a:r>
            <a:r>
              <a:rPr lang="en-US" sz="1800" dirty="0"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» с </a:t>
            </a:r>
            <a:r>
              <a:rPr lang="en-US" sz="1800" dirty="0" err="1"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участием</a:t>
            </a:r>
            <a:r>
              <a:rPr lang="en-US" sz="1800" dirty="0"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30 </a:t>
            </a:r>
            <a:r>
              <a:rPr lang="en-US" sz="1800" dirty="0" err="1"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семей</a:t>
            </a:r>
            <a:r>
              <a:rPr lang="ru-RU" sz="1800" dirty="0">
                <a:latin typeface="Times New Roman" panose="02020603050405020304" pitchFamily="18" charset="0"/>
                <a:ea typeface="Nobile" pitchFamily="34" charset="-122"/>
                <a:cs typeface="Times New Roman" panose="02020603050405020304" pitchFamily="18" charset="0"/>
              </a:rPr>
              <a:t> </a:t>
            </a: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l">
              <a:lnSpc>
                <a:spcPts val="2250"/>
              </a:lnSpc>
              <a:buNone/>
            </a:pPr>
            <a:r>
              <a:rPr lang="ru-RU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 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5807" y="6384447"/>
            <a:ext cx="907256" cy="1088708"/>
          </a:xfrm>
          <a:prstGeom prst="rect">
            <a:avLst/>
          </a:prstGeom>
        </p:spPr>
      </p:pic>
      <p:sp>
        <p:nvSpPr>
          <p:cNvPr id="16" name="Text 9"/>
          <p:cNvSpPr/>
          <p:nvPr/>
        </p:nvSpPr>
        <p:spPr>
          <a:xfrm>
            <a:off x="1973223" y="6539032"/>
            <a:ext cx="4331018" cy="2976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300"/>
              </a:lnSpc>
              <a:buNone/>
            </a:pPr>
            <a:r>
              <a:rPr lang="ru-RU" sz="185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Цикл мероприятий</a:t>
            </a:r>
            <a:r>
              <a:rPr lang="en-US" sz="185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 «Творчество без границ»</a:t>
            </a:r>
            <a:endParaRPr lang="en-US" sz="1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10"/>
          <p:cNvSpPr/>
          <p:nvPr/>
        </p:nvSpPr>
        <p:spPr>
          <a:xfrm>
            <a:off x="1973223" y="6945511"/>
            <a:ext cx="11863387" cy="2902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ts val="2250"/>
              </a:lnSpc>
              <a:buNone/>
            </a:pPr>
            <a:r>
              <a:rPr lang="en-US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Демонстрация</a:t>
            </a: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творческих</a:t>
            </a: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работ</a:t>
            </a:r>
            <a:r>
              <a:rPr lang="ru-RU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, талантов</a:t>
            </a:r>
            <a:r>
              <a:rPr lang="en-US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детей</a:t>
            </a:r>
            <a:r>
              <a:rPr lang="ru-RU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с ограниченными возможностями здоровья</a:t>
            </a:r>
          </a:p>
          <a:p>
            <a:pPr marL="0" indent="0" algn="l">
              <a:lnSpc>
                <a:spcPts val="2250"/>
              </a:lnSpc>
              <a:buNone/>
            </a:pPr>
            <a:r>
              <a:rPr lang="ru-RU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и инвалидностью, с приглашением населения.  Прошло три выставки.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00800C67-187D-AF96-5900-2BBC6E4DFAB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881113" y="6768549"/>
            <a:ext cx="1651060" cy="1461052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6D1CD8E6-1869-9EC7-0580-C9F3DF6690F2}"/>
              </a:ext>
            </a:extLst>
          </p:cNvPr>
          <p:cNvSpPr txBox="1"/>
          <p:nvPr/>
        </p:nvSpPr>
        <p:spPr>
          <a:xfrm>
            <a:off x="1973221" y="3221595"/>
            <a:ext cx="114446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96C9EAA-6DCA-C2F2-6281-EF6047A63CC7}"/>
              </a:ext>
            </a:extLst>
          </p:cNvPr>
          <p:cNvSpPr txBox="1"/>
          <p:nvPr/>
        </p:nvSpPr>
        <p:spPr>
          <a:xfrm>
            <a:off x="1838739" y="3221595"/>
            <a:ext cx="12483548" cy="9668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 целях межведомственного взаимодействия, восстановления и укрепления детско-родительских отношений, разработана и внедрена межведомственная семейная программа «Моя дружная семья». Для эффективной реализации проекта заключены соглашения о партнерстве с организациями различной ведомственной принадлежности в количестве 15 ед. 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93790" y="3318365"/>
            <a:ext cx="12797552" cy="136245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ru-RU" sz="4650" b="1" dirty="0">
                <a:solidFill>
                  <a:srgbClr val="7030A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В рамках проекта создано</a:t>
            </a:r>
          </a:p>
          <a:p>
            <a:pPr marL="0" indent="0" algn="ctr">
              <a:lnSpc>
                <a:spcPts val="5850"/>
              </a:lnSpc>
              <a:buNone/>
            </a:pPr>
            <a:r>
              <a:rPr lang="ru-RU" sz="4650" b="1" dirty="0">
                <a:solidFill>
                  <a:srgbClr val="7030A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в</a:t>
            </a:r>
            <a:r>
              <a:rPr lang="en-US" sz="4650" b="1" dirty="0" err="1">
                <a:solidFill>
                  <a:srgbClr val="7030A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олонтёрское</a:t>
            </a:r>
            <a:r>
              <a:rPr lang="en-US" sz="4650" b="1" dirty="0">
                <a:solidFill>
                  <a:srgbClr val="7030A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 движение «Подари добро»</a:t>
            </a:r>
            <a:endParaRPr lang="en-US" sz="465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1"/>
          <p:cNvSpPr/>
          <p:nvPr/>
        </p:nvSpPr>
        <p:spPr>
          <a:xfrm>
            <a:off x="793790" y="4816912"/>
            <a:ext cx="4120753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85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15</a:t>
            </a:r>
            <a:endParaRPr lang="en-US" sz="5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2"/>
          <p:cNvSpPr/>
          <p:nvPr/>
        </p:nvSpPr>
        <p:spPr>
          <a:xfrm>
            <a:off x="1365647" y="5848707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Добровольцев</a:t>
            </a:r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3"/>
          <p:cNvSpPr/>
          <p:nvPr/>
        </p:nvSpPr>
        <p:spPr>
          <a:xfrm>
            <a:off x="793790" y="6356866"/>
            <a:ext cx="4120753" cy="10887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Объединяет несовершеннолетних из семей, нуждающихся в поддержке</a:t>
            </a:r>
            <a:r>
              <a:rPr lang="en-US" sz="175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5254704" y="4816912"/>
            <a:ext cx="4120872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85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5</a:t>
            </a:r>
            <a:endParaRPr lang="en-US" sz="5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5"/>
          <p:cNvSpPr/>
          <p:nvPr/>
        </p:nvSpPr>
        <p:spPr>
          <a:xfrm>
            <a:off x="5826562" y="5848707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Мероприятий</a:t>
            </a:r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6"/>
          <p:cNvSpPr/>
          <p:nvPr/>
        </p:nvSpPr>
        <p:spPr>
          <a:xfrm>
            <a:off x="5254704" y="6356866"/>
            <a:ext cx="4120872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ru-RU" sz="17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Оказана помощь в </a:t>
            </a:r>
          </a:p>
          <a:p>
            <a:pPr marL="0" indent="0" algn="ctr">
              <a:lnSpc>
                <a:spcPts val="2850"/>
              </a:lnSpc>
              <a:buNone/>
            </a:pPr>
            <a:r>
              <a:rPr lang="ru-RU" sz="17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проведении мероприятий центра </a:t>
            </a:r>
            <a:endParaRPr lang="en-US"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9715738" y="4816912"/>
            <a:ext cx="4120753" cy="7484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5850"/>
              </a:lnSpc>
              <a:buNone/>
            </a:pPr>
            <a:r>
              <a:rPr lang="en-US" sz="585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10</a:t>
            </a:r>
            <a:endParaRPr lang="en-US" sz="58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10287595" y="5848707"/>
            <a:ext cx="2977039" cy="3720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ts val="2900"/>
              </a:lnSpc>
              <a:buNone/>
            </a:pPr>
            <a:r>
              <a:rPr lang="en-US" sz="2300" b="1" dirty="0">
                <a:solidFill>
                  <a:srgbClr val="272525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Пожилых граждан</a:t>
            </a:r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9715738" y="6356866"/>
            <a:ext cx="4120753" cy="7258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Оказана адресная </a:t>
            </a:r>
            <a:r>
              <a:rPr lang="en-US" sz="1750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помощь</a:t>
            </a:r>
            <a:r>
              <a:rPr lang="en-US" sz="17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sz="1750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волонтёрами</a:t>
            </a:r>
            <a:r>
              <a:rPr lang="ru-RU" sz="17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.</a:t>
            </a:r>
            <a:endParaRPr lang="en-US"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298F9F9A-263C-25F8-15CE-D210F245006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" t="36474" r="-1359" b="18346"/>
          <a:stretch/>
        </p:blipFill>
        <p:spPr>
          <a:xfrm>
            <a:off x="183916" y="295038"/>
            <a:ext cx="9043496" cy="3023327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12F48BD-6367-31CA-4F4F-3CE36D029A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51295" y="6742163"/>
            <a:ext cx="1680877" cy="1487438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1BA31CBC-20AF-7B7D-44E5-336FE337B89B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8734" b="16519"/>
          <a:stretch/>
        </p:blipFill>
        <p:spPr>
          <a:xfrm>
            <a:off x="9202323" y="139333"/>
            <a:ext cx="4998893" cy="317903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3760351"/>
            <a:ext cx="5670590" cy="70877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>
              <a:lnSpc>
                <a:spcPts val="5550"/>
              </a:lnSpc>
              <a:buNone/>
            </a:pPr>
            <a:endParaRPr lang="en-US" sz="445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E94993-CD6D-A9D2-29D4-425AB9758EC2}"/>
              </a:ext>
            </a:extLst>
          </p:cNvPr>
          <p:cNvSpPr txBox="1"/>
          <p:nvPr/>
        </p:nvSpPr>
        <p:spPr>
          <a:xfrm>
            <a:off x="538480" y="294640"/>
            <a:ext cx="184718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Открытие  семейного клуба «Гармония»  8 июля 2024 год</a:t>
            </a:r>
          </a:p>
          <a:p>
            <a:r>
              <a:rPr lang="ru-RU" sz="3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Семейный фестиваль «Дружная семья»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5AE0F52-EA1C-38CA-DF85-788FF6D38A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4000" y="1386562"/>
            <a:ext cx="6816021" cy="331216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D2BDFCD-E3B6-CFA4-4BEA-7DB8424359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09811" y="1209040"/>
            <a:ext cx="6593869" cy="494540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5C086B2-A0C7-295E-B461-F4F2B1B8C3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1200" y="4820429"/>
            <a:ext cx="3393440" cy="3312160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AD5E4BC-0FF3-5B15-6D92-07AD3E30F78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5441" y="4991946"/>
            <a:ext cx="2417520" cy="314064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A796442-4937-8560-F56B-7900F8B1E0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00000" y="6725307"/>
            <a:ext cx="1930400" cy="1575413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606BD85-D081-F257-D264-63C6B6B0A341}"/>
              </a:ext>
            </a:extLst>
          </p:cNvPr>
          <p:cNvSpPr txBox="1"/>
          <p:nvPr/>
        </p:nvSpPr>
        <p:spPr>
          <a:xfrm>
            <a:off x="8828428" y="6426230"/>
            <a:ext cx="372370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0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Данный фестиваль стал ежегодным 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16C43A8-5580-5B95-3764-60481A4F2A8E}"/>
              </a:ext>
            </a:extLst>
          </p:cNvPr>
          <p:cNvSpPr txBox="1"/>
          <p:nvPr/>
        </p:nvSpPr>
        <p:spPr>
          <a:xfrm>
            <a:off x="3101009" y="75537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7EED4FD-5FCD-0DD4-434C-425598A6DD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968193" cy="597677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4F6A718-4A8F-1BBE-0E74-FEDBABC6DC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5949" y="129451"/>
            <a:ext cx="5627767" cy="422082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265EBF0-AA7A-DB5F-7C36-ED99D79FCC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059" y="3120886"/>
            <a:ext cx="3645177" cy="486023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0487A4D-B26E-6BCF-8CE2-B2063F470C2D}"/>
              </a:ext>
            </a:extLst>
          </p:cNvPr>
          <p:cNvSpPr txBox="1"/>
          <p:nvPr/>
        </p:nvSpPr>
        <p:spPr>
          <a:xfrm>
            <a:off x="5883966" y="546652"/>
            <a:ext cx="363772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«Будущее в твоих руках» 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3507C80-153A-EBCE-CD48-50C89B57147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35299" b="4556"/>
          <a:stretch/>
        </p:blipFill>
        <p:spPr>
          <a:xfrm>
            <a:off x="9896778" y="4481732"/>
            <a:ext cx="4556937" cy="3654356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374D791-3517-5A52-8384-D54076AC60C7}"/>
              </a:ext>
            </a:extLst>
          </p:cNvPr>
          <p:cNvSpPr txBox="1"/>
          <p:nvPr/>
        </p:nvSpPr>
        <p:spPr>
          <a:xfrm>
            <a:off x="0" y="6053792"/>
            <a:ext cx="611606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 протяжении месяца семейный экологический десант "Будущее в твоих руках", облагородили и привели в порядок аллею , которая , 23 года была заброшена и в честь года семьи в РФ дали ей название «Аллея семьи».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05591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B6FCE7B-652B-F43F-0362-1B5A9F108E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793" y="258418"/>
            <a:ext cx="3859663" cy="28947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8A960D1-2EB1-EB27-1B7E-E8EB9B135B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81113" y="6768549"/>
            <a:ext cx="1651060" cy="1461052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E251416-46B1-F3AD-92FC-A8D63BF3DA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1358" y="139148"/>
            <a:ext cx="4534175" cy="39756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551E10F-2F4A-98E2-349C-F7DE2C30CBC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3740" y="881382"/>
            <a:ext cx="4770784" cy="37126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2C0A8AF-BD79-3341-00EF-224C0FF48DE5}"/>
              </a:ext>
            </a:extLst>
          </p:cNvPr>
          <p:cNvSpPr txBox="1"/>
          <p:nvPr/>
        </p:nvSpPr>
        <p:spPr>
          <a:xfrm>
            <a:off x="5168348" y="4499149"/>
            <a:ext cx="26853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 семейного десанта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111640F-8FD5-D5AF-67C9-642B003F8371}"/>
              </a:ext>
            </a:extLst>
          </p:cNvPr>
          <p:cNvSpPr txBox="1"/>
          <p:nvPr/>
        </p:nvSpPr>
        <p:spPr>
          <a:xfrm>
            <a:off x="10049043" y="512050"/>
            <a:ext cx="7315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десанта «Аллея семьи»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B12E0A96-424D-29C5-BD14-A8B1BD0950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694" y="4895608"/>
            <a:ext cx="4534174" cy="31948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404220D-AE66-F4F4-601A-C5337D92F2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5781" y="4571972"/>
            <a:ext cx="2685332" cy="35804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58F53F5-81D8-F8C5-3773-FE0D6FA67298}"/>
              </a:ext>
            </a:extLst>
          </p:cNvPr>
          <p:cNvSpPr txBox="1"/>
          <p:nvPr/>
        </p:nvSpPr>
        <p:spPr>
          <a:xfrm>
            <a:off x="213360" y="6362193"/>
            <a:ext cx="313943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49580" algn="ctr">
              <a:spcAft>
                <a:spcPts val="800"/>
              </a:spcAft>
            </a:pPr>
            <a:r>
              <a:rPr lang="ru-RU" sz="1600" b="1" dirty="0">
                <a:solidFill>
                  <a:srgbClr val="7030A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28 июня в «Аллее семьи» состоялось первое мероприятие комплексного центра «Праздник лета». </a:t>
            </a:r>
            <a:endParaRPr lang="ru-RU" sz="1600" b="1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1" name="Стрелка: вниз 20">
            <a:extLst>
              <a:ext uri="{FF2B5EF4-FFF2-40B4-BE49-F238E27FC236}">
                <a16:creationId xmlns:a16="http://schemas.microsoft.com/office/drawing/2014/main" id="{C5E870AE-A630-D52A-E919-11E9AE618175}"/>
              </a:ext>
            </a:extLst>
          </p:cNvPr>
          <p:cNvSpPr/>
          <p:nvPr/>
        </p:nvSpPr>
        <p:spPr>
          <a:xfrm flipV="1">
            <a:off x="6314274" y="3808941"/>
            <a:ext cx="320206" cy="696261"/>
          </a:xfrm>
          <a:prstGeom prst="down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: вправо 21">
            <a:extLst>
              <a:ext uri="{FF2B5EF4-FFF2-40B4-BE49-F238E27FC236}">
                <a16:creationId xmlns:a16="http://schemas.microsoft.com/office/drawing/2014/main" id="{D75A51AF-F01B-1C94-8E11-2359B5CDC98C}"/>
              </a:ext>
            </a:extLst>
          </p:cNvPr>
          <p:cNvSpPr/>
          <p:nvPr/>
        </p:nvSpPr>
        <p:spPr>
          <a:xfrm>
            <a:off x="3464560" y="7193280"/>
            <a:ext cx="758212" cy="246131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745E7B5-2B5D-8F01-8CA1-6F3CE1BBBE5C}"/>
              </a:ext>
            </a:extLst>
          </p:cNvPr>
          <p:cNvSpPr txBox="1"/>
          <p:nvPr/>
        </p:nvSpPr>
        <p:spPr>
          <a:xfrm>
            <a:off x="213360" y="3531943"/>
            <a:ext cx="3989371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Times New Roman" panose="02020603050405020304" pitchFamily="18" charset="0"/>
              </a:rPr>
              <a:t>Вырубили и спилили сухие деревья, убрали и вывезли мусор, разобрали остатки ДК «Восход», отсыпали дорожки, выровняли и покрасили ограждение, завезли землю изготовили клумбы (провели конкурс на лучшую клумбу), покрасили стволы деревьев, завезли скамейки, урны. </a:t>
            </a:r>
          </a:p>
        </p:txBody>
      </p:sp>
    </p:spTree>
    <p:extLst>
      <p:ext uri="{BB962C8B-B14F-4D97-AF65-F5344CB8AC3E}">
        <p14:creationId xmlns:p14="http://schemas.microsoft.com/office/powerpoint/2010/main" val="19314573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9ED00B2-495A-C3CF-D931-94D96D48F48F}"/>
              </a:ext>
            </a:extLst>
          </p:cNvPr>
          <p:cNvSpPr txBox="1"/>
          <p:nvPr/>
        </p:nvSpPr>
        <p:spPr>
          <a:xfrm>
            <a:off x="1119352" y="331077"/>
            <a:ext cx="111447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Семейный туристический слет </a:t>
            </a:r>
          </a:p>
          <a:p>
            <a:r>
              <a:rPr lang="ru-RU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«Компас счастья» в МР «Томпонский район»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CD114AD-6275-1BB7-0335-D2FD46BA461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5632" r="15431"/>
          <a:stretch>
            <a:fillRect/>
          </a:stretch>
        </p:blipFill>
        <p:spPr>
          <a:xfrm>
            <a:off x="268014" y="1153115"/>
            <a:ext cx="4934607" cy="36921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D39B8DD-A11F-A39F-93ED-CAE4CA1DA7BD}"/>
              </a:ext>
            </a:extLst>
          </p:cNvPr>
          <p:cNvSpPr txBox="1"/>
          <p:nvPr/>
        </p:nvSpPr>
        <p:spPr>
          <a:xfrm>
            <a:off x="5202621" y="1251881"/>
            <a:ext cx="3657600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</a:rPr>
              <a:t>19-20 июля 2025 года, в  местности «Ис-</a:t>
            </a:r>
            <a:r>
              <a:rPr lang="ru-RU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Хочо</a:t>
            </a:r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</a:rPr>
              <a:t>» </a:t>
            </a:r>
            <a:r>
              <a:rPr lang="ru-RU" dirty="0" err="1">
                <a:solidFill>
                  <a:srgbClr val="7030A0"/>
                </a:solidFill>
                <a:latin typeface="Times New Roman" panose="02020603050405020304" pitchFamily="18" charset="0"/>
              </a:rPr>
              <a:t>Сасыльского</a:t>
            </a:r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</a:rPr>
              <a:t> наслега "Компас счастья" указал путь к семейному единству в Томпонском районе!</a:t>
            </a:r>
          </a:p>
          <a:p>
            <a:pPr algn="just"/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</a:rPr>
              <a:t>В целях активизация спортивно-туристической деятельности семей, укрепление семейных ценностей, прошел семейный туристический слет  участие приняли  8 семей из Томпонского района.</a:t>
            </a:r>
          </a:p>
          <a:p>
            <a:pPr algn="just"/>
            <a:r>
              <a:rPr lang="ru-RU" b="1" dirty="0">
                <a:solidFill>
                  <a:srgbClr val="7030A0"/>
                </a:solidFill>
                <a:latin typeface="Times New Roman" panose="02020603050405020304" pitchFamily="18" charset="0"/>
              </a:rPr>
              <a:t>Программа:</a:t>
            </a:r>
          </a:p>
          <a:p>
            <a:pPr algn="just"/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</a:rPr>
              <a:t>2 дня соревнований: туристические навыки, творческие конкурсы. Концерт у костра .</a:t>
            </a:r>
          </a:p>
          <a:p>
            <a:pPr algn="just"/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</a:rPr>
              <a:t>Обучение основам безопасности. </a:t>
            </a:r>
          </a:p>
          <a:p>
            <a:pPr algn="just"/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</a:rPr>
              <a:t> Межведомственное взаимодействие (МВД, МЧС, ЦРБ, районная администрация МР «Томпонский район», администрации поселений).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482FBAB-E081-F6CD-A4FF-955129EC1D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41229" y="3900652"/>
            <a:ext cx="3657598" cy="43289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2D31D76-EE2E-BEAE-B04F-9BE50511C31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10231" y="5168520"/>
            <a:ext cx="3468414" cy="260131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C95B149-D0D4-011D-07C5-A4CC6C695DB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60221" y="398153"/>
            <a:ext cx="2948152" cy="39308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904ECCC-939C-5AF4-0CCA-DAFAF5B0F989}"/>
              </a:ext>
            </a:extLst>
          </p:cNvPr>
          <p:cNvSpPr txBox="1"/>
          <p:nvPr/>
        </p:nvSpPr>
        <p:spPr>
          <a:xfrm>
            <a:off x="12099724" y="746575"/>
            <a:ext cx="253067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Муниципальном семейном клубе «Гармония» семьи получают комплексную поддержку, в том числе квалифицированную психологическую помощь! </a:t>
            </a:r>
          </a:p>
          <a:p>
            <a:pPr algn="ctr"/>
            <a:r>
              <a:rPr lang="ru-RU" sz="1800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Для создания гармоничной атмосферы и решения различных проблем в клубе регулярно проводятся :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320CDCB-6CB6-822B-AC0E-8885845921C5}"/>
              </a:ext>
            </a:extLst>
          </p:cNvPr>
          <p:cNvSpPr txBox="1"/>
          <p:nvPr/>
        </p:nvSpPr>
        <p:spPr>
          <a:xfrm>
            <a:off x="9096703" y="5423338"/>
            <a:ext cx="197069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Психологические тренинги, лектории,</a:t>
            </a:r>
          </a:p>
          <a:p>
            <a:r>
              <a:rPr lang="ru-RU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арт- терапия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756840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335584B-3A2C-F3E2-2B42-B8C185999922}"/>
              </a:ext>
            </a:extLst>
          </p:cNvPr>
          <p:cNvSpPr txBox="1"/>
          <p:nvPr/>
        </p:nvSpPr>
        <p:spPr>
          <a:xfrm>
            <a:off x="337930" y="94976"/>
            <a:ext cx="1352715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Создано и оборудовано современное интерактивное пространство.</a:t>
            </a:r>
          </a:p>
          <a:p>
            <a:r>
              <a:rPr lang="ru-RU" sz="22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Торжественное открытие интерактивного развивающего пространства состоялось 30 ноября 2024 года , за период работы пространства , занятия прошли  более 80 детей  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A4C0BDB-1CEB-A7AF-F068-71A872FE99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927" y="1377649"/>
            <a:ext cx="5039140" cy="37793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FEDABED-CB55-8858-C0A9-054DDB0D9F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44610" y="962150"/>
            <a:ext cx="4214191" cy="42933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F607F5D-6F7D-905D-7D4A-304C6179996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4514" y="1060175"/>
            <a:ext cx="2514599" cy="33527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F724F7C-56CD-6A8C-F722-B04A3B764C9F}"/>
              </a:ext>
            </a:extLst>
          </p:cNvPr>
          <p:cNvSpPr txBox="1"/>
          <p:nvPr/>
        </p:nvSpPr>
        <p:spPr>
          <a:xfrm>
            <a:off x="5456583" y="4369507"/>
            <a:ext cx="55162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Интерактивный скалодром </a:t>
            </a: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C20B225-13EF-2C11-046D-D0FD91704F6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07188" y="4929808"/>
            <a:ext cx="2474844" cy="32997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4AF8103-AA36-68EB-36B4-B7AFA6869B5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64511" y="4837465"/>
            <a:ext cx="4415195" cy="33113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F19EB37-2E37-AF14-D0F4-DF7EC77B05A5}"/>
              </a:ext>
            </a:extLst>
          </p:cNvPr>
          <p:cNvSpPr txBox="1"/>
          <p:nvPr/>
        </p:nvSpPr>
        <p:spPr>
          <a:xfrm>
            <a:off x="1" y="5716402"/>
            <a:ext cx="21645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Интерактивный пол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DB1BB1A-2D08-2120-1C55-0533E6674E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543183" y="6362733"/>
            <a:ext cx="2087218" cy="1842088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42227265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793790" y="783431"/>
            <a:ext cx="13042821" cy="148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5850"/>
              </a:lnSpc>
              <a:buNone/>
            </a:pPr>
            <a:r>
              <a:rPr lang="en-US" sz="4650" b="1" dirty="0">
                <a:solidFill>
                  <a:srgbClr val="7030A0"/>
                </a:solidFill>
                <a:latin typeface="Times New Roman" panose="02020603050405020304" pitchFamily="18" charset="0"/>
                <a:ea typeface="Petrona Bold" pitchFamily="34" charset="-122"/>
                <a:cs typeface="Times New Roman" panose="02020603050405020304" pitchFamily="18" charset="0"/>
              </a:rPr>
              <a:t>Популяризация проекта и распространение результатов</a:t>
            </a:r>
            <a:endParaRPr lang="en-US" sz="4650" dirty="0">
              <a:solidFill>
                <a:srgbClr val="7030A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 1"/>
          <p:cNvSpPr/>
          <p:nvPr/>
        </p:nvSpPr>
        <p:spPr>
          <a:xfrm>
            <a:off x="793790" y="5994559"/>
            <a:ext cx="13042821" cy="14516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ts val="2850"/>
              </a:lnSpc>
              <a:buNone/>
            </a:pPr>
            <a:r>
              <a:rPr lang="en-US" sz="17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Популяризация </a:t>
            </a:r>
            <a:r>
              <a:rPr lang="en-US" sz="1750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проекта</a:t>
            </a:r>
            <a:r>
              <a:rPr lang="en-US" sz="17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sz="1750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Семейный</a:t>
            </a:r>
            <a:r>
              <a:rPr lang="en-US" sz="17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клуб «Гармония» осуществляется через различные информационные </a:t>
            </a:r>
            <a:r>
              <a:rPr lang="en-US" sz="1750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каналы</a:t>
            </a:r>
            <a:r>
              <a:rPr lang="en-US" sz="17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:</a:t>
            </a:r>
            <a:r>
              <a:rPr lang="ru-RU" sz="17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официальная страница ГКУ РС(Я) «ТКЦСЗН» в сети телеграмм </a:t>
            </a:r>
            <a:r>
              <a:rPr lang="en-US" sz="17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  <a:hlinkClick r:id="rId3"/>
              </a:rPr>
              <a:t>https://t.me/tompouszn</a:t>
            </a:r>
            <a:r>
              <a:rPr lang="ru-RU" sz="17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, официальная страница </a:t>
            </a:r>
            <a:r>
              <a:rPr lang="ru-RU" sz="1750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Вконтакте</a:t>
            </a:r>
            <a:r>
              <a:rPr lang="ru-RU" sz="17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ГКУ РС(Я) «ТКЦСЗН» </a:t>
            </a:r>
            <a:r>
              <a:rPr lang="en-US" sz="17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  <a:hlinkClick r:id="rId4"/>
              </a:rPr>
              <a:t>https://vk.com/public221247969</a:t>
            </a:r>
            <a:r>
              <a:rPr lang="ru-RU" sz="17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 , публичная политическая газета «Томпонский вестник», официальная страница Томпонского </a:t>
            </a:r>
          </a:p>
          <a:p>
            <a:pPr marL="0" indent="0">
              <a:lnSpc>
                <a:spcPts val="2850"/>
              </a:lnSpc>
              <a:buNone/>
            </a:pPr>
            <a:r>
              <a:rPr lang="ru-RU" sz="17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района в сети телеграмм,  НВК Саха,  </a:t>
            </a:r>
            <a:r>
              <a:rPr lang="en-US" sz="1750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буклеты</a:t>
            </a:r>
            <a:r>
              <a:rPr lang="en-US" sz="17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и </a:t>
            </a:r>
            <a:r>
              <a:rPr lang="en-US" sz="1750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брошюры</a:t>
            </a:r>
            <a:r>
              <a:rPr lang="en-US" sz="17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,</a:t>
            </a:r>
            <a:r>
              <a:rPr lang="ru-RU" sz="17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sz="17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публичные представления </a:t>
            </a:r>
            <a:r>
              <a:rPr lang="en-US" sz="1750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на</a:t>
            </a:r>
            <a:r>
              <a:rPr lang="en-US" sz="17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 </a:t>
            </a:r>
            <a:r>
              <a:rPr lang="en-US" sz="1750" dirty="0" err="1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форумах</a:t>
            </a:r>
            <a:r>
              <a:rPr lang="ru-RU" sz="1750" dirty="0">
                <a:solidFill>
                  <a:srgbClr val="272525"/>
                </a:solidFill>
                <a:latin typeface="Times New Roman" panose="02020603050405020304" pitchFamily="18" charset="0"/>
                <a:ea typeface="Inter" pitchFamily="34" charset="-122"/>
                <a:cs typeface="Times New Roman" panose="02020603050405020304" pitchFamily="18" charset="0"/>
              </a:rPr>
              <a:t>. </a:t>
            </a:r>
            <a:endParaRPr lang="en-US" sz="175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91B5DB96-1BAF-44D8-3EB8-0593272F46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19253" y="1674959"/>
            <a:ext cx="3379185" cy="417233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16F6D42-D332-F405-A899-3A1287B2CF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59250" y="2188181"/>
            <a:ext cx="3754092" cy="365910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93D93762-A267-A413-1154-001765D93B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549165" y="2235041"/>
            <a:ext cx="2804174" cy="3685734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06B26EE-2F53-4268-6689-BBDCD7BDD30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881113" y="6768549"/>
            <a:ext cx="1651060" cy="1461052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7894</TotalTime>
  <Words>1174</Words>
  <Application>Microsoft Office PowerPoint</Application>
  <PresentationFormat>Произвольный</PresentationFormat>
  <Paragraphs>116</Paragraphs>
  <Slides>13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9" baseType="lpstr">
      <vt:lpstr>Arial</vt:lpstr>
      <vt:lpstr>Inter</vt:lpstr>
      <vt:lpstr>Petrona Bold</vt:lpstr>
      <vt:lpstr>Times New Roman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user</cp:lastModifiedBy>
  <cp:revision>37</cp:revision>
  <dcterms:created xsi:type="dcterms:W3CDTF">2025-03-10T05:59:04Z</dcterms:created>
  <dcterms:modified xsi:type="dcterms:W3CDTF">2025-08-14T17:04:40Z</dcterms:modified>
</cp:coreProperties>
</file>