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753600" cy="73152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ato 1 Bold" panose="020B0604020202020204" charset="0"/>
      <p:regular r:id="rId16"/>
    </p:embeddedFont>
    <p:embeddedFont>
      <p:font typeface="Lato 1 Heavy" panose="020B0604020202020204" charset="0"/>
      <p:regular r:id="rId17"/>
    </p:embeddedFont>
    <p:embeddedFont>
      <p:font typeface="Lato 2 Bold" panose="020B0604020202020204" charset="0"/>
      <p:regular r:id="rId18"/>
    </p:embeddedFont>
    <p:embeddedFont>
      <p:font typeface="Open Sans Bold" panose="020B0604020202020204" charset="0"/>
      <p:regular r:id="rId19"/>
    </p:embeddedFont>
    <p:embeddedFont>
      <p:font typeface="TT Hoves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144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.sv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2215" y="1912681"/>
            <a:ext cx="8706505" cy="4472776"/>
            <a:chOff x="0" y="0"/>
            <a:chExt cx="3787628" cy="19458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7628" cy="1945811"/>
            </a:xfrm>
            <a:custGeom>
              <a:avLst/>
              <a:gdLst/>
              <a:ahLst/>
              <a:cxnLst/>
              <a:rect l="l" t="t" r="r" b="b"/>
              <a:pathLst>
                <a:path w="3787628" h="1945811">
                  <a:moveTo>
                    <a:pt x="0" y="0"/>
                  </a:moveTo>
                  <a:lnTo>
                    <a:pt x="3787628" y="0"/>
                  </a:lnTo>
                  <a:lnTo>
                    <a:pt x="3787628" y="1945811"/>
                  </a:lnTo>
                  <a:lnTo>
                    <a:pt x="0" y="1945811"/>
                  </a:lnTo>
                  <a:close/>
                </a:path>
              </a:pathLst>
            </a:custGeom>
            <a:solidFill>
              <a:srgbClr val="D0C1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87628" cy="1974386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54173" y="1912681"/>
            <a:ext cx="4472776" cy="4472776"/>
          </a:xfrm>
          <a:custGeom>
            <a:avLst/>
            <a:gdLst/>
            <a:ahLst/>
            <a:cxnLst/>
            <a:rect l="l" t="t" r="r" b="b"/>
            <a:pathLst>
              <a:path w="4472776" h="4472776">
                <a:moveTo>
                  <a:pt x="0" y="0"/>
                </a:moveTo>
                <a:lnTo>
                  <a:pt x="4472776" y="0"/>
                </a:lnTo>
                <a:lnTo>
                  <a:pt x="4472776" y="4472776"/>
                </a:lnTo>
                <a:lnTo>
                  <a:pt x="0" y="4472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610162" y="2080041"/>
            <a:ext cx="4169518" cy="4153231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r="223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-5400000">
            <a:off x="6290816" y="-1400378"/>
            <a:ext cx="1524122" cy="5787917"/>
            <a:chOff x="0" y="0"/>
            <a:chExt cx="763995" cy="29013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3995" cy="2901305"/>
            </a:xfrm>
            <a:custGeom>
              <a:avLst/>
              <a:gdLst/>
              <a:ahLst/>
              <a:cxnLst/>
              <a:rect l="l" t="t" r="r" b="b"/>
              <a:pathLst>
                <a:path w="763995" h="2901305">
                  <a:moveTo>
                    <a:pt x="254803" y="19070"/>
                  </a:moveTo>
                  <a:cubicBezTo>
                    <a:pt x="293844" y="7556"/>
                    <a:pt x="338500" y="0"/>
                    <a:pt x="382203" y="0"/>
                  </a:cubicBezTo>
                  <a:cubicBezTo>
                    <a:pt x="425908" y="0"/>
                    <a:pt x="467963" y="6476"/>
                    <a:pt x="506718" y="17990"/>
                  </a:cubicBezTo>
                  <a:cubicBezTo>
                    <a:pt x="507544" y="18350"/>
                    <a:pt x="508368" y="18350"/>
                    <a:pt x="509193" y="18710"/>
                  </a:cubicBezTo>
                  <a:cubicBezTo>
                    <a:pt x="654735" y="64765"/>
                    <a:pt x="761934" y="186379"/>
                    <a:pt x="763995" y="374894"/>
                  </a:cubicBezTo>
                  <a:lnTo>
                    <a:pt x="763995" y="2901305"/>
                  </a:lnTo>
                  <a:lnTo>
                    <a:pt x="0" y="2901305"/>
                  </a:lnTo>
                  <a:lnTo>
                    <a:pt x="0" y="376768"/>
                  </a:lnTo>
                  <a:cubicBezTo>
                    <a:pt x="2062" y="185660"/>
                    <a:pt x="107611" y="64045"/>
                    <a:pt x="254803" y="19070"/>
                  </a:cubicBezTo>
                  <a:close/>
                </a:path>
              </a:pathLst>
            </a:custGeom>
            <a:solidFill>
              <a:srgbClr val="FFFFFF"/>
            </a:solidFill>
            <a:ln w="66675" cap="sq">
              <a:solidFill>
                <a:srgbClr val="2E0457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98425"/>
              <a:ext cx="763995" cy="2802880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158918" y="2848843"/>
            <a:ext cx="560043" cy="564275"/>
          </a:xfrm>
          <a:custGeom>
            <a:avLst/>
            <a:gdLst/>
            <a:ahLst/>
            <a:cxnLst/>
            <a:rect l="l" t="t" r="r" b="b"/>
            <a:pathLst>
              <a:path w="560043" h="564275">
                <a:moveTo>
                  <a:pt x="0" y="0"/>
                </a:moveTo>
                <a:lnTo>
                  <a:pt x="560042" y="0"/>
                </a:lnTo>
                <a:lnTo>
                  <a:pt x="560042" y="564275"/>
                </a:lnTo>
                <a:lnTo>
                  <a:pt x="0" y="564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158918" y="3719683"/>
            <a:ext cx="560043" cy="564275"/>
          </a:xfrm>
          <a:custGeom>
            <a:avLst/>
            <a:gdLst/>
            <a:ahLst/>
            <a:cxnLst/>
            <a:rect l="l" t="t" r="r" b="b"/>
            <a:pathLst>
              <a:path w="560043" h="564275">
                <a:moveTo>
                  <a:pt x="0" y="0"/>
                </a:moveTo>
                <a:lnTo>
                  <a:pt x="560042" y="0"/>
                </a:lnTo>
                <a:lnTo>
                  <a:pt x="560042" y="564274"/>
                </a:lnTo>
                <a:lnTo>
                  <a:pt x="0" y="5642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158918" y="4874507"/>
            <a:ext cx="560043" cy="564275"/>
          </a:xfrm>
          <a:custGeom>
            <a:avLst/>
            <a:gdLst/>
            <a:ahLst/>
            <a:cxnLst/>
            <a:rect l="l" t="t" r="r" b="b"/>
            <a:pathLst>
              <a:path w="560043" h="564275">
                <a:moveTo>
                  <a:pt x="0" y="0"/>
                </a:moveTo>
                <a:lnTo>
                  <a:pt x="560042" y="0"/>
                </a:lnTo>
                <a:lnTo>
                  <a:pt x="560042" y="564275"/>
                </a:lnTo>
                <a:lnTo>
                  <a:pt x="0" y="564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007825" y="981209"/>
            <a:ext cx="4214898" cy="1002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4"/>
              </a:lnSpc>
            </a:pPr>
            <a:r>
              <a:rPr lang="en-US" sz="3874" b="1">
                <a:solidFill>
                  <a:srgbClr val="2E0457"/>
                </a:solidFill>
                <a:latin typeface="Lato 1 Heavy"/>
                <a:ea typeface="Lato 1 Heavy"/>
                <a:cs typeface="Lato 1 Heavy"/>
                <a:sym typeface="Lato 1 Heavy"/>
              </a:rPr>
              <a:t>ЦЕНТР "СЕМЬЯ"</a:t>
            </a:r>
          </a:p>
          <a:p>
            <a:pPr algn="ctr">
              <a:lnSpc>
                <a:spcPts val="3874"/>
              </a:lnSpc>
            </a:pPr>
            <a:endParaRPr lang="en-US" sz="3874" b="1">
              <a:solidFill>
                <a:srgbClr val="2E0457"/>
              </a:solidFill>
              <a:latin typeface="Lato 1 Heavy"/>
              <a:ea typeface="Lato 1 Heavy"/>
              <a:cs typeface="Lato 1 Heavy"/>
              <a:sym typeface="Lato 1 Heav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523802" y="1531681"/>
            <a:ext cx="5058149" cy="49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"/>
              </a:lnSpc>
            </a:pPr>
            <a:r>
              <a:rPr lang="en-US" sz="1937" b="1">
                <a:solidFill>
                  <a:srgbClr val="2E0457"/>
                </a:solidFill>
                <a:latin typeface="Lato 1 Heavy"/>
                <a:ea typeface="Lato 1 Heavy"/>
                <a:cs typeface="Lato 1 Heavy"/>
                <a:sym typeface="Lato 1 Heavy"/>
              </a:rPr>
              <a:t>учредитель -  Управление социальной политики администрации Города Томска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01666" y="2941458"/>
            <a:ext cx="3881800" cy="305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Работаем с 1995 года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901666" y="3691108"/>
            <a:ext cx="4614135" cy="605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Психологическая, социальная и правовая помощь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01666" y="4740618"/>
            <a:ext cx="4170343" cy="120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Охват населения ежегодно:</a:t>
            </a:r>
          </a:p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около 10 000 человек</a:t>
            </a:r>
          </a:p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(около 5 000</a:t>
            </a:r>
          </a:p>
          <a:p>
            <a:pPr algn="l">
              <a:lnSpc>
                <a:spcPts val="2361"/>
              </a:lnSpc>
            </a:pPr>
            <a:r>
              <a:rPr lang="en-US" sz="181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 обратившихся впервые)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59165" y="-268501"/>
            <a:ext cx="4956179" cy="4564650"/>
          </a:xfrm>
          <a:custGeom>
            <a:avLst/>
            <a:gdLst/>
            <a:ahLst/>
            <a:cxnLst/>
            <a:rect l="l" t="t" r="r" b="b"/>
            <a:pathLst>
              <a:path w="4956179" h="4564650">
                <a:moveTo>
                  <a:pt x="0" y="0"/>
                </a:moveTo>
                <a:lnTo>
                  <a:pt x="4956178" y="0"/>
                </a:lnTo>
                <a:lnTo>
                  <a:pt x="4956178" y="4564651"/>
                </a:lnTo>
                <a:lnTo>
                  <a:pt x="0" y="4564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52155" y="4804261"/>
            <a:ext cx="2531789" cy="253178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28308" tIns="28308" rIns="28308" bIns="28308" rtlCol="0" anchor="ctr"/>
            <a:lstStyle/>
            <a:p>
              <a:pPr algn="ctr">
                <a:lnSpc>
                  <a:spcPts val="148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444696" y="3340877"/>
            <a:ext cx="3995174" cy="3995174"/>
            <a:chOff x="0" y="0"/>
            <a:chExt cx="5326898" cy="532689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5326898" cy="5326898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D0356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77778" tIns="177778" rIns="177778" bIns="177778" rtlCol="0" anchor="ctr"/>
              <a:lstStyle/>
              <a:p>
                <a:pPr algn="ctr">
                  <a:lnSpc>
                    <a:spcPts val="148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32441" y="132451"/>
              <a:ext cx="5062017" cy="5061997"/>
              <a:chOff x="0" y="0"/>
              <a:chExt cx="6350000" cy="63499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</p:grpSp>
      <p:sp>
        <p:nvSpPr>
          <p:cNvPr id="12" name="Freeform 12"/>
          <p:cNvSpPr/>
          <p:nvPr/>
        </p:nvSpPr>
        <p:spPr>
          <a:xfrm rot="5400000">
            <a:off x="470752" y="2882624"/>
            <a:ext cx="175707" cy="167873"/>
          </a:xfrm>
          <a:custGeom>
            <a:avLst/>
            <a:gdLst/>
            <a:ahLst/>
            <a:cxnLst/>
            <a:rect l="l" t="t" r="r" b="b"/>
            <a:pathLst>
              <a:path w="175707" h="167873">
                <a:moveTo>
                  <a:pt x="0" y="0"/>
                </a:moveTo>
                <a:lnTo>
                  <a:pt x="175707" y="0"/>
                </a:lnTo>
                <a:lnTo>
                  <a:pt x="175707" y="167873"/>
                </a:lnTo>
                <a:lnTo>
                  <a:pt x="0" y="167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470752" y="3450053"/>
            <a:ext cx="175707" cy="167873"/>
          </a:xfrm>
          <a:custGeom>
            <a:avLst/>
            <a:gdLst/>
            <a:ahLst/>
            <a:cxnLst/>
            <a:rect l="l" t="t" r="r" b="b"/>
            <a:pathLst>
              <a:path w="175707" h="167873">
                <a:moveTo>
                  <a:pt x="0" y="0"/>
                </a:moveTo>
                <a:lnTo>
                  <a:pt x="175707" y="0"/>
                </a:lnTo>
                <a:lnTo>
                  <a:pt x="175707" y="167873"/>
                </a:lnTo>
                <a:lnTo>
                  <a:pt x="0" y="167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400000">
            <a:off x="470752" y="4017641"/>
            <a:ext cx="175707" cy="167873"/>
          </a:xfrm>
          <a:custGeom>
            <a:avLst/>
            <a:gdLst/>
            <a:ahLst/>
            <a:cxnLst/>
            <a:rect l="l" t="t" r="r" b="b"/>
            <a:pathLst>
              <a:path w="175707" h="167873">
                <a:moveTo>
                  <a:pt x="0" y="0"/>
                </a:moveTo>
                <a:lnTo>
                  <a:pt x="175707" y="0"/>
                </a:lnTo>
                <a:lnTo>
                  <a:pt x="175707" y="167873"/>
                </a:lnTo>
                <a:lnTo>
                  <a:pt x="0" y="167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8396" y="762216"/>
            <a:ext cx="732545" cy="73254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28308" tIns="28308" rIns="28308" bIns="28308" rtlCol="0" anchor="ctr"/>
            <a:lstStyle/>
            <a:p>
              <a:pPr algn="ctr">
                <a:lnSpc>
                  <a:spcPts val="148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69498" y="6362911"/>
            <a:ext cx="307107" cy="3071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28308" tIns="28308" rIns="28308" bIns="28308" rtlCol="0" anchor="ctr"/>
            <a:lstStyle/>
            <a:p>
              <a:pPr algn="ctr">
                <a:lnSpc>
                  <a:spcPts val="148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-339378" y="6362911"/>
            <a:ext cx="915984" cy="915984"/>
          </a:xfrm>
          <a:custGeom>
            <a:avLst/>
            <a:gdLst/>
            <a:ahLst/>
            <a:cxnLst/>
            <a:rect l="l" t="t" r="r" b="b"/>
            <a:pathLst>
              <a:path w="915984" h="915984">
                <a:moveTo>
                  <a:pt x="0" y="0"/>
                </a:moveTo>
                <a:lnTo>
                  <a:pt x="915984" y="0"/>
                </a:lnTo>
                <a:lnTo>
                  <a:pt x="915984" y="915984"/>
                </a:lnTo>
                <a:lnTo>
                  <a:pt x="0" y="915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5237307" y="1407445"/>
            <a:ext cx="307107" cy="3071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B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28308" tIns="28308" rIns="28308" bIns="28308" rtlCol="0" anchor="ctr"/>
            <a:lstStyle/>
            <a:p>
              <a:pPr algn="ctr">
                <a:lnSpc>
                  <a:spcPts val="148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5060168" y="1290144"/>
            <a:ext cx="354279" cy="354279"/>
          </a:xfrm>
          <a:custGeom>
            <a:avLst/>
            <a:gdLst/>
            <a:ahLst/>
            <a:cxnLst/>
            <a:rect l="l" t="t" r="r" b="b"/>
            <a:pathLst>
              <a:path w="354279" h="354279">
                <a:moveTo>
                  <a:pt x="0" y="0"/>
                </a:moveTo>
                <a:lnTo>
                  <a:pt x="354279" y="0"/>
                </a:lnTo>
                <a:lnTo>
                  <a:pt x="354279" y="354279"/>
                </a:lnTo>
                <a:lnTo>
                  <a:pt x="0" y="3542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022080" y="5154172"/>
            <a:ext cx="915984" cy="915984"/>
          </a:xfrm>
          <a:custGeom>
            <a:avLst/>
            <a:gdLst/>
            <a:ahLst/>
            <a:cxnLst/>
            <a:rect l="l" t="t" r="r" b="b"/>
            <a:pathLst>
              <a:path w="915984" h="915984">
                <a:moveTo>
                  <a:pt x="0" y="0"/>
                </a:moveTo>
                <a:lnTo>
                  <a:pt x="915984" y="0"/>
                </a:lnTo>
                <a:lnTo>
                  <a:pt x="915984" y="915984"/>
                </a:lnTo>
                <a:lnTo>
                  <a:pt x="0" y="915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474669" y="652189"/>
            <a:ext cx="5195104" cy="136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2"/>
              </a:lnSpc>
            </a:pPr>
            <a:r>
              <a:rPr lang="en-US" sz="5160" b="1">
                <a:solidFill>
                  <a:srgbClr val="2D0356"/>
                </a:solidFill>
                <a:latin typeface="TT Hoves Bold"/>
                <a:ea typeface="TT Hoves Bold"/>
                <a:cs typeface="TT Hoves Bold"/>
                <a:sym typeface="TT Hoves Bold"/>
              </a:rPr>
              <a:t>СЕМЕЙНЫЙ КЛУБ “ДОМ”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74669" y="2162731"/>
            <a:ext cx="5773834" cy="526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544" b="1">
                <a:solidFill>
                  <a:srgbClr val="2D0356"/>
                </a:solidFill>
                <a:latin typeface="TT Hoves Bold"/>
                <a:ea typeface="TT Hoves Bold"/>
                <a:cs typeface="TT Hoves Bold"/>
                <a:sym typeface="TT Hoves Bold"/>
              </a:rPr>
              <a:t>СОХРАНЕНИЕ И ВОССТАНОВЛЕНИЕ СЕМЕЙНОЙ СРЕДЫ РАЗВИТИЯ И ВОСПИТАНИЯ ДЕТЕЙ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9651" y="2807885"/>
            <a:ext cx="4671210" cy="48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799" b="1">
                <a:solidFill>
                  <a:srgbClr val="2D0356"/>
                </a:solidFill>
                <a:latin typeface="TT Hoves Bold"/>
                <a:ea typeface="TT Hoves Bold"/>
                <a:cs typeface="TT Hoves Bold"/>
                <a:sym typeface="TT Hoves Bold"/>
              </a:rPr>
              <a:t>улучшение детско-родительских отношений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99894" y="3392069"/>
            <a:ext cx="3302924" cy="48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799" b="1">
                <a:solidFill>
                  <a:srgbClr val="2D0356"/>
                </a:solidFill>
                <a:latin typeface="TT Hoves Bold"/>
                <a:ea typeface="TT Hoves Bold"/>
                <a:cs typeface="TT Hoves Bold"/>
                <a:sym typeface="TT Hoves Bold"/>
              </a:rPr>
              <a:t>психологическая помощь семье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99894" y="3958344"/>
            <a:ext cx="3084050" cy="48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799" b="1">
                <a:solidFill>
                  <a:srgbClr val="2D0356"/>
                </a:solidFill>
                <a:latin typeface="TT Hoves Bold"/>
                <a:ea typeface="TT Hoves Bold"/>
                <a:cs typeface="TT Hoves Bold"/>
                <a:sym typeface="TT Hoves Bold"/>
              </a:rPr>
              <a:t>тренинги, семинары и досуговые мероприятия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753600" cy="7315200"/>
            <a:chOff x="0" y="0"/>
            <a:chExt cx="13004800" cy="97536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b="57583"/>
            <a:stretch>
              <a:fillRect/>
            </a:stretch>
          </p:blipFill>
          <p:spPr>
            <a:xfrm>
              <a:off x="0" y="0"/>
              <a:ext cx="4250267" cy="320886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1713" r="22808" b="37057"/>
            <a:stretch>
              <a:fillRect/>
            </a:stretch>
          </p:blipFill>
          <p:spPr>
            <a:xfrm>
              <a:off x="4377267" y="0"/>
              <a:ext cx="4250267" cy="3208867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5928" r="5928"/>
            <a:stretch>
              <a:fillRect/>
            </a:stretch>
          </p:blipFill>
          <p:spPr>
            <a:xfrm>
              <a:off x="8754533" y="0"/>
              <a:ext cx="4250267" cy="320886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l="8763" t="5008" r="8621" b="33725"/>
            <a:stretch>
              <a:fillRect/>
            </a:stretch>
          </p:blipFill>
          <p:spPr>
            <a:xfrm>
              <a:off x="0" y="3335867"/>
              <a:ext cx="13004800" cy="6417733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7912331" y="5542031"/>
            <a:ext cx="1841269" cy="1773169"/>
          </a:xfrm>
          <a:custGeom>
            <a:avLst/>
            <a:gdLst/>
            <a:ahLst/>
            <a:cxnLst/>
            <a:rect l="l" t="t" r="r" b="b"/>
            <a:pathLst>
              <a:path w="1841269" h="1773169">
                <a:moveTo>
                  <a:pt x="0" y="0"/>
                </a:moveTo>
                <a:lnTo>
                  <a:pt x="1841269" y="0"/>
                </a:lnTo>
                <a:lnTo>
                  <a:pt x="1841269" y="1773169"/>
                </a:lnTo>
                <a:lnTo>
                  <a:pt x="0" y="17731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005" t="-9351" r="-13808" b="-810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6268629"/>
            <a:ext cx="6298782" cy="1046571"/>
            <a:chOff x="0" y="0"/>
            <a:chExt cx="7267588" cy="1207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67588" cy="1207542"/>
            </a:xfrm>
            <a:custGeom>
              <a:avLst/>
              <a:gdLst/>
              <a:ahLst/>
              <a:cxnLst/>
              <a:rect l="l" t="t" r="r" b="b"/>
              <a:pathLst>
                <a:path w="7267588" h="1207542">
                  <a:moveTo>
                    <a:pt x="0" y="0"/>
                  </a:moveTo>
                  <a:lnTo>
                    <a:pt x="7267588" y="0"/>
                  </a:lnTo>
                  <a:lnTo>
                    <a:pt x="7267588" y="1207542"/>
                  </a:lnTo>
                  <a:lnTo>
                    <a:pt x="0" y="1207542"/>
                  </a:lnTo>
                  <a:close/>
                </a:path>
              </a:pathLst>
            </a:custGeom>
            <a:solidFill>
              <a:srgbClr val="985DCC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74815" y="6272582"/>
            <a:ext cx="6498160" cy="981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9"/>
              </a:lnSpc>
            </a:pPr>
            <a:r>
              <a:rPr lang="en-US" sz="2806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ОТКРЫТИЕ МУНИЦИПАЛЬНОГО СЕМЕЙНОГО КЛУБА “ДОМ”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031393" y="3038325"/>
            <a:ext cx="19568497" cy="10004434"/>
            <a:chOff x="0" y="0"/>
            <a:chExt cx="1513714" cy="7738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3714" cy="773889"/>
            </a:xfrm>
            <a:custGeom>
              <a:avLst/>
              <a:gdLst/>
              <a:ahLst/>
              <a:cxnLst/>
              <a:rect l="l" t="t" r="r" b="b"/>
              <a:pathLst>
                <a:path w="1513714" h="773889">
                  <a:moveTo>
                    <a:pt x="756857" y="0"/>
                  </a:moveTo>
                  <a:cubicBezTo>
                    <a:pt x="338856" y="0"/>
                    <a:pt x="0" y="173241"/>
                    <a:pt x="0" y="386945"/>
                  </a:cubicBezTo>
                  <a:cubicBezTo>
                    <a:pt x="0" y="600648"/>
                    <a:pt x="338856" y="773889"/>
                    <a:pt x="756857" y="773889"/>
                  </a:cubicBezTo>
                  <a:cubicBezTo>
                    <a:pt x="1174858" y="773889"/>
                    <a:pt x="1513714" y="600648"/>
                    <a:pt x="1513714" y="386945"/>
                  </a:cubicBezTo>
                  <a:cubicBezTo>
                    <a:pt x="1513714" y="173241"/>
                    <a:pt x="1174858" y="0"/>
                    <a:pt x="756857" y="0"/>
                  </a:cubicBezTo>
                  <a:close/>
                </a:path>
              </a:pathLst>
            </a:custGeom>
            <a:solidFill>
              <a:srgbClr val="D0C1D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41911" y="43977"/>
              <a:ext cx="1229893" cy="657360"/>
            </a:xfrm>
            <a:prstGeom prst="rect">
              <a:avLst/>
            </a:prstGeom>
          </p:spPr>
          <p:txBody>
            <a:bodyPr lIns="36124" tIns="36124" rIns="36124" bIns="36124" rtlCol="0" anchor="ctr"/>
            <a:lstStyle/>
            <a:p>
              <a:pPr algn="ctr">
                <a:lnSpc>
                  <a:spcPts val="189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9472" y="2522939"/>
            <a:ext cx="2811237" cy="2811237"/>
          </a:xfrm>
          <a:custGeom>
            <a:avLst/>
            <a:gdLst/>
            <a:ahLst/>
            <a:cxnLst/>
            <a:rect l="l" t="t" r="r" b="b"/>
            <a:pathLst>
              <a:path w="2811237" h="2811237">
                <a:moveTo>
                  <a:pt x="0" y="0"/>
                </a:moveTo>
                <a:lnTo>
                  <a:pt x="2811237" y="0"/>
                </a:lnTo>
                <a:lnTo>
                  <a:pt x="2811237" y="2811237"/>
                </a:lnTo>
                <a:lnTo>
                  <a:pt x="0" y="28112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15707" y="2570564"/>
            <a:ext cx="2811237" cy="2811237"/>
          </a:xfrm>
          <a:custGeom>
            <a:avLst/>
            <a:gdLst/>
            <a:ahLst/>
            <a:cxnLst/>
            <a:rect l="l" t="t" r="r" b="b"/>
            <a:pathLst>
              <a:path w="2811237" h="2811237">
                <a:moveTo>
                  <a:pt x="0" y="0"/>
                </a:moveTo>
                <a:lnTo>
                  <a:pt x="2811237" y="0"/>
                </a:lnTo>
                <a:lnTo>
                  <a:pt x="2811237" y="2811237"/>
                </a:lnTo>
                <a:lnTo>
                  <a:pt x="0" y="28112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273909" y="2687659"/>
            <a:ext cx="2502362" cy="2492587"/>
            <a:chOff x="0" y="0"/>
            <a:chExt cx="6502400" cy="6477000"/>
          </a:xfrm>
        </p:grpSpPr>
        <p:sp>
          <p:nvSpPr>
            <p:cNvPr id="8" name="Freeform 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13506" r="-3582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664727" y="2735284"/>
            <a:ext cx="2502362" cy="2492587"/>
            <a:chOff x="0" y="0"/>
            <a:chExt cx="6502400" cy="6477000"/>
          </a:xfrm>
        </p:grpSpPr>
        <p:sp>
          <p:nvSpPr>
            <p:cNvPr id="11" name="Freeform 11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-9797" r="-67186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3570522" y="2388590"/>
            <a:ext cx="2726433" cy="2331101"/>
          </a:xfrm>
          <a:custGeom>
            <a:avLst/>
            <a:gdLst/>
            <a:ahLst/>
            <a:cxnLst/>
            <a:rect l="l" t="t" r="r" b="b"/>
            <a:pathLst>
              <a:path w="2726433" h="2331101">
                <a:moveTo>
                  <a:pt x="0" y="0"/>
                </a:moveTo>
                <a:lnTo>
                  <a:pt x="2726433" y="0"/>
                </a:lnTo>
                <a:lnTo>
                  <a:pt x="2726433" y="2331101"/>
                </a:lnTo>
                <a:lnTo>
                  <a:pt x="0" y="23311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04589" y="1280190"/>
            <a:ext cx="6258298" cy="493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3625" b="1">
                <a:solidFill>
                  <a:srgbClr val="2E0457"/>
                </a:solidFill>
                <a:latin typeface="Lato 1 Heavy"/>
                <a:ea typeface="Lato 1 Heavy"/>
                <a:cs typeface="Lato 1 Heavy"/>
                <a:sym typeface="Lato 1 Heavy"/>
              </a:rPr>
              <a:t>НАПРАВЛЕНИЯ РАБОТЫ: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2996" y="5372276"/>
            <a:ext cx="3224189" cy="87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6"/>
              </a:lnSpc>
            </a:pPr>
            <a:r>
              <a:rPr lang="en-US" sz="2266" b="1">
                <a:solidFill>
                  <a:srgbClr val="2E0457"/>
                </a:solidFill>
                <a:latin typeface="Lato 2 Bold"/>
                <a:ea typeface="Lato 2 Bold"/>
                <a:cs typeface="Lato 2 Bold"/>
                <a:sym typeface="Lato 2 Bold"/>
              </a:rPr>
              <a:t>оказание социальной</a:t>
            </a:r>
          </a:p>
          <a:p>
            <a:pPr algn="ctr">
              <a:lnSpc>
                <a:spcPts val="2266"/>
              </a:lnSpc>
            </a:pPr>
            <a:r>
              <a:rPr lang="en-US" sz="2266" b="1">
                <a:solidFill>
                  <a:srgbClr val="2E0457"/>
                </a:solidFill>
                <a:latin typeface="Lato 2 Bold"/>
                <a:ea typeface="Lato 2 Bold"/>
                <a:cs typeface="Lato 2 Bold"/>
                <a:sym typeface="Lato 2 Bold"/>
              </a:rPr>
              <a:t>и психологической помощи населению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59449" y="5419901"/>
            <a:ext cx="3425729" cy="87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6"/>
              </a:lnSpc>
            </a:pPr>
            <a:r>
              <a:rPr lang="en-US" sz="2266" b="1">
                <a:solidFill>
                  <a:srgbClr val="2E0457"/>
                </a:solidFill>
                <a:latin typeface="Lato 2 Bold"/>
                <a:ea typeface="Lato 2 Bold"/>
                <a:cs typeface="Lato 2 Bold"/>
                <a:sym typeface="Lato 2 Bold"/>
              </a:rPr>
              <a:t>организация межведомственного взаимодействия</a:t>
            </a:r>
          </a:p>
        </p:txBody>
      </p:sp>
      <p:sp>
        <p:nvSpPr>
          <p:cNvPr id="17" name="Freeform 17"/>
          <p:cNvSpPr/>
          <p:nvPr/>
        </p:nvSpPr>
        <p:spPr>
          <a:xfrm rot="-5400000">
            <a:off x="-252317" y="-219473"/>
            <a:ext cx="1744790" cy="1744790"/>
          </a:xfrm>
          <a:custGeom>
            <a:avLst/>
            <a:gdLst/>
            <a:ahLst/>
            <a:cxnLst/>
            <a:rect l="l" t="t" r="r" b="b"/>
            <a:pathLst>
              <a:path w="1744790" h="1744790">
                <a:moveTo>
                  <a:pt x="0" y="0"/>
                </a:moveTo>
                <a:lnTo>
                  <a:pt x="1744789" y="0"/>
                </a:lnTo>
                <a:lnTo>
                  <a:pt x="1744789" y="1744790"/>
                </a:lnTo>
                <a:lnTo>
                  <a:pt x="0" y="17447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8337770" y="-219473"/>
            <a:ext cx="1744790" cy="1744790"/>
          </a:xfrm>
          <a:custGeom>
            <a:avLst/>
            <a:gdLst/>
            <a:ahLst/>
            <a:cxnLst/>
            <a:rect l="l" t="t" r="r" b="b"/>
            <a:pathLst>
              <a:path w="1744790" h="1744790">
                <a:moveTo>
                  <a:pt x="0" y="0"/>
                </a:moveTo>
                <a:lnTo>
                  <a:pt x="1744790" y="0"/>
                </a:lnTo>
                <a:lnTo>
                  <a:pt x="1744790" y="1744790"/>
                </a:lnTo>
                <a:lnTo>
                  <a:pt x="0" y="17447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99105" y="220861"/>
            <a:ext cx="3072709" cy="6126019"/>
            <a:chOff x="0" y="0"/>
            <a:chExt cx="1517387" cy="30251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7387" cy="3025194"/>
            </a:xfrm>
            <a:custGeom>
              <a:avLst/>
              <a:gdLst/>
              <a:ahLst/>
              <a:cxnLst/>
              <a:rect l="l" t="t" r="r" b="b"/>
              <a:pathLst>
                <a:path w="1517387" h="3025194">
                  <a:moveTo>
                    <a:pt x="80626" y="0"/>
                  </a:moveTo>
                  <a:lnTo>
                    <a:pt x="1436761" y="0"/>
                  </a:lnTo>
                  <a:cubicBezTo>
                    <a:pt x="1481289" y="0"/>
                    <a:pt x="1517387" y="36098"/>
                    <a:pt x="1517387" y="80626"/>
                  </a:cubicBezTo>
                  <a:lnTo>
                    <a:pt x="1517387" y="2944568"/>
                  </a:lnTo>
                  <a:cubicBezTo>
                    <a:pt x="1517387" y="2989097"/>
                    <a:pt x="1481289" y="3025194"/>
                    <a:pt x="1436761" y="3025194"/>
                  </a:cubicBezTo>
                  <a:lnTo>
                    <a:pt x="80626" y="3025194"/>
                  </a:lnTo>
                  <a:cubicBezTo>
                    <a:pt x="36098" y="3025194"/>
                    <a:pt x="0" y="2989097"/>
                    <a:pt x="0" y="2944568"/>
                  </a:cubicBezTo>
                  <a:lnTo>
                    <a:pt x="0" y="80626"/>
                  </a:lnTo>
                  <a:cubicBezTo>
                    <a:pt x="0" y="36098"/>
                    <a:pt x="36098" y="0"/>
                    <a:pt x="80626" y="0"/>
                  </a:cubicBezTo>
                  <a:close/>
                </a:path>
              </a:pathLst>
            </a:custGeom>
            <a:solidFill>
              <a:srgbClr val="975DCA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517387" cy="3053769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17589" y="1084983"/>
            <a:ext cx="7787889" cy="1232820"/>
            <a:chOff x="0" y="0"/>
            <a:chExt cx="2567282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7282" cy="406400"/>
            </a:xfrm>
            <a:custGeom>
              <a:avLst/>
              <a:gdLst/>
              <a:ahLst/>
              <a:cxnLst/>
              <a:rect l="l" t="t" r="r" b="b"/>
              <a:pathLst>
                <a:path w="2567282" h="406400">
                  <a:moveTo>
                    <a:pt x="31811" y="0"/>
                  </a:moveTo>
                  <a:lnTo>
                    <a:pt x="2535471" y="0"/>
                  </a:lnTo>
                  <a:cubicBezTo>
                    <a:pt x="2543908" y="0"/>
                    <a:pt x="2551999" y="3352"/>
                    <a:pt x="2557965" y="9317"/>
                  </a:cubicBezTo>
                  <a:cubicBezTo>
                    <a:pt x="2563931" y="15283"/>
                    <a:pt x="2567282" y="23374"/>
                    <a:pt x="2567282" y="31811"/>
                  </a:cubicBezTo>
                  <a:lnTo>
                    <a:pt x="2567282" y="374589"/>
                  </a:lnTo>
                  <a:cubicBezTo>
                    <a:pt x="2567282" y="383026"/>
                    <a:pt x="2563931" y="391117"/>
                    <a:pt x="2557965" y="397083"/>
                  </a:cubicBezTo>
                  <a:cubicBezTo>
                    <a:pt x="2551999" y="403048"/>
                    <a:pt x="2543908" y="406400"/>
                    <a:pt x="2535471" y="406400"/>
                  </a:cubicBezTo>
                  <a:lnTo>
                    <a:pt x="31811" y="406400"/>
                  </a:lnTo>
                  <a:cubicBezTo>
                    <a:pt x="23374" y="406400"/>
                    <a:pt x="15283" y="403048"/>
                    <a:pt x="9317" y="397083"/>
                  </a:cubicBezTo>
                  <a:cubicBezTo>
                    <a:pt x="3352" y="391117"/>
                    <a:pt x="0" y="383026"/>
                    <a:pt x="0" y="374589"/>
                  </a:cubicBezTo>
                  <a:lnTo>
                    <a:pt x="0" y="31811"/>
                  </a:lnTo>
                  <a:cubicBezTo>
                    <a:pt x="0" y="23374"/>
                    <a:pt x="3352" y="15283"/>
                    <a:pt x="9317" y="9317"/>
                  </a:cubicBezTo>
                  <a:cubicBezTo>
                    <a:pt x="15283" y="3352"/>
                    <a:pt x="23374" y="0"/>
                    <a:pt x="31811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975DCA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567282" cy="434975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17748" y="3283870"/>
            <a:ext cx="7721781" cy="2452782"/>
            <a:chOff x="0" y="0"/>
            <a:chExt cx="2558835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58835" cy="812800"/>
            </a:xfrm>
            <a:custGeom>
              <a:avLst/>
              <a:gdLst/>
              <a:ahLst/>
              <a:cxnLst/>
              <a:rect l="l" t="t" r="r" b="b"/>
              <a:pathLst>
                <a:path w="2558835" h="812800">
                  <a:moveTo>
                    <a:pt x="32083" y="0"/>
                  </a:moveTo>
                  <a:lnTo>
                    <a:pt x="2526751" y="0"/>
                  </a:lnTo>
                  <a:cubicBezTo>
                    <a:pt x="2544471" y="0"/>
                    <a:pt x="2558835" y="14364"/>
                    <a:pt x="2558835" y="32083"/>
                  </a:cubicBezTo>
                  <a:lnTo>
                    <a:pt x="2558835" y="780717"/>
                  </a:lnTo>
                  <a:cubicBezTo>
                    <a:pt x="2558835" y="798436"/>
                    <a:pt x="2544471" y="812800"/>
                    <a:pt x="2526751" y="812800"/>
                  </a:cubicBezTo>
                  <a:lnTo>
                    <a:pt x="32083" y="812800"/>
                  </a:lnTo>
                  <a:cubicBezTo>
                    <a:pt x="14364" y="812800"/>
                    <a:pt x="0" y="798436"/>
                    <a:pt x="0" y="780717"/>
                  </a:cubicBezTo>
                  <a:lnTo>
                    <a:pt x="0" y="32083"/>
                  </a:lnTo>
                  <a:cubicBezTo>
                    <a:pt x="0" y="14364"/>
                    <a:pt x="14364" y="0"/>
                    <a:pt x="32083" y="0"/>
                  </a:cubicBezTo>
                  <a:close/>
                </a:path>
              </a:pathLst>
            </a:custGeom>
            <a:solidFill>
              <a:srgbClr val="2E045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558835" cy="841375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39194" y="1237525"/>
            <a:ext cx="6824577" cy="935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287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ОКАЗАНИЕ</a:t>
            </a:r>
          </a:p>
          <a:p>
            <a:pPr algn="l">
              <a:lnSpc>
                <a:spcPts val="3739"/>
              </a:lnSpc>
            </a:pPr>
            <a:r>
              <a:rPr lang="en-US" sz="2876" b="1">
                <a:solidFill>
                  <a:srgbClr val="100030"/>
                </a:solidFill>
                <a:latin typeface="Lato 2 Bold"/>
                <a:ea typeface="Lato 2 Bold"/>
                <a:cs typeface="Lato 2 Bold"/>
                <a:sym typeface="Lato 2 Bold"/>
              </a:rPr>
              <a:t>ПСИХОЛОГИЧЕСКОЙ ПОМОЩИ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71422" y="3653351"/>
            <a:ext cx="7614434" cy="1599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5"/>
              </a:lnSpc>
            </a:pPr>
            <a:r>
              <a:rPr lang="en-US" sz="2622" b="1">
                <a:solidFill>
                  <a:srgbClr val="FFFFFF"/>
                </a:solidFill>
                <a:latin typeface="Lato 2 Bold"/>
                <a:ea typeface="Lato 2 Bold"/>
                <a:cs typeface="Lato 2 Bold"/>
                <a:sym typeface="Lato 2 Bold"/>
              </a:rPr>
              <a:t>ИНДИВИДУАЛЬНЫЕ И ГРУППОВЫЕ КОНСУЛЬТАЦИИ, ТРЕНИНГИ, СЕМИНАРЫ,</a:t>
            </a:r>
          </a:p>
          <a:p>
            <a:pPr algn="ctr">
              <a:lnSpc>
                <a:spcPts val="4275"/>
              </a:lnSpc>
            </a:pPr>
            <a:r>
              <a:rPr lang="en-US" sz="2622" b="1">
                <a:solidFill>
                  <a:srgbClr val="FFFFFF"/>
                </a:solidFill>
                <a:latin typeface="Lato 2 Bold"/>
                <a:ea typeface="Lato 2 Bold"/>
                <a:cs typeface="Lato 2 Bold"/>
                <a:sym typeface="Lato 2 Bold"/>
              </a:rPr>
              <a:t>МЕРОПРИЯТИЯ ДЛЯ ВСЕЙ СЕМЬИ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21097" y="-339151"/>
            <a:ext cx="7130168" cy="713016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6162485" y="492625"/>
            <a:ext cx="1362049" cy="1362049"/>
          </a:xfrm>
          <a:custGeom>
            <a:avLst/>
            <a:gdLst/>
            <a:ahLst/>
            <a:cxnLst/>
            <a:rect l="l" t="t" r="r" b="b"/>
            <a:pathLst>
              <a:path w="1362049" h="1362049">
                <a:moveTo>
                  <a:pt x="0" y="0"/>
                </a:moveTo>
                <a:lnTo>
                  <a:pt x="1362050" y="0"/>
                </a:lnTo>
                <a:lnTo>
                  <a:pt x="1362050" y="1362049"/>
                </a:lnTo>
                <a:lnTo>
                  <a:pt x="0" y="1362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90217" y="5852160"/>
            <a:ext cx="1877713" cy="1877713"/>
          </a:xfrm>
          <a:custGeom>
            <a:avLst/>
            <a:gdLst/>
            <a:ahLst/>
            <a:cxnLst/>
            <a:rect l="l" t="t" r="r" b="b"/>
            <a:pathLst>
              <a:path w="1877713" h="1877713">
                <a:moveTo>
                  <a:pt x="0" y="0"/>
                </a:moveTo>
                <a:lnTo>
                  <a:pt x="1877714" y="0"/>
                </a:lnTo>
                <a:lnTo>
                  <a:pt x="1877714" y="1877713"/>
                </a:lnTo>
                <a:lnTo>
                  <a:pt x="0" y="1877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461343" y="1854674"/>
            <a:ext cx="4250972" cy="4250972"/>
          </a:xfrm>
          <a:custGeom>
            <a:avLst/>
            <a:gdLst/>
            <a:ahLst/>
            <a:cxnLst/>
            <a:rect l="l" t="t" r="r" b="b"/>
            <a:pathLst>
              <a:path w="4250972" h="4250972">
                <a:moveTo>
                  <a:pt x="0" y="0"/>
                </a:moveTo>
                <a:lnTo>
                  <a:pt x="4250972" y="0"/>
                </a:lnTo>
                <a:lnTo>
                  <a:pt x="4250972" y="4250972"/>
                </a:lnTo>
                <a:lnTo>
                  <a:pt x="0" y="4250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9675" y="2853586"/>
            <a:ext cx="3937431" cy="3937431"/>
          </a:xfrm>
          <a:custGeom>
            <a:avLst/>
            <a:gdLst/>
            <a:ahLst/>
            <a:cxnLst/>
            <a:rect l="l" t="t" r="r" b="b"/>
            <a:pathLst>
              <a:path w="3937431" h="3937431">
                <a:moveTo>
                  <a:pt x="0" y="0"/>
                </a:moveTo>
                <a:lnTo>
                  <a:pt x="3937431" y="0"/>
                </a:lnTo>
                <a:lnTo>
                  <a:pt x="3937431" y="3937431"/>
                </a:lnTo>
                <a:lnTo>
                  <a:pt x="0" y="39374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09675" y="1230799"/>
            <a:ext cx="7874862" cy="46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413" b="1">
                <a:solidFill>
                  <a:srgbClr val="2E0457"/>
                </a:solidFill>
                <a:latin typeface="Lato 1 Bold"/>
                <a:ea typeface="Lato 1 Bold"/>
                <a:cs typeface="Lato 1 Bold"/>
                <a:sym typeface="Lato 1 Bold"/>
              </a:rPr>
              <a:t>РАБОТА С ПОДРОСТКАМИ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21097" y="-339151"/>
            <a:ext cx="7130168" cy="713016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6162485" y="492625"/>
            <a:ext cx="1362049" cy="1362049"/>
          </a:xfrm>
          <a:custGeom>
            <a:avLst/>
            <a:gdLst/>
            <a:ahLst/>
            <a:cxnLst/>
            <a:rect l="l" t="t" r="r" b="b"/>
            <a:pathLst>
              <a:path w="1362049" h="1362049">
                <a:moveTo>
                  <a:pt x="0" y="0"/>
                </a:moveTo>
                <a:lnTo>
                  <a:pt x="1362050" y="0"/>
                </a:lnTo>
                <a:lnTo>
                  <a:pt x="1362050" y="1362049"/>
                </a:lnTo>
                <a:lnTo>
                  <a:pt x="0" y="1362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90217" y="5852160"/>
            <a:ext cx="1877713" cy="1877713"/>
          </a:xfrm>
          <a:custGeom>
            <a:avLst/>
            <a:gdLst/>
            <a:ahLst/>
            <a:cxnLst/>
            <a:rect l="l" t="t" r="r" b="b"/>
            <a:pathLst>
              <a:path w="1877713" h="1877713">
                <a:moveTo>
                  <a:pt x="0" y="0"/>
                </a:moveTo>
                <a:lnTo>
                  <a:pt x="1877714" y="0"/>
                </a:lnTo>
                <a:lnTo>
                  <a:pt x="1877714" y="1877713"/>
                </a:lnTo>
                <a:lnTo>
                  <a:pt x="0" y="1877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876800" y="2088362"/>
            <a:ext cx="4145280" cy="3108960"/>
          </a:xfrm>
          <a:custGeom>
            <a:avLst/>
            <a:gdLst/>
            <a:ahLst/>
            <a:cxnLst/>
            <a:rect l="l" t="t" r="r" b="b"/>
            <a:pathLst>
              <a:path w="4145280" h="3108960">
                <a:moveTo>
                  <a:pt x="0" y="0"/>
                </a:moveTo>
                <a:lnTo>
                  <a:pt x="4145280" y="0"/>
                </a:lnTo>
                <a:lnTo>
                  <a:pt x="4145280" y="3108960"/>
                </a:lnTo>
                <a:lnTo>
                  <a:pt x="0" y="3108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9675" y="3775390"/>
            <a:ext cx="4433626" cy="3325219"/>
          </a:xfrm>
          <a:custGeom>
            <a:avLst/>
            <a:gdLst/>
            <a:ahLst/>
            <a:cxnLst/>
            <a:rect l="l" t="t" r="r" b="b"/>
            <a:pathLst>
              <a:path w="4433626" h="3325219">
                <a:moveTo>
                  <a:pt x="0" y="0"/>
                </a:moveTo>
                <a:lnTo>
                  <a:pt x="4433626" y="0"/>
                </a:lnTo>
                <a:lnTo>
                  <a:pt x="4433626" y="3325219"/>
                </a:lnTo>
                <a:lnTo>
                  <a:pt x="0" y="33252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09675" y="1230799"/>
            <a:ext cx="7874862" cy="46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413" b="1">
                <a:solidFill>
                  <a:srgbClr val="2E0457"/>
                </a:solidFill>
                <a:latin typeface="Lato 1 Bold"/>
                <a:ea typeface="Lato 1 Bold"/>
                <a:cs typeface="Lato 1 Bold"/>
                <a:sym typeface="Lato 1 Bold"/>
              </a:rPr>
              <a:t>РАБОТА С РОДИТЕЛЯМИ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21097" y="-339151"/>
            <a:ext cx="7130168" cy="713016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5D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6162485" y="492625"/>
            <a:ext cx="1362049" cy="1362049"/>
          </a:xfrm>
          <a:custGeom>
            <a:avLst/>
            <a:gdLst/>
            <a:ahLst/>
            <a:cxnLst/>
            <a:rect l="l" t="t" r="r" b="b"/>
            <a:pathLst>
              <a:path w="1362049" h="1362049">
                <a:moveTo>
                  <a:pt x="0" y="0"/>
                </a:moveTo>
                <a:lnTo>
                  <a:pt x="1362050" y="0"/>
                </a:lnTo>
                <a:lnTo>
                  <a:pt x="1362050" y="1362049"/>
                </a:lnTo>
                <a:lnTo>
                  <a:pt x="0" y="1362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-390217" y="5852160"/>
            <a:ext cx="1877713" cy="1877713"/>
          </a:xfrm>
          <a:custGeom>
            <a:avLst/>
            <a:gdLst/>
            <a:ahLst/>
            <a:cxnLst/>
            <a:rect l="l" t="t" r="r" b="b"/>
            <a:pathLst>
              <a:path w="1877713" h="1877713">
                <a:moveTo>
                  <a:pt x="0" y="0"/>
                </a:moveTo>
                <a:lnTo>
                  <a:pt x="1877714" y="0"/>
                </a:lnTo>
                <a:lnTo>
                  <a:pt x="1877714" y="1877713"/>
                </a:lnTo>
                <a:lnTo>
                  <a:pt x="0" y="18777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48640" y="3657600"/>
            <a:ext cx="3320454" cy="3320454"/>
          </a:xfrm>
          <a:custGeom>
            <a:avLst/>
            <a:gdLst/>
            <a:ahLst/>
            <a:cxnLst/>
            <a:rect l="l" t="t" r="r" b="b"/>
            <a:pathLst>
              <a:path w="3320454" h="3320454">
                <a:moveTo>
                  <a:pt x="0" y="0"/>
                </a:moveTo>
                <a:lnTo>
                  <a:pt x="3320454" y="0"/>
                </a:lnTo>
                <a:lnTo>
                  <a:pt x="3320454" y="3320454"/>
                </a:lnTo>
                <a:lnTo>
                  <a:pt x="0" y="3320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21059" y="3657600"/>
            <a:ext cx="3320454" cy="3320454"/>
          </a:xfrm>
          <a:custGeom>
            <a:avLst/>
            <a:gdLst/>
            <a:ahLst/>
            <a:cxnLst/>
            <a:rect l="l" t="t" r="r" b="b"/>
            <a:pathLst>
              <a:path w="3320454" h="3320454">
                <a:moveTo>
                  <a:pt x="0" y="0"/>
                </a:moveTo>
                <a:lnTo>
                  <a:pt x="3320454" y="0"/>
                </a:lnTo>
                <a:lnTo>
                  <a:pt x="3320454" y="3320454"/>
                </a:lnTo>
                <a:lnTo>
                  <a:pt x="0" y="33204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370677" y="2123948"/>
            <a:ext cx="4472833" cy="2527203"/>
          </a:xfrm>
          <a:custGeom>
            <a:avLst/>
            <a:gdLst/>
            <a:ahLst/>
            <a:cxnLst/>
            <a:rect l="l" t="t" r="r" b="b"/>
            <a:pathLst>
              <a:path w="4472833" h="2527203">
                <a:moveTo>
                  <a:pt x="0" y="0"/>
                </a:moveTo>
                <a:lnTo>
                  <a:pt x="4472833" y="0"/>
                </a:lnTo>
                <a:lnTo>
                  <a:pt x="4472833" y="2527203"/>
                </a:lnTo>
                <a:lnTo>
                  <a:pt x="0" y="25272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7118" b="-2986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09675" y="1230799"/>
            <a:ext cx="7874862" cy="89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3"/>
              </a:lnSpc>
            </a:pPr>
            <a:r>
              <a:rPr lang="en-US" sz="3413" b="1">
                <a:solidFill>
                  <a:srgbClr val="2E0457"/>
                </a:solidFill>
                <a:latin typeface="Lato 1 Bold"/>
                <a:ea typeface="Lato 1 Bold"/>
                <a:cs typeface="Lato 1 Bold"/>
                <a:sym typeface="Lato 1 Bold"/>
              </a:rPr>
              <a:t>СПОРТИВНЫЕ СЕМЕЙНЫЕ МЕРОПРИЯТИЯ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7612" y="4420708"/>
            <a:ext cx="2736792" cy="2736792"/>
          </a:xfrm>
          <a:custGeom>
            <a:avLst/>
            <a:gdLst/>
            <a:ahLst/>
            <a:cxnLst/>
            <a:rect l="l" t="t" r="r" b="b"/>
            <a:pathLst>
              <a:path w="2736792" h="2736792">
                <a:moveTo>
                  <a:pt x="0" y="0"/>
                </a:moveTo>
                <a:lnTo>
                  <a:pt x="2736792" y="0"/>
                </a:lnTo>
                <a:lnTo>
                  <a:pt x="2736792" y="2736792"/>
                </a:lnTo>
                <a:lnTo>
                  <a:pt x="0" y="2736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201443"/>
            <a:ext cx="9753600" cy="219265"/>
            <a:chOff x="0" y="0"/>
            <a:chExt cx="4816593" cy="108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8279"/>
            </a:xfrm>
            <a:custGeom>
              <a:avLst/>
              <a:gdLst/>
              <a:ahLst/>
              <a:cxnLst/>
              <a:rect l="l" t="t" r="r" b="b"/>
              <a:pathLst>
                <a:path w="4816592" h="108279">
                  <a:moveTo>
                    <a:pt x="0" y="0"/>
                  </a:moveTo>
                  <a:lnTo>
                    <a:pt x="4816592" y="0"/>
                  </a:lnTo>
                  <a:lnTo>
                    <a:pt x="4816592" y="108279"/>
                  </a:lnTo>
                  <a:lnTo>
                    <a:pt x="0" y="108279"/>
                  </a:lnTo>
                  <a:close/>
                </a:path>
              </a:pathLst>
            </a:custGeom>
            <a:solidFill>
              <a:srgbClr val="975DC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136854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478422" y="3697243"/>
            <a:ext cx="1028720" cy="1028720"/>
          </a:xfrm>
          <a:custGeom>
            <a:avLst/>
            <a:gdLst/>
            <a:ahLst/>
            <a:cxnLst/>
            <a:rect l="l" t="t" r="r" b="b"/>
            <a:pathLst>
              <a:path w="1028720" h="1028720">
                <a:moveTo>
                  <a:pt x="0" y="0"/>
                </a:moveTo>
                <a:lnTo>
                  <a:pt x="1028720" y="0"/>
                </a:lnTo>
                <a:lnTo>
                  <a:pt x="1028720" y="1028720"/>
                </a:lnTo>
                <a:lnTo>
                  <a:pt x="0" y="10287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03302" y="3697243"/>
            <a:ext cx="1028720" cy="1028720"/>
          </a:xfrm>
          <a:custGeom>
            <a:avLst/>
            <a:gdLst/>
            <a:ahLst/>
            <a:cxnLst/>
            <a:rect l="l" t="t" r="r" b="b"/>
            <a:pathLst>
              <a:path w="1028720" h="1028720">
                <a:moveTo>
                  <a:pt x="0" y="0"/>
                </a:moveTo>
                <a:lnTo>
                  <a:pt x="1028720" y="0"/>
                </a:lnTo>
                <a:lnTo>
                  <a:pt x="1028720" y="1028720"/>
                </a:lnTo>
                <a:lnTo>
                  <a:pt x="0" y="1028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11918" y="1141132"/>
            <a:ext cx="2346379" cy="2380600"/>
          </a:xfrm>
          <a:custGeom>
            <a:avLst/>
            <a:gdLst/>
            <a:ahLst/>
            <a:cxnLst/>
            <a:rect l="l" t="t" r="r" b="b"/>
            <a:pathLst>
              <a:path w="2346379" h="2380600">
                <a:moveTo>
                  <a:pt x="0" y="0"/>
                </a:moveTo>
                <a:lnTo>
                  <a:pt x="2346378" y="0"/>
                </a:lnTo>
                <a:lnTo>
                  <a:pt x="2346378" y="2380600"/>
                </a:lnTo>
                <a:lnTo>
                  <a:pt x="0" y="2380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132" t="-3953" r="-4011" b="-2635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895304" y="1225013"/>
            <a:ext cx="2212839" cy="2212839"/>
          </a:xfrm>
          <a:custGeom>
            <a:avLst/>
            <a:gdLst/>
            <a:ahLst/>
            <a:cxnLst/>
            <a:rect l="l" t="t" r="r" b="b"/>
            <a:pathLst>
              <a:path w="2212839" h="2212839">
                <a:moveTo>
                  <a:pt x="0" y="0"/>
                </a:moveTo>
                <a:lnTo>
                  <a:pt x="2212838" y="0"/>
                </a:lnTo>
                <a:lnTo>
                  <a:pt x="2212838" y="2212839"/>
                </a:lnTo>
                <a:lnTo>
                  <a:pt x="0" y="22128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36702" y="1225013"/>
            <a:ext cx="2480196" cy="2432587"/>
          </a:xfrm>
          <a:custGeom>
            <a:avLst/>
            <a:gdLst/>
            <a:ahLst/>
            <a:cxnLst/>
            <a:rect l="l" t="t" r="r" b="b"/>
            <a:pathLst>
              <a:path w="2480196" h="2432587">
                <a:moveTo>
                  <a:pt x="0" y="0"/>
                </a:moveTo>
                <a:lnTo>
                  <a:pt x="2480196" y="0"/>
                </a:lnTo>
                <a:lnTo>
                  <a:pt x="2480196" y="2432587"/>
                </a:lnTo>
                <a:lnTo>
                  <a:pt x="0" y="24325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727" t="-132310" r="-36555" b="-14565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21848" y="5494030"/>
            <a:ext cx="4391671" cy="851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1"/>
              </a:lnSpc>
            </a:pPr>
            <a:r>
              <a:rPr lang="en-US" sz="1751" b="1">
                <a:solidFill>
                  <a:srgbClr val="2E0457"/>
                </a:solidFill>
                <a:latin typeface="Lato 1 Heavy"/>
                <a:ea typeface="Lato 1 Heavy"/>
                <a:cs typeface="Lato 1 Heavy"/>
                <a:sym typeface="Lato 1 Heavy"/>
              </a:rPr>
              <a:t>МУНИЦИПАЛЬНЫЙ СЕМЕЙНЫЙ</a:t>
            </a:r>
          </a:p>
          <a:p>
            <a:pPr algn="ctr">
              <a:lnSpc>
                <a:spcPts val="4576"/>
              </a:lnSpc>
            </a:pPr>
            <a:r>
              <a:rPr lang="en-US" sz="4576" b="1">
                <a:solidFill>
                  <a:srgbClr val="2E0457"/>
                </a:solidFill>
                <a:latin typeface="Lato 1 Heavy"/>
                <a:ea typeface="Lato 1 Heavy"/>
                <a:cs typeface="Lato 1 Heavy"/>
                <a:sym typeface="Lato 1 Heavy"/>
              </a:rPr>
              <a:t>КЛУБ “ДОМ”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58296" y="568374"/>
            <a:ext cx="4037007" cy="354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541" b="1">
                <a:solidFill>
                  <a:srgbClr val="2D0356"/>
                </a:solidFill>
                <a:latin typeface="Lato 1 Bold"/>
                <a:ea typeface="Lato 1 Bold"/>
                <a:cs typeface="Lato 1 Bold"/>
                <a:sym typeface="Lato 1 Bold"/>
              </a:rPr>
              <a:t>МЫ В СОЦСЕТЯХ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4149" y="-315089"/>
            <a:ext cx="7630289" cy="763028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 cap="sq">
              <a:solidFill>
                <a:srgbClr val="985DCC"/>
              </a:solidFill>
              <a:prstDash val="dash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9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516590" y="950452"/>
            <a:ext cx="10329567" cy="1032956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85DC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81606" y="290884"/>
            <a:ext cx="4197712" cy="4197712"/>
            <a:chOff x="0" y="0"/>
            <a:chExt cx="5596950" cy="559695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5596950" cy="559695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D0356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177778" tIns="177778" rIns="177778" bIns="177778" rtlCol="0" anchor="ctr"/>
              <a:lstStyle/>
              <a:p>
                <a:pPr algn="ctr">
                  <a:lnSpc>
                    <a:spcPts val="148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9155" y="139165"/>
              <a:ext cx="5318640" cy="5318619"/>
              <a:chOff x="0" y="0"/>
              <a:chExt cx="6350000" cy="63499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0DDDFD3-C43D-488B-A601-52EA04EDF759}"/>
              </a:ext>
            </a:extLst>
          </p:cNvPr>
          <p:cNvSpPr txBox="1"/>
          <p:nvPr/>
        </p:nvSpPr>
        <p:spPr>
          <a:xfrm>
            <a:off x="758580" y="1971910"/>
            <a:ext cx="59510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Наши контакты:</a:t>
            </a:r>
          </a:p>
          <a:p>
            <a:r>
              <a:rPr lang="ru-RU" sz="2000" dirty="0"/>
              <a:t>г. Томск, ул. Вершинина, 25, </a:t>
            </a:r>
          </a:p>
          <a:p>
            <a:r>
              <a:rPr lang="ru-RU" sz="2000" dirty="0"/>
              <a:t>тел.  (3822) 60-71-70;     72-02-09</a:t>
            </a:r>
          </a:p>
          <a:p>
            <a:r>
              <a:rPr lang="ru-RU" sz="2000" dirty="0"/>
              <a:t>г. Томск, ул. Говорова, 76/1, </a:t>
            </a:r>
          </a:p>
          <a:p>
            <a:r>
              <a:rPr lang="ru-RU" sz="2000" dirty="0"/>
              <a:t>тел. (3822) 62-60-46; тел./факс (3822) 62-44-00</a:t>
            </a:r>
          </a:p>
          <a:p>
            <a:r>
              <a:rPr lang="ru-RU" sz="2000" dirty="0" err="1"/>
              <a:t>e-mail</a:t>
            </a:r>
            <a:r>
              <a:rPr lang="ru-RU" sz="2000" dirty="0"/>
              <a:t>: maucpsasemya@admin.tomsk.ru</a:t>
            </a:r>
          </a:p>
          <a:p>
            <a:r>
              <a:rPr lang="ru-RU" sz="2000" dirty="0"/>
              <a:t>https://semya-tomsk.ru/ </a:t>
            </a:r>
          </a:p>
          <a:p>
            <a:endParaRPr lang="ru-RU" sz="2000" dirty="0"/>
          </a:p>
          <a:p>
            <a:r>
              <a:rPr lang="ru-RU" sz="2000" dirty="0"/>
              <a:t> Директор: </a:t>
            </a:r>
            <a:r>
              <a:rPr lang="ru-RU" sz="2000" dirty="0" err="1"/>
              <a:t>Сладкина</a:t>
            </a:r>
            <a:r>
              <a:rPr lang="ru-RU" sz="2000" dirty="0"/>
              <a:t> Евгения Георгиевна</a:t>
            </a:r>
          </a:p>
          <a:p>
            <a:r>
              <a:rPr lang="ru-RU" sz="2000" dirty="0"/>
              <a:t>+7(3822) 60-71-70;             +79138018718</a:t>
            </a:r>
          </a:p>
          <a:p>
            <a:r>
              <a:rPr lang="ru-RU" sz="2000" dirty="0"/>
              <a:t>evgeniaslad@mail.ru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195</Words>
  <Application>Microsoft Office PowerPoint</Application>
  <PresentationFormat>Произвольный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Lato 2 Bold</vt:lpstr>
      <vt:lpstr>Arial</vt:lpstr>
      <vt:lpstr>Lato 1 Bold</vt:lpstr>
      <vt:lpstr>Lato 1 Heavy</vt:lpstr>
      <vt:lpstr>Open Sans Bold</vt:lpstr>
      <vt:lpstr>Calibri</vt:lpstr>
      <vt:lpstr>TT Hoves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Media, копия</dc:title>
  <dc:creator>Semya</dc:creator>
  <cp:lastModifiedBy>Карамелька</cp:lastModifiedBy>
  <cp:revision>2</cp:revision>
  <dcterms:created xsi:type="dcterms:W3CDTF">2006-08-16T00:00:00Z</dcterms:created>
  <dcterms:modified xsi:type="dcterms:W3CDTF">2025-08-08T13:42:29Z</dcterms:modified>
  <dc:identifier>DAGYQUA3jek</dc:identifier>
</cp:coreProperties>
</file>