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4" r:id="rId6"/>
    <p:sldId id="265" r:id="rId7"/>
    <p:sldId id="261" r:id="rId8"/>
    <p:sldId id="262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6600"/>
    <a:srgbClr val="00CC99"/>
    <a:srgbClr val="3C2BDD"/>
    <a:srgbClr val="3F15F3"/>
    <a:srgbClr val="361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A0D051-22A9-434D-9D2E-F7D72F61E5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65246-4741-4880-9641-848492FC9F97}">
      <dgm:prSet phldrT="[Текст]"/>
      <dgm:spPr>
        <a:gradFill rotWithShape="0">
          <a:gsLst>
            <a:gs pos="0">
              <a:schemeClr val="accent2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/>
            <a:t>1</a:t>
          </a:r>
        </a:p>
      </dgm:t>
    </dgm:pt>
    <dgm:pt modelId="{27C0FB3D-7C43-43C4-8FB0-79CF52FEC9D7}" type="parTrans" cxnId="{61DCD32F-6619-48AC-A238-B1F1A49C5EDF}">
      <dgm:prSet/>
      <dgm:spPr/>
      <dgm:t>
        <a:bodyPr/>
        <a:lstStyle/>
        <a:p>
          <a:endParaRPr lang="ru-RU"/>
        </a:p>
      </dgm:t>
    </dgm:pt>
    <dgm:pt modelId="{8B9BF77C-0719-424C-BA88-F43AB90B8865}" type="sibTrans" cxnId="{61DCD32F-6619-48AC-A238-B1F1A49C5EDF}">
      <dgm:prSet/>
      <dgm:spPr/>
      <dgm:t>
        <a:bodyPr/>
        <a:lstStyle/>
        <a:p>
          <a:endParaRPr lang="ru-RU"/>
        </a:p>
      </dgm:t>
    </dgm:pt>
    <dgm:pt modelId="{BA406644-61AD-4C47-94A4-92648C00BD1D}">
      <dgm:prSet phldrT="[Текст]" custT="1"/>
      <dgm:spPr/>
      <dgm:t>
        <a:bodyPr/>
        <a:lstStyle/>
        <a:p>
          <a:r>
            <a:rPr lang="ru-RU" sz="1800" b="1" dirty="0" smtClean="0"/>
            <a:t>Повышение престижа семейного образа жизни и авторитета благополучной семьи с детьми.</a:t>
          </a:r>
          <a:endParaRPr lang="ru-RU" sz="1800" b="1" dirty="0"/>
        </a:p>
      </dgm:t>
    </dgm:pt>
    <dgm:pt modelId="{232B2D37-5958-4884-AADD-3696430075EE}" type="parTrans" cxnId="{2C0F5D58-512F-4068-9CEE-B677F2B1B6D7}">
      <dgm:prSet/>
      <dgm:spPr/>
      <dgm:t>
        <a:bodyPr/>
        <a:lstStyle/>
        <a:p>
          <a:endParaRPr lang="ru-RU"/>
        </a:p>
      </dgm:t>
    </dgm:pt>
    <dgm:pt modelId="{F4EEEF74-3CF7-4CF1-92F3-773F863E5333}" type="sibTrans" cxnId="{2C0F5D58-512F-4068-9CEE-B677F2B1B6D7}">
      <dgm:prSet/>
      <dgm:spPr/>
      <dgm:t>
        <a:bodyPr/>
        <a:lstStyle/>
        <a:p>
          <a:endParaRPr lang="ru-RU"/>
        </a:p>
      </dgm:t>
    </dgm:pt>
    <dgm:pt modelId="{1BCEACB8-0339-42DE-8316-7F1A699394B9}">
      <dgm:prSet phldrT="[Текст]"/>
      <dgm:spPr>
        <a:gradFill rotWithShape="0">
          <a:gsLst>
            <a:gs pos="0">
              <a:schemeClr val="accent3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/>
            <a:t>2</a:t>
          </a:r>
        </a:p>
      </dgm:t>
    </dgm:pt>
    <dgm:pt modelId="{DE861262-CFE8-4E83-B0A3-646F2EB222A0}" type="parTrans" cxnId="{BC1A5BC2-E89B-4EF4-A920-F1A1DAB04CC9}">
      <dgm:prSet/>
      <dgm:spPr/>
      <dgm:t>
        <a:bodyPr/>
        <a:lstStyle/>
        <a:p>
          <a:endParaRPr lang="ru-RU"/>
        </a:p>
      </dgm:t>
    </dgm:pt>
    <dgm:pt modelId="{EED0732C-B16B-4944-AB51-2FE740E861CB}" type="sibTrans" cxnId="{BC1A5BC2-E89B-4EF4-A920-F1A1DAB04CC9}">
      <dgm:prSet/>
      <dgm:spPr/>
      <dgm:t>
        <a:bodyPr/>
        <a:lstStyle/>
        <a:p>
          <a:endParaRPr lang="ru-RU"/>
        </a:p>
      </dgm:t>
    </dgm:pt>
    <dgm:pt modelId="{BF7B63A1-E91F-4D04-AF93-E8ECAFF67DC3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Укрепление, развитие и поддержка традиционных семейных  ценностей и общественной значимости труда родителей по воспитанию детей.</a:t>
          </a:r>
          <a:endParaRPr lang="ru-RU" sz="1800" b="1" dirty="0"/>
        </a:p>
      </dgm:t>
    </dgm:pt>
    <dgm:pt modelId="{481FA161-3188-4A7F-96F7-329D7C1BF560}" type="parTrans" cxnId="{2D9FFDC1-39EA-46F1-89A8-B785717C1E79}">
      <dgm:prSet/>
      <dgm:spPr/>
      <dgm:t>
        <a:bodyPr/>
        <a:lstStyle/>
        <a:p>
          <a:endParaRPr lang="ru-RU"/>
        </a:p>
      </dgm:t>
    </dgm:pt>
    <dgm:pt modelId="{B979490C-FD72-4D94-90D1-5AFC8D7CAC20}" type="sibTrans" cxnId="{2D9FFDC1-39EA-46F1-89A8-B785717C1E79}">
      <dgm:prSet/>
      <dgm:spPr/>
      <dgm:t>
        <a:bodyPr/>
        <a:lstStyle/>
        <a:p>
          <a:endParaRPr lang="ru-RU"/>
        </a:p>
      </dgm:t>
    </dgm:pt>
    <dgm:pt modelId="{1D82C70D-7C54-4C91-A83B-2E8E530DF2D5}">
      <dgm:prSet phldrT="[Текст]"/>
      <dgm:spPr>
        <a:gradFill rotWithShape="0">
          <a:gsLst>
            <a:gs pos="0">
              <a:schemeClr val="accent4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/>
            <a:t>3</a:t>
          </a:r>
        </a:p>
      </dgm:t>
    </dgm:pt>
    <dgm:pt modelId="{394AA31B-7B3E-4BD8-A02B-9FEA95B6DB69}" type="parTrans" cxnId="{5FB1A2F4-857F-42E5-8032-03C1296BDBFF}">
      <dgm:prSet/>
      <dgm:spPr/>
      <dgm:t>
        <a:bodyPr/>
        <a:lstStyle/>
        <a:p>
          <a:endParaRPr lang="ru-RU"/>
        </a:p>
      </dgm:t>
    </dgm:pt>
    <dgm:pt modelId="{28FF08DB-151B-4B46-A77A-49F4E94E7F20}" type="sibTrans" cxnId="{5FB1A2F4-857F-42E5-8032-03C1296BDBFF}">
      <dgm:prSet/>
      <dgm:spPr/>
      <dgm:t>
        <a:bodyPr/>
        <a:lstStyle/>
        <a:p>
          <a:endParaRPr lang="ru-RU"/>
        </a:p>
      </dgm:t>
    </dgm:pt>
    <dgm:pt modelId="{5298ACE3-A130-4EBF-A7B6-73540EABBB73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Развитие семейного волонтерского движения через расширение сферы добровольческой  деятельности в городе Вичуга.</a:t>
          </a:r>
          <a:endParaRPr lang="ru-RU" dirty="0"/>
        </a:p>
      </dgm:t>
    </dgm:pt>
    <dgm:pt modelId="{DD0FED6E-6C63-4B41-AA1D-52FEF67C021C}" type="parTrans" cxnId="{92B5E9EB-ED37-4662-9DEC-BE340CF9F8BA}">
      <dgm:prSet/>
      <dgm:spPr/>
      <dgm:t>
        <a:bodyPr/>
        <a:lstStyle/>
        <a:p>
          <a:endParaRPr lang="ru-RU"/>
        </a:p>
      </dgm:t>
    </dgm:pt>
    <dgm:pt modelId="{96C0505D-8D2E-4F31-A09B-4EA4E019E412}" type="sibTrans" cxnId="{92B5E9EB-ED37-4662-9DEC-BE340CF9F8BA}">
      <dgm:prSet/>
      <dgm:spPr/>
      <dgm:t>
        <a:bodyPr/>
        <a:lstStyle/>
        <a:p>
          <a:endParaRPr lang="ru-RU"/>
        </a:p>
      </dgm:t>
    </dgm:pt>
    <dgm:pt modelId="{F4D0C4B2-BD57-493C-BA85-C1FD51533E8F}" type="pres">
      <dgm:prSet presAssocID="{69A0D051-22A9-434D-9D2E-F7D72F61E55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C3EC22-E066-47BF-BE61-D5AA6ED42772}" type="pres">
      <dgm:prSet presAssocID="{D0765246-4741-4880-9641-848492FC9F97}" presName="composite" presStyleCnt="0"/>
      <dgm:spPr/>
    </dgm:pt>
    <dgm:pt modelId="{C0781D5E-6C82-4332-A339-FD80575AC751}" type="pres">
      <dgm:prSet presAssocID="{D0765246-4741-4880-9641-848492FC9F9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912F1-3F50-469B-A8FF-045B1B1E92BA}" type="pres">
      <dgm:prSet presAssocID="{D0765246-4741-4880-9641-848492FC9F9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B2E87-62E1-4A23-8850-D95BF0F459DD}" type="pres">
      <dgm:prSet presAssocID="{8B9BF77C-0719-424C-BA88-F43AB90B8865}" presName="sp" presStyleCnt="0"/>
      <dgm:spPr/>
    </dgm:pt>
    <dgm:pt modelId="{0735199E-2F6C-4DB9-95B7-51A618BC24B1}" type="pres">
      <dgm:prSet presAssocID="{1BCEACB8-0339-42DE-8316-7F1A699394B9}" presName="composite" presStyleCnt="0"/>
      <dgm:spPr/>
    </dgm:pt>
    <dgm:pt modelId="{088A2829-F0D1-4413-B6B5-3BA71F594DBE}" type="pres">
      <dgm:prSet presAssocID="{1BCEACB8-0339-42DE-8316-7F1A699394B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FA3EB-9CFB-4583-B006-A154F28055A8}" type="pres">
      <dgm:prSet presAssocID="{1BCEACB8-0339-42DE-8316-7F1A699394B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7838B-A54B-4074-8B4E-A3D2300BFA30}" type="pres">
      <dgm:prSet presAssocID="{EED0732C-B16B-4944-AB51-2FE740E861CB}" presName="sp" presStyleCnt="0"/>
      <dgm:spPr/>
    </dgm:pt>
    <dgm:pt modelId="{B4B725FB-AFFB-4C8A-B744-8BBD74EDF06C}" type="pres">
      <dgm:prSet presAssocID="{1D82C70D-7C54-4C91-A83B-2E8E530DF2D5}" presName="composite" presStyleCnt="0"/>
      <dgm:spPr/>
    </dgm:pt>
    <dgm:pt modelId="{9DE0BF1E-5092-4010-98C6-ADEC0EE5070B}" type="pres">
      <dgm:prSet presAssocID="{1D82C70D-7C54-4C91-A83B-2E8E530DF2D5}" presName="parentText" presStyleLbl="alignNode1" presStyleIdx="2" presStyleCnt="3" custLinFactNeighborX="-2294" custLinFactNeighborY="16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E72B2-BFA8-4207-94E2-3810E81ED44C}" type="pres">
      <dgm:prSet presAssocID="{1D82C70D-7C54-4C91-A83B-2E8E530DF2D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9FFDC1-39EA-46F1-89A8-B785717C1E79}" srcId="{1BCEACB8-0339-42DE-8316-7F1A699394B9}" destId="{BF7B63A1-E91F-4D04-AF93-E8ECAFF67DC3}" srcOrd="0" destOrd="0" parTransId="{481FA161-3188-4A7F-96F7-329D7C1BF560}" sibTransId="{B979490C-FD72-4D94-90D1-5AFC8D7CAC20}"/>
    <dgm:cxn modelId="{99BE99DE-DE43-490F-A46C-E8F5E022DD53}" type="presOf" srcId="{5298ACE3-A130-4EBF-A7B6-73540EABBB73}" destId="{F47E72B2-BFA8-4207-94E2-3810E81ED44C}" srcOrd="0" destOrd="0" presId="urn:microsoft.com/office/officeart/2005/8/layout/chevron2"/>
    <dgm:cxn modelId="{92B5E9EB-ED37-4662-9DEC-BE340CF9F8BA}" srcId="{1D82C70D-7C54-4C91-A83B-2E8E530DF2D5}" destId="{5298ACE3-A130-4EBF-A7B6-73540EABBB73}" srcOrd="0" destOrd="0" parTransId="{DD0FED6E-6C63-4B41-AA1D-52FEF67C021C}" sibTransId="{96C0505D-8D2E-4F31-A09B-4EA4E019E412}"/>
    <dgm:cxn modelId="{9663F4E9-5A02-48A1-8D4A-AE2677DB6B49}" type="presOf" srcId="{1BCEACB8-0339-42DE-8316-7F1A699394B9}" destId="{088A2829-F0D1-4413-B6B5-3BA71F594DBE}" srcOrd="0" destOrd="0" presId="urn:microsoft.com/office/officeart/2005/8/layout/chevron2"/>
    <dgm:cxn modelId="{5FA69670-CBA9-4192-998D-ECB5941FCF63}" type="presOf" srcId="{1D82C70D-7C54-4C91-A83B-2E8E530DF2D5}" destId="{9DE0BF1E-5092-4010-98C6-ADEC0EE5070B}" srcOrd="0" destOrd="0" presId="urn:microsoft.com/office/officeart/2005/8/layout/chevron2"/>
    <dgm:cxn modelId="{E5024962-263B-4AD0-A630-E4D35F37ACA8}" type="presOf" srcId="{69A0D051-22A9-434D-9D2E-F7D72F61E55D}" destId="{F4D0C4B2-BD57-493C-BA85-C1FD51533E8F}" srcOrd="0" destOrd="0" presId="urn:microsoft.com/office/officeart/2005/8/layout/chevron2"/>
    <dgm:cxn modelId="{E56ED62C-DB85-460A-AC8A-66DD249D6F33}" type="presOf" srcId="{BA406644-61AD-4C47-94A4-92648C00BD1D}" destId="{828912F1-3F50-469B-A8FF-045B1B1E92BA}" srcOrd="0" destOrd="0" presId="urn:microsoft.com/office/officeart/2005/8/layout/chevron2"/>
    <dgm:cxn modelId="{61DCD32F-6619-48AC-A238-B1F1A49C5EDF}" srcId="{69A0D051-22A9-434D-9D2E-F7D72F61E55D}" destId="{D0765246-4741-4880-9641-848492FC9F97}" srcOrd="0" destOrd="0" parTransId="{27C0FB3D-7C43-43C4-8FB0-79CF52FEC9D7}" sibTransId="{8B9BF77C-0719-424C-BA88-F43AB90B8865}"/>
    <dgm:cxn modelId="{BC1A5BC2-E89B-4EF4-A920-F1A1DAB04CC9}" srcId="{69A0D051-22A9-434D-9D2E-F7D72F61E55D}" destId="{1BCEACB8-0339-42DE-8316-7F1A699394B9}" srcOrd="1" destOrd="0" parTransId="{DE861262-CFE8-4E83-B0A3-646F2EB222A0}" sibTransId="{EED0732C-B16B-4944-AB51-2FE740E861CB}"/>
    <dgm:cxn modelId="{7E0BBE83-66D4-4B24-8893-7E81A2B7D6A7}" type="presOf" srcId="{D0765246-4741-4880-9641-848492FC9F97}" destId="{C0781D5E-6C82-4332-A339-FD80575AC751}" srcOrd="0" destOrd="0" presId="urn:microsoft.com/office/officeart/2005/8/layout/chevron2"/>
    <dgm:cxn modelId="{7102D496-31D5-4EE5-9403-53E4246A81D2}" type="presOf" srcId="{BF7B63A1-E91F-4D04-AF93-E8ECAFF67DC3}" destId="{0B1FA3EB-9CFB-4583-B006-A154F28055A8}" srcOrd="0" destOrd="0" presId="urn:microsoft.com/office/officeart/2005/8/layout/chevron2"/>
    <dgm:cxn modelId="{2C0F5D58-512F-4068-9CEE-B677F2B1B6D7}" srcId="{D0765246-4741-4880-9641-848492FC9F97}" destId="{BA406644-61AD-4C47-94A4-92648C00BD1D}" srcOrd="0" destOrd="0" parTransId="{232B2D37-5958-4884-AADD-3696430075EE}" sibTransId="{F4EEEF74-3CF7-4CF1-92F3-773F863E5333}"/>
    <dgm:cxn modelId="{5FB1A2F4-857F-42E5-8032-03C1296BDBFF}" srcId="{69A0D051-22A9-434D-9D2E-F7D72F61E55D}" destId="{1D82C70D-7C54-4C91-A83B-2E8E530DF2D5}" srcOrd="2" destOrd="0" parTransId="{394AA31B-7B3E-4BD8-A02B-9FEA95B6DB69}" sibTransId="{28FF08DB-151B-4B46-A77A-49F4E94E7F20}"/>
    <dgm:cxn modelId="{CE22BF03-87FB-4A1D-9D23-C5F77794B008}" type="presParOf" srcId="{F4D0C4B2-BD57-493C-BA85-C1FD51533E8F}" destId="{45C3EC22-E066-47BF-BE61-D5AA6ED42772}" srcOrd="0" destOrd="0" presId="urn:microsoft.com/office/officeart/2005/8/layout/chevron2"/>
    <dgm:cxn modelId="{46CECD6D-6673-44BD-BFCF-099F105C9702}" type="presParOf" srcId="{45C3EC22-E066-47BF-BE61-D5AA6ED42772}" destId="{C0781D5E-6C82-4332-A339-FD80575AC751}" srcOrd="0" destOrd="0" presId="urn:microsoft.com/office/officeart/2005/8/layout/chevron2"/>
    <dgm:cxn modelId="{51348E27-A1A7-407F-BA29-4E55D2B69CA1}" type="presParOf" srcId="{45C3EC22-E066-47BF-BE61-D5AA6ED42772}" destId="{828912F1-3F50-469B-A8FF-045B1B1E92BA}" srcOrd="1" destOrd="0" presId="urn:microsoft.com/office/officeart/2005/8/layout/chevron2"/>
    <dgm:cxn modelId="{F771BE6E-C68C-46D8-B52C-C210787AA680}" type="presParOf" srcId="{F4D0C4B2-BD57-493C-BA85-C1FD51533E8F}" destId="{3CBB2E87-62E1-4A23-8850-D95BF0F459DD}" srcOrd="1" destOrd="0" presId="urn:microsoft.com/office/officeart/2005/8/layout/chevron2"/>
    <dgm:cxn modelId="{5C51C543-C3BE-498E-B9DD-C0AF1088FD53}" type="presParOf" srcId="{F4D0C4B2-BD57-493C-BA85-C1FD51533E8F}" destId="{0735199E-2F6C-4DB9-95B7-51A618BC24B1}" srcOrd="2" destOrd="0" presId="urn:microsoft.com/office/officeart/2005/8/layout/chevron2"/>
    <dgm:cxn modelId="{AC79BA40-125F-413C-8CD1-62CA1CB76F4C}" type="presParOf" srcId="{0735199E-2F6C-4DB9-95B7-51A618BC24B1}" destId="{088A2829-F0D1-4413-B6B5-3BA71F594DBE}" srcOrd="0" destOrd="0" presId="urn:microsoft.com/office/officeart/2005/8/layout/chevron2"/>
    <dgm:cxn modelId="{E845F77A-C41D-40C7-A28C-573E9B9FE7E9}" type="presParOf" srcId="{0735199E-2F6C-4DB9-95B7-51A618BC24B1}" destId="{0B1FA3EB-9CFB-4583-B006-A154F28055A8}" srcOrd="1" destOrd="0" presId="urn:microsoft.com/office/officeart/2005/8/layout/chevron2"/>
    <dgm:cxn modelId="{AD4D1722-2075-4480-9BFF-6FA5C43AC37E}" type="presParOf" srcId="{F4D0C4B2-BD57-493C-BA85-C1FD51533E8F}" destId="{2F67838B-A54B-4074-8B4E-A3D2300BFA30}" srcOrd="3" destOrd="0" presId="urn:microsoft.com/office/officeart/2005/8/layout/chevron2"/>
    <dgm:cxn modelId="{B3BC2234-6C53-4C9C-8D90-633DBB232AFF}" type="presParOf" srcId="{F4D0C4B2-BD57-493C-BA85-C1FD51533E8F}" destId="{B4B725FB-AFFB-4C8A-B744-8BBD74EDF06C}" srcOrd="4" destOrd="0" presId="urn:microsoft.com/office/officeart/2005/8/layout/chevron2"/>
    <dgm:cxn modelId="{A26382AF-B587-4BC8-9766-B4C37CEAFF1C}" type="presParOf" srcId="{B4B725FB-AFFB-4C8A-B744-8BBD74EDF06C}" destId="{9DE0BF1E-5092-4010-98C6-ADEC0EE5070B}" srcOrd="0" destOrd="0" presId="urn:microsoft.com/office/officeart/2005/8/layout/chevron2"/>
    <dgm:cxn modelId="{EC34A839-3E72-463F-B476-39648698A09C}" type="presParOf" srcId="{B4B725FB-AFFB-4C8A-B744-8BBD74EDF06C}" destId="{F47E72B2-BFA8-4207-94E2-3810E81ED4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E99C4D-FC37-418A-A125-C1455E85E51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D8C26D-960D-463C-9AB8-CE4F9842B59A}" type="pres">
      <dgm:prSet presAssocID="{2BE99C4D-FC37-418A-A125-C1455E85E51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68C0912-EBAE-49A3-B810-BE9C7BAE4863}" type="presOf" srcId="{2BE99C4D-FC37-418A-A125-C1455E85E516}" destId="{5DD8C26D-960D-463C-9AB8-CE4F9842B59A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A0D051-22A9-434D-9D2E-F7D72F61E5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765246-4741-4880-9641-848492FC9F97}">
      <dgm:prSet phldrT="[Текст]"/>
      <dgm:spPr>
        <a:gradFill rotWithShape="0">
          <a:gsLst>
            <a:gs pos="0">
              <a:schemeClr val="accent2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27C0FB3D-7C43-43C4-8FB0-79CF52FEC9D7}" type="parTrans" cxnId="{61DCD32F-6619-48AC-A238-B1F1A49C5EDF}">
      <dgm:prSet/>
      <dgm:spPr/>
      <dgm:t>
        <a:bodyPr/>
        <a:lstStyle/>
        <a:p>
          <a:endParaRPr lang="ru-RU"/>
        </a:p>
      </dgm:t>
    </dgm:pt>
    <dgm:pt modelId="{8B9BF77C-0719-424C-BA88-F43AB90B8865}" type="sibTrans" cxnId="{61DCD32F-6619-48AC-A238-B1F1A49C5EDF}">
      <dgm:prSet/>
      <dgm:spPr/>
      <dgm:t>
        <a:bodyPr/>
        <a:lstStyle/>
        <a:p>
          <a:endParaRPr lang="ru-RU"/>
        </a:p>
      </dgm:t>
    </dgm:pt>
    <dgm:pt modelId="{BA406644-61AD-4C47-94A4-92648C00BD1D}">
      <dgm:prSet phldrT="[Текст]" custT="1"/>
      <dgm:spPr/>
      <dgm:t>
        <a:bodyPr/>
        <a:lstStyle/>
        <a:p>
          <a:r>
            <a:rPr lang="ru-RU" sz="1800" b="1" dirty="0" smtClean="0"/>
            <a:t>Создание положительного информационного сопровождения проекта в местных и региональных средствах массовой информации.</a:t>
          </a:r>
          <a:endParaRPr lang="ru-RU" sz="1800" b="1" dirty="0"/>
        </a:p>
      </dgm:t>
    </dgm:pt>
    <dgm:pt modelId="{232B2D37-5958-4884-AADD-3696430075EE}" type="parTrans" cxnId="{2C0F5D58-512F-4068-9CEE-B677F2B1B6D7}">
      <dgm:prSet/>
      <dgm:spPr/>
      <dgm:t>
        <a:bodyPr/>
        <a:lstStyle/>
        <a:p>
          <a:endParaRPr lang="ru-RU"/>
        </a:p>
      </dgm:t>
    </dgm:pt>
    <dgm:pt modelId="{F4EEEF74-3CF7-4CF1-92F3-773F863E5333}" type="sibTrans" cxnId="{2C0F5D58-512F-4068-9CEE-B677F2B1B6D7}">
      <dgm:prSet/>
      <dgm:spPr/>
      <dgm:t>
        <a:bodyPr/>
        <a:lstStyle/>
        <a:p>
          <a:endParaRPr lang="ru-RU"/>
        </a:p>
      </dgm:t>
    </dgm:pt>
    <dgm:pt modelId="{1BCEACB8-0339-42DE-8316-7F1A699394B9}">
      <dgm:prSet phldrT="[Текст]"/>
      <dgm:spPr>
        <a:gradFill rotWithShape="0">
          <a:gsLst>
            <a:gs pos="0">
              <a:schemeClr val="accent3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DE861262-CFE8-4E83-B0A3-646F2EB222A0}" type="parTrans" cxnId="{BC1A5BC2-E89B-4EF4-A920-F1A1DAB04CC9}">
      <dgm:prSet/>
      <dgm:spPr/>
      <dgm:t>
        <a:bodyPr/>
        <a:lstStyle/>
        <a:p>
          <a:endParaRPr lang="ru-RU"/>
        </a:p>
      </dgm:t>
    </dgm:pt>
    <dgm:pt modelId="{EED0732C-B16B-4944-AB51-2FE740E861CB}" type="sibTrans" cxnId="{BC1A5BC2-E89B-4EF4-A920-F1A1DAB04CC9}">
      <dgm:prSet/>
      <dgm:spPr/>
      <dgm:t>
        <a:bodyPr/>
        <a:lstStyle/>
        <a:p>
          <a:endParaRPr lang="ru-RU"/>
        </a:p>
      </dgm:t>
    </dgm:pt>
    <dgm:pt modelId="{BF7B63A1-E91F-4D04-AF93-E8ECAFF67DC3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/>
            <a:t> Активизация социального семейного туристического потенциала на территории города Вичуга и Вичугского района</a:t>
          </a:r>
          <a:r>
            <a:rPr lang="ru-RU" sz="1800" dirty="0" smtClean="0"/>
            <a:t>. </a:t>
          </a:r>
          <a:endParaRPr lang="ru-RU" sz="1800" b="1" dirty="0"/>
        </a:p>
      </dgm:t>
    </dgm:pt>
    <dgm:pt modelId="{481FA161-3188-4A7F-96F7-329D7C1BF560}" type="parTrans" cxnId="{2D9FFDC1-39EA-46F1-89A8-B785717C1E79}">
      <dgm:prSet/>
      <dgm:spPr/>
      <dgm:t>
        <a:bodyPr/>
        <a:lstStyle/>
        <a:p>
          <a:endParaRPr lang="ru-RU"/>
        </a:p>
      </dgm:t>
    </dgm:pt>
    <dgm:pt modelId="{B979490C-FD72-4D94-90D1-5AFC8D7CAC20}" type="sibTrans" cxnId="{2D9FFDC1-39EA-46F1-89A8-B785717C1E79}">
      <dgm:prSet/>
      <dgm:spPr/>
      <dgm:t>
        <a:bodyPr/>
        <a:lstStyle/>
        <a:p>
          <a:endParaRPr lang="ru-RU"/>
        </a:p>
      </dgm:t>
    </dgm:pt>
    <dgm:pt modelId="{1D82C70D-7C54-4C91-A83B-2E8E530DF2D5}">
      <dgm:prSet phldrT="[Текст]"/>
      <dgm:spPr>
        <a:gradFill rotWithShape="0">
          <a:gsLst>
            <a:gs pos="0">
              <a:schemeClr val="accent4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</dgm:spPr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28FF08DB-151B-4B46-A77A-49F4E94E7F20}" type="sibTrans" cxnId="{5FB1A2F4-857F-42E5-8032-03C1296BDBFF}">
      <dgm:prSet/>
      <dgm:spPr/>
      <dgm:t>
        <a:bodyPr/>
        <a:lstStyle/>
        <a:p>
          <a:endParaRPr lang="ru-RU"/>
        </a:p>
      </dgm:t>
    </dgm:pt>
    <dgm:pt modelId="{394AA31B-7B3E-4BD8-A02B-9FEA95B6DB69}" type="parTrans" cxnId="{5FB1A2F4-857F-42E5-8032-03C1296BDBFF}">
      <dgm:prSet/>
      <dgm:spPr/>
      <dgm:t>
        <a:bodyPr/>
        <a:lstStyle/>
        <a:p>
          <a:endParaRPr lang="ru-RU"/>
        </a:p>
      </dgm:t>
    </dgm:pt>
    <dgm:pt modelId="{10690744-F529-4490-B8D2-2C27A8C6E36A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Трансляция опыта реализации мероприятий проекта в областные учреждения социального обслуживания семьи и детей с помощью электронного кейса «Семейный социальный сервис: от теории к практике». </a:t>
          </a:r>
          <a:endParaRPr lang="ru-RU" sz="1800" b="1" dirty="0">
            <a:solidFill>
              <a:schemeClr val="tx1"/>
            </a:solidFill>
          </a:endParaRPr>
        </a:p>
      </dgm:t>
    </dgm:pt>
    <dgm:pt modelId="{EE2E0787-22F2-4A07-A7B7-AA2B0383868A}" type="parTrans" cxnId="{04AEB7D3-B327-48F9-AE00-65040C79E328}">
      <dgm:prSet/>
      <dgm:spPr/>
      <dgm:t>
        <a:bodyPr/>
        <a:lstStyle/>
        <a:p>
          <a:endParaRPr lang="ru-RU"/>
        </a:p>
      </dgm:t>
    </dgm:pt>
    <dgm:pt modelId="{986048E7-1DE1-4B14-B9BA-8274937180AE}" type="sibTrans" cxnId="{04AEB7D3-B327-48F9-AE00-65040C79E328}">
      <dgm:prSet/>
      <dgm:spPr/>
      <dgm:t>
        <a:bodyPr/>
        <a:lstStyle/>
        <a:p>
          <a:endParaRPr lang="ru-RU"/>
        </a:p>
      </dgm:t>
    </dgm:pt>
    <dgm:pt modelId="{F4D0C4B2-BD57-493C-BA85-C1FD51533E8F}" type="pres">
      <dgm:prSet presAssocID="{69A0D051-22A9-434D-9D2E-F7D72F61E55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C3EC22-E066-47BF-BE61-D5AA6ED42772}" type="pres">
      <dgm:prSet presAssocID="{D0765246-4741-4880-9641-848492FC9F97}" presName="composite" presStyleCnt="0"/>
      <dgm:spPr/>
    </dgm:pt>
    <dgm:pt modelId="{C0781D5E-6C82-4332-A339-FD80575AC751}" type="pres">
      <dgm:prSet presAssocID="{D0765246-4741-4880-9641-848492FC9F9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912F1-3F50-469B-A8FF-045B1B1E92BA}" type="pres">
      <dgm:prSet presAssocID="{D0765246-4741-4880-9641-848492FC9F9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B2E87-62E1-4A23-8850-D95BF0F459DD}" type="pres">
      <dgm:prSet presAssocID="{8B9BF77C-0719-424C-BA88-F43AB90B8865}" presName="sp" presStyleCnt="0"/>
      <dgm:spPr/>
    </dgm:pt>
    <dgm:pt modelId="{0735199E-2F6C-4DB9-95B7-51A618BC24B1}" type="pres">
      <dgm:prSet presAssocID="{1BCEACB8-0339-42DE-8316-7F1A699394B9}" presName="composite" presStyleCnt="0"/>
      <dgm:spPr/>
    </dgm:pt>
    <dgm:pt modelId="{088A2829-F0D1-4413-B6B5-3BA71F594DBE}" type="pres">
      <dgm:prSet presAssocID="{1BCEACB8-0339-42DE-8316-7F1A699394B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FA3EB-9CFB-4583-B006-A154F28055A8}" type="pres">
      <dgm:prSet presAssocID="{1BCEACB8-0339-42DE-8316-7F1A699394B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7838B-A54B-4074-8B4E-A3D2300BFA30}" type="pres">
      <dgm:prSet presAssocID="{EED0732C-B16B-4944-AB51-2FE740E861CB}" presName="sp" presStyleCnt="0"/>
      <dgm:spPr/>
    </dgm:pt>
    <dgm:pt modelId="{B4B725FB-AFFB-4C8A-B744-8BBD74EDF06C}" type="pres">
      <dgm:prSet presAssocID="{1D82C70D-7C54-4C91-A83B-2E8E530DF2D5}" presName="composite" presStyleCnt="0"/>
      <dgm:spPr/>
    </dgm:pt>
    <dgm:pt modelId="{9DE0BF1E-5092-4010-98C6-ADEC0EE5070B}" type="pres">
      <dgm:prSet presAssocID="{1D82C70D-7C54-4C91-A83B-2E8E530DF2D5}" presName="parentText" presStyleLbl="alignNode1" presStyleIdx="2" presStyleCnt="3" custLinFactNeighborX="-2294" custLinFactNeighborY="16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7E72B2-BFA8-4207-94E2-3810E81ED44C}" type="pres">
      <dgm:prSet presAssocID="{1D82C70D-7C54-4C91-A83B-2E8E530DF2D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9FFDC1-39EA-46F1-89A8-B785717C1E79}" srcId="{1BCEACB8-0339-42DE-8316-7F1A699394B9}" destId="{BF7B63A1-E91F-4D04-AF93-E8ECAFF67DC3}" srcOrd="0" destOrd="0" parTransId="{481FA161-3188-4A7F-96F7-329D7C1BF560}" sibTransId="{B979490C-FD72-4D94-90D1-5AFC8D7CAC20}"/>
    <dgm:cxn modelId="{9663F4E9-5A02-48A1-8D4A-AE2677DB6B49}" type="presOf" srcId="{1BCEACB8-0339-42DE-8316-7F1A699394B9}" destId="{088A2829-F0D1-4413-B6B5-3BA71F594DBE}" srcOrd="0" destOrd="0" presId="urn:microsoft.com/office/officeart/2005/8/layout/chevron2"/>
    <dgm:cxn modelId="{5FA69670-CBA9-4192-998D-ECB5941FCF63}" type="presOf" srcId="{1D82C70D-7C54-4C91-A83B-2E8E530DF2D5}" destId="{9DE0BF1E-5092-4010-98C6-ADEC0EE5070B}" srcOrd="0" destOrd="0" presId="urn:microsoft.com/office/officeart/2005/8/layout/chevron2"/>
    <dgm:cxn modelId="{E5024962-263B-4AD0-A630-E4D35F37ACA8}" type="presOf" srcId="{69A0D051-22A9-434D-9D2E-F7D72F61E55D}" destId="{F4D0C4B2-BD57-493C-BA85-C1FD51533E8F}" srcOrd="0" destOrd="0" presId="urn:microsoft.com/office/officeart/2005/8/layout/chevron2"/>
    <dgm:cxn modelId="{8E3D8F00-DDCA-45A3-A2D8-1B32BD868686}" type="presOf" srcId="{10690744-F529-4490-B8D2-2C27A8C6E36A}" destId="{F47E72B2-BFA8-4207-94E2-3810E81ED44C}" srcOrd="0" destOrd="0" presId="urn:microsoft.com/office/officeart/2005/8/layout/chevron2"/>
    <dgm:cxn modelId="{E56ED62C-DB85-460A-AC8A-66DD249D6F33}" type="presOf" srcId="{BA406644-61AD-4C47-94A4-92648C00BD1D}" destId="{828912F1-3F50-469B-A8FF-045B1B1E92BA}" srcOrd="0" destOrd="0" presId="urn:microsoft.com/office/officeart/2005/8/layout/chevron2"/>
    <dgm:cxn modelId="{61DCD32F-6619-48AC-A238-B1F1A49C5EDF}" srcId="{69A0D051-22A9-434D-9D2E-F7D72F61E55D}" destId="{D0765246-4741-4880-9641-848492FC9F97}" srcOrd="0" destOrd="0" parTransId="{27C0FB3D-7C43-43C4-8FB0-79CF52FEC9D7}" sibTransId="{8B9BF77C-0719-424C-BA88-F43AB90B8865}"/>
    <dgm:cxn modelId="{BC1A5BC2-E89B-4EF4-A920-F1A1DAB04CC9}" srcId="{69A0D051-22A9-434D-9D2E-F7D72F61E55D}" destId="{1BCEACB8-0339-42DE-8316-7F1A699394B9}" srcOrd="1" destOrd="0" parTransId="{DE861262-CFE8-4E83-B0A3-646F2EB222A0}" sibTransId="{EED0732C-B16B-4944-AB51-2FE740E861CB}"/>
    <dgm:cxn modelId="{7E0BBE83-66D4-4B24-8893-7E81A2B7D6A7}" type="presOf" srcId="{D0765246-4741-4880-9641-848492FC9F97}" destId="{C0781D5E-6C82-4332-A339-FD80575AC751}" srcOrd="0" destOrd="0" presId="urn:microsoft.com/office/officeart/2005/8/layout/chevron2"/>
    <dgm:cxn modelId="{7102D496-31D5-4EE5-9403-53E4246A81D2}" type="presOf" srcId="{BF7B63A1-E91F-4D04-AF93-E8ECAFF67DC3}" destId="{0B1FA3EB-9CFB-4583-B006-A154F28055A8}" srcOrd="0" destOrd="0" presId="urn:microsoft.com/office/officeart/2005/8/layout/chevron2"/>
    <dgm:cxn modelId="{04AEB7D3-B327-48F9-AE00-65040C79E328}" srcId="{1D82C70D-7C54-4C91-A83B-2E8E530DF2D5}" destId="{10690744-F529-4490-B8D2-2C27A8C6E36A}" srcOrd="0" destOrd="0" parTransId="{EE2E0787-22F2-4A07-A7B7-AA2B0383868A}" sibTransId="{986048E7-1DE1-4B14-B9BA-8274937180AE}"/>
    <dgm:cxn modelId="{2C0F5D58-512F-4068-9CEE-B677F2B1B6D7}" srcId="{D0765246-4741-4880-9641-848492FC9F97}" destId="{BA406644-61AD-4C47-94A4-92648C00BD1D}" srcOrd="0" destOrd="0" parTransId="{232B2D37-5958-4884-AADD-3696430075EE}" sibTransId="{F4EEEF74-3CF7-4CF1-92F3-773F863E5333}"/>
    <dgm:cxn modelId="{5FB1A2F4-857F-42E5-8032-03C1296BDBFF}" srcId="{69A0D051-22A9-434D-9D2E-F7D72F61E55D}" destId="{1D82C70D-7C54-4C91-A83B-2E8E530DF2D5}" srcOrd="2" destOrd="0" parTransId="{394AA31B-7B3E-4BD8-A02B-9FEA95B6DB69}" sibTransId="{28FF08DB-151B-4B46-A77A-49F4E94E7F20}"/>
    <dgm:cxn modelId="{CE22BF03-87FB-4A1D-9D23-C5F77794B008}" type="presParOf" srcId="{F4D0C4B2-BD57-493C-BA85-C1FD51533E8F}" destId="{45C3EC22-E066-47BF-BE61-D5AA6ED42772}" srcOrd="0" destOrd="0" presId="urn:microsoft.com/office/officeart/2005/8/layout/chevron2"/>
    <dgm:cxn modelId="{46CECD6D-6673-44BD-BFCF-099F105C9702}" type="presParOf" srcId="{45C3EC22-E066-47BF-BE61-D5AA6ED42772}" destId="{C0781D5E-6C82-4332-A339-FD80575AC751}" srcOrd="0" destOrd="0" presId="urn:microsoft.com/office/officeart/2005/8/layout/chevron2"/>
    <dgm:cxn modelId="{51348E27-A1A7-407F-BA29-4E55D2B69CA1}" type="presParOf" srcId="{45C3EC22-E066-47BF-BE61-D5AA6ED42772}" destId="{828912F1-3F50-469B-A8FF-045B1B1E92BA}" srcOrd="1" destOrd="0" presId="urn:microsoft.com/office/officeart/2005/8/layout/chevron2"/>
    <dgm:cxn modelId="{F771BE6E-C68C-46D8-B52C-C210787AA680}" type="presParOf" srcId="{F4D0C4B2-BD57-493C-BA85-C1FD51533E8F}" destId="{3CBB2E87-62E1-4A23-8850-D95BF0F459DD}" srcOrd="1" destOrd="0" presId="urn:microsoft.com/office/officeart/2005/8/layout/chevron2"/>
    <dgm:cxn modelId="{5C51C543-C3BE-498E-B9DD-C0AF1088FD53}" type="presParOf" srcId="{F4D0C4B2-BD57-493C-BA85-C1FD51533E8F}" destId="{0735199E-2F6C-4DB9-95B7-51A618BC24B1}" srcOrd="2" destOrd="0" presId="urn:microsoft.com/office/officeart/2005/8/layout/chevron2"/>
    <dgm:cxn modelId="{AC79BA40-125F-413C-8CD1-62CA1CB76F4C}" type="presParOf" srcId="{0735199E-2F6C-4DB9-95B7-51A618BC24B1}" destId="{088A2829-F0D1-4413-B6B5-3BA71F594DBE}" srcOrd="0" destOrd="0" presId="urn:microsoft.com/office/officeart/2005/8/layout/chevron2"/>
    <dgm:cxn modelId="{E845F77A-C41D-40C7-A28C-573E9B9FE7E9}" type="presParOf" srcId="{0735199E-2F6C-4DB9-95B7-51A618BC24B1}" destId="{0B1FA3EB-9CFB-4583-B006-A154F28055A8}" srcOrd="1" destOrd="0" presId="urn:microsoft.com/office/officeart/2005/8/layout/chevron2"/>
    <dgm:cxn modelId="{AD4D1722-2075-4480-9BFF-6FA5C43AC37E}" type="presParOf" srcId="{F4D0C4B2-BD57-493C-BA85-C1FD51533E8F}" destId="{2F67838B-A54B-4074-8B4E-A3D2300BFA30}" srcOrd="3" destOrd="0" presId="urn:microsoft.com/office/officeart/2005/8/layout/chevron2"/>
    <dgm:cxn modelId="{B3BC2234-6C53-4C9C-8D90-633DBB232AFF}" type="presParOf" srcId="{F4D0C4B2-BD57-493C-BA85-C1FD51533E8F}" destId="{B4B725FB-AFFB-4C8A-B744-8BBD74EDF06C}" srcOrd="4" destOrd="0" presId="urn:microsoft.com/office/officeart/2005/8/layout/chevron2"/>
    <dgm:cxn modelId="{A26382AF-B587-4BC8-9766-B4C37CEAFF1C}" type="presParOf" srcId="{B4B725FB-AFFB-4C8A-B744-8BBD74EDF06C}" destId="{9DE0BF1E-5092-4010-98C6-ADEC0EE5070B}" srcOrd="0" destOrd="0" presId="urn:microsoft.com/office/officeart/2005/8/layout/chevron2"/>
    <dgm:cxn modelId="{EC34A839-3E72-463F-B476-39648698A09C}" type="presParOf" srcId="{B4B725FB-AFFB-4C8A-B744-8BBD74EDF06C}" destId="{F47E72B2-BFA8-4207-94E2-3810E81ED4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1C7A9B-F173-4C28-A564-21A608C9C63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86B607-5D74-4393-ACD6-977039A8738E}">
      <dgm:prSet phldrT="[Текст]" custT="1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solidFill>
            <a:srgbClr val="00B050"/>
          </a:solidFill>
        </a:ln>
      </dgm:spPr>
      <dgm:t>
        <a:bodyPr/>
        <a:lstStyle/>
        <a:p>
          <a:pPr marL="0" marR="0" indent="0" algn="r" defTabSz="914400" eaLnBrk="1" fontAlgn="auto" latinLnBrk="0" hangingPunct="1">
            <a:lnSpc>
              <a:spcPct val="8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Взаимоотношение в семье;</a:t>
          </a:r>
          <a:endParaRPr lang="ru-RU" sz="1600" b="1" dirty="0"/>
        </a:p>
      </dgm:t>
    </dgm:pt>
    <dgm:pt modelId="{87291709-3FF4-442F-B14B-8BB5E38840F4}" type="parTrans" cxnId="{7A989DAC-FA12-4317-955F-FAEDD77E37F1}">
      <dgm:prSet/>
      <dgm:spPr/>
      <dgm:t>
        <a:bodyPr/>
        <a:lstStyle/>
        <a:p>
          <a:endParaRPr lang="ru-RU"/>
        </a:p>
      </dgm:t>
    </dgm:pt>
    <dgm:pt modelId="{AFEEA24D-839F-47E0-946C-40CEE4A05360}" type="sibTrans" cxnId="{7A989DAC-FA12-4317-955F-FAEDD77E37F1}">
      <dgm:prSet/>
      <dgm:spPr/>
      <dgm:t>
        <a:bodyPr/>
        <a:lstStyle/>
        <a:p>
          <a:endParaRPr lang="ru-RU"/>
        </a:p>
      </dgm:t>
    </dgm:pt>
    <dgm:pt modelId="{EED44B77-6ACF-4602-BB45-5BC33F672418}">
      <dgm:prSet phldrT="[Текст]" custT="1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solidFill>
            <a:srgbClr val="00B050"/>
          </a:solidFill>
        </a:ln>
      </dgm:spPr>
      <dgm:t>
        <a:bodyPr/>
        <a:lstStyle/>
        <a:p>
          <a:pPr marL="0" marR="0" indent="0" algn="r" defTabSz="914400" eaLnBrk="1" fontAlgn="auto" latinLnBrk="0" hangingPunct="1">
            <a:lnSpc>
              <a:spcPct val="8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/>
            <a:t>Материальное благосостояние;</a:t>
          </a:r>
          <a:endParaRPr lang="ru-RU" sz="1000" b="1" dirty="0"/>
        </a:p>
      </dgm:t>
    </dgm:pt>
    <dgm:pt modelId="{E49D5CDA-6B40-4DA2-AF51-34F163E69A52}" type="parTrans" cxnId="{90726AC6-F4C4-4857-A4BE-3F49C87AB55B}">
      <dgm:prSet/>
      <dgm:spPr/>
      <dgm:t>
        <a:bodyPr/>
        <a:lstStyle/>
        <a:p>
          <a:endParaRPr lang="ru-RU"/>
        </a:p>
      </dgm:t>
    </dgm:pt>
    <dgm:pt modelId="{F59F658B-708A-40A2-9BC5-94223D9E1C9B}" type="sibTrans" cxnId="{90726AC6-F4C4-4857-A4BE-3F49C87AB55B}">
      <dgm:prSet/>
      <dgm:spPr/>
      <dgm:t>
        <a:bodyPr/>
        <a:lstStyle/>
        <a:p>
          <a:endParaRPr lang="ru-RU"/>
        </a:p>
      </dgm:t>
    </dgm:pt>
    <dgm:pt modelId="{9E4B7918-FF9C-47F2-872F-37B141CBB5BC}">
      <dgm:prSet phldrT="[Текст]" custT="1"/>
      <dgm:spPr>
        <a:blipFill dpi="0" rotWithShape="0">
          <a:blip xmlns:r="http://schemas.openxmlformats.org/officeDocument/2006/relationships" r:embed="rId1">
            <a:alphaModFix amt="50000"/>
          </a:blip>
          <a:srcRect/>
          <a:stretch>
            <a:fillRect/>
          </a:stretch>
        </a:blipFill>
        <a:ln>
          <a:solidFill>
            <a:srgbClr val="00B050"/>
          </a:solidFill>
        </a:ln>
      </dgm:spPr>
      <dgm:t>
        <a:bodyPr/>
        <a:lstStyle/>
        <a:p>
          <a:pPr marL="0" marR="0" indent="0" algn="r" defTabSz="914400" eaLnBrk="1" fontAlgn="auto" latinLnBrk="0" hangingPunct="1">
            <a:lnSpc>
              <a:spcPct val="8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baseline="0" dirty="0" smtClean="0"/>
            <a:t>Воспитание детей;</a:t>
          </a:r>
          <a:endParaRPr lang="ru-RU" sz="1000" b="1" dirty="0"/>
        </a:p>
      </dgm:t>
    </dgm:pt>
    <dgm:pt modelId="{AE136841-D098-4CEB-8743-C0A628D09BA2}" type="parTrans" cxnId="{2784AAB8-0B35-4CB4-B9C0-93096834AEA3}">
      <dgm:prSet/>
      <dgm:spPr/>
      <dgm:t>
        <a:bodyPr/>
        <a:lstStyle/>
        <a:p>
          <a:endParaRPr lang="ru-RU"/>
        </a:p>
      </dgm:t>
    </dgm:pt>
    <dgm:pt modelId="{8743DBE9-A5AD-46F9-96FB-A348E44A5B96}" type="sibTrans" cxnId="{2784AAB8-0B35-4CB4-B9C0-93096834AEA3}">
      <dgm:prSet/>
      <dgm:spPr/>
      <dgm:t>
        <a:bodyPr/>
        <a:lstStyle/>
        <a:p>
          <a:endParaRPr lang="ru-RU"/>
        </a:p>
      </dgm:t>
    </dgm:pt>
    <dgm:pt modelId="{FD8D762B-80F1-43A7-A491-58AB226C726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B050"/>
          </a:solidFill>
        </a:ln>
      </dgm:spPr>
      <dgm:t>
        <a:bodyPr/>
        <a:lstStyle/>
        <a:p>
          <a:pPr algn="r">
            <a:lnSpc>
              <a:spcPct val="50000"/>
            </a:lnSpc>
          </a:pPr>
          <a:r>
            <a:rPr lang="ru-RU" sz="1600" b="1" dirty="0" smtClean="0"/>
            <a:t>Ролевое взаимодействие в семье;</a:t>
          </a:r>
          <a:endParaRPr lang="ru-RU" sz="1600" b="1" dirty="0"/>
        </a:p>
      </dgm:t>
    </dgm:pt>
    <dgm:pt modelId="{04FACD77-D9ED-4E76-88C8-89A2036D6EB1}" type="parTrans" cxnId="{72831124-57FD-4A2A-B01A-A38566019760}">
      <dgm:prSet/>
      <dgm:spPr/>
      <dgm:t>
        <a:bodyPr/>
        <a:lstStyle/>
        <a:p>
          <a:endParaRPr lang="ru-RU"/>
        </a:p>
      </dgm:t>
    </dgm:pt>
    <dgm:pt modelId="{E0066E75-E3D1-4FCA-9F24-3F0D7E262BA3}" type="sibTrans" cxnId="{72831124-57FD-4A2A-B01A-A38566019760}">
      <dgm:prSet/>
      <dgm:spPr/>
      <dgm:t>
        <a:bodyPr/>
        <a:lstStyle/>
        <a:p>
          <a:endParaRPr lang="ru-RU"/>
        </a:p>
      </dgm:t>
    </dgm:pt>
    <dgm:pt modelId="{5FBB52C3-D97E-47BB-AA05-39216B8EFCC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B050"/>
          </a:solidFill>
        </a:ln>
      </dgm:spPr>
      <dgm:t>
        <a:bodyPr/>
        <a:lstStyle/>
        <a:p>
          <a:pPr algn="r"/>
          <a:r>
            <a:rPr lang="ru-RU" sz="1600" b="1" dirty="0" smtClean="0"/>
            <a:t>Индивидуальный стиль жизни в семье.</a:t>
          </a:r>
          <a:endParaRPr lang="ru-RU" sz="1300" b="1" dirty="0"/>
        </a:p>
      </dgm:t>
    </dgm:pt>
    <dgm:pt modelId="{9352EB3C-F53E-4A89-96B0-8EDD396763D0}" type="parTrans" cxnId="{120B75CA-B135-456A-874F-058AE6C06B40}">
      <dgm:prSet/>
      <dgm:spPr/>
      <dgm:t>
        <a:bodyPr/>
        <a:lstStyle/>
        <a:p>
          <a:endParaRPr lang="ru-RU"/>
        </a:p>
      </dgm:t>
    </dgm:pt>
    <dgm:pt modelId="{E0A2FA86-FAE6-41A8-A09E-383596539544}" type="sibTrans" cxnId="{120B75CA-B135-456A-874F-058AE6C06B40}">
      <dgm:prSet/>
      <dgm:spPr/>
      <dgm:t>
        <a:bodyPr/>
        <a:lstStyle/>
        <a:p>
          <a:endParaRPr lang="ru-RU"/>
        </a:p>
      </dgm:t>
    </dgm:pt>
    <dgm:pt modelId="{0EB7D47A-1898-469D-89AC-7D7A61545A51}" type="pres">
      <dgm:prSet presAssocID="{421C7A9B-F173-4C28-A564-21A608C9C63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27DB6D65-79A4-49CC-8613-34662123C08C}" type="pres">
      <dgm:prSet presAssocID="{421C7A9B-F173-4C28-A564-21A608C9C634}" presName="pyramid" presStyleLbl="node1" presStyleIdx="0" presStyleCnt="1" custScaleX="122132" custLinFactNeighborX="-31327" custLinFactNeighborY="-4243"/>
      <dgm:spPr>
        <a:gradFill flip="none" rotWithShape="1">
          <a:gsLst>
            <a:gs pos="0">
              <a:srgbClr val="00B050"/>
            </a:gs>
            <a:gs pos="45000">
              <a:srgbClr val="FFFF00"/>
            </a:gs>
            <a:gs pos="70000">
              <a:srgbClr val="DB9125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</dgm:spPr>
    </dgm:pt>
    <dgm:pt modelId="{D961D05B-FDDD-47C4-91B2-6A38CC80E8A8}" type="pres">
      <dgm:prSet presAssocID="{421C7A9B-F173-4C28-A564-21A608C9C634}" presName="theList" presStyleCnt="0"/>
      <dgm:spPr/>
    </dgm:pt>
    <dgm:pt modelId="{1AD0D5E9-0D00-43E4-A0D9-B11913175405}" type="pres">
      <dgm:prSet presAssocID="{6B86B607-5D74-4393-ACD6-977039A8738E}" presName="aNode" presStyleLbl="fgAcc1" presStyleIdx="0" presStyleCnt="5" custScaleX="137264" custLinFactNeighborX="28956" custLinFactNeighborY="36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FCD611-D011-46DD-B586-3339C8650C47}" type="pres">
      <dgm:prSet presAssocID="{6B86B607-5D74-4393-ACD6-977039A8738E}" presName="aSpace" presStyleCnt="0"/>
      <dgm:spPr/>
    </dgm:pt>
    <dgm:pt modelId="{62BEA770-34E3-4649-9F91-4E58473A57F2}" type="pres">
      <dgm:prSet presAssocID="{EED44B77-6ACF-4602-BB45-5BC33F672418}" presName="aNode" presStyleLbl="fgAcc1" presStyleIdx="1" presStyleCnt="5" custScaleX="134958" custLinFactNeighborX="26026" custLinFactNeighborY="37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64288E-6483-453A-AB13-B85E3010EB1B}" type="pres">
      <dgm:prSet presAssocID="{EED44B77-6ACF-4602-BB45-5BC33F672418}" presName="aSpace" presStyleCnt="0"/>
      <dgm:spPr/>
    </dgm:pt>
    <dgm:pt modelId="{09CBF5DF-677F-4CC3-94EE-28031790324B}" type="pres">
      <dgm:prSet presAssocID="{9E4B7918-FF9C-47F2-872F-37B141CBB5BC}" presName="aNode" presStyleLbl="fgAcc1" presStyleIdx="2" presStyleCnt="5" custScaleX="135214" custLinFactY="1552" custLinFactNeighborX="258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ECFFE-B00C-4C27-9427-DBB54612D52F}" type="pres">
      <dgm:prSet presAssocID="{9E4B7918-FF9C-47F2-872F-37B141CBB5BC}" presName="aSpace" presStyleCnt="0"/>
      <dgm:spPr/>
    </dgm:pt>
    <dgm:pt modelId="{5EEF0106-77FE-48F9-AE53-4892A6DF6A66}" type="pres">
      <dgm:prSet presAssocID="{FD8D762B-80F1-43A7-A491-58AB226C726B}" presName="aNode" presStyleLbl="fgAcc1" presStyleIdx="3" presStyleCnt="5" custScaleX="133992" custLinFactY="10957" custLinFactNeighborX="2732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06416-5155-4A83-9D4D-5A4550114628}" type="pres">
      <dgm:prSet presAssocID="{FD8D762B-80F1-43A7-A491-58AB226C726B}" presName="aSpace" presStyleCnt="0"/>
      <dgm:spPr/>
    </dgm:pt>
    <dgm:pt modelId="{E3FA1502-093D-4821-8926-10BB373A51B2}" type="pres">
      <dgm:prSet presAssocID="{5FBB52C3-D97E-47BB-AA05-39216B8EFCCB}" presName="aNode" presStyleLbl="fgAcc1" presStyleIdx="4" presStyleCnt="5" custScaleX="136166" custLinFactY="10984" custLinFactNeighborX="2635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8AE108-4619-4FCE-A579-8BAD1E5CB122}" type="pres">
      <dgm:prSet presAssocID="{5FBB52C3-D97E-47BB-AA05-39216B8EFCCB}" presName="aSpace" presStyleCnt="0"/>
      <dgm:spPr/>
    </dgm:pt>
  </dgm:ptLst>
  <dgm:cxnLst>
    <dgm:cxn modelId="{74CD049F-E508-45B5-8931-B7B1E1E7F5C8}" type="presOf" srcId="{421C7A9B-F173-4C28-A564-21A608C9C634}" destId="{0EB7D47A-1898-469D-89AC-7D7A61545A51}" srcOrd="0" destOrd="0" presId="urn:microsoft.com/office/officeart/2005/8/layout/pyramid2"/>
    <dgm:cxn modelId="{72831124-57FD-4A2A-B01A-A38566019760}" srcId="{421C7A9B-F173-4C28-A564-21A608C9C634}" destId="{FD8D762B-80F1-43A7-A491-58AB226C726B}" srcOrd="3" destOrd="0" parTransId="{04FACD77-D9ED-4E76-88C8-89A2036D6EB1}" sibTransId="{E0066E75-E3D1-4FCA-9F24-3F0D7E262BA3}"/>
    <dgm:cxn modelId="{7A989DAC-FA12-4317-955F-FAEDD77E37F1}" srcId="{421C7A9B-F173-4C28-A564-21A608C9C634}" destId="{6B86B607-5D74-4393-ACD6-977039A8738E}" srcOrd="0" destOrd="0" parTransId="{87291709-3FF4-442F-B14B-8BB5E38840F4}" sibTransId="{AFEEA24D-839F-47E0-946C-40CEE4A05360}"/>
    <dgm:cxn modelId="{9708E6BC-0D8F-4F34-B961-C4FEDF0D2FE5}" type="presOf" srcId="{EED44B77-6ACF-4602-BB45-5BC33F672418}" destId="{62BEA770-34E3-4649-9F91-4E58473A57F2}" srcOrd="0" destOrd="0" presId="urn:microsoft.com/office/officeart/2005/8/layout/pyramid2"/>
    <dgm:cxn modelId="{1644CBC5-E6E4-4393-91B1-7CD090506D0C}" type="presOf" srcId="{6B86B607-5D74-4393-ACD6-977039A8738E}" destId="{1AD0D5E9-0D00-43E4-A0D9-B11913175405}" srcOrd="0" destOrd="0" presId="urn:microsoft.com/office/officeart/2005/8/layout/pyramid2"/>
    <dgm:cxn modelId="{E4A17B43-84E3-4248-AD44-468DB013470A}" type="presOf" srcId="{9E4B7918-FF9C-47F2-872F-37B141CBB5BC}" destId="{09CBF5DF-677F-4CC3-94EE-28031790324B}" srcOrd="0" destOrd="0" presId="urn:microsoft.com/office/officeart/2005/8/layout/pyramid2"/>
    <dgm:cxn modelId="{2784AAB8-0B35-4CB4-B9C0-93096834AEA3}" srcId="{421C7A9B-F173-4C28-A564-21A608C9C634}" destId="{9E4B7918-FF9C-47F2-872F-37B141CBB5BC}" srcOrd="2" destOrd="0" parTransId="{AE136841-D098-4CEB-8743-C0A628D09BA2}" sibTransId="{8743DBE9-A5AD-46F9-96FB-A348E44A5B96}"/>
    <dgm:cxn modelId="{90726AC6-F4C4-4857-A4BE-3F49C87AB55B}" srcId="{421C7A9B-F173-4C28-A564-21A608C9C634}" destId="{EED44B77-6ACF-4602-BB45-5BC33F672418}" srcOrd="1" destOrd="0" parTransId="{E49D5CDA-6B40-4DA2-AF51-34F163E69A52}" sibTransId="{F59F658B-708A-40A2-9BC5-94223D9E1C9B}"/>
    <dgm:cxn modelId="{614B9BB3-91A2-43EC-9195-6D1B4D2CC0DE}" type="presOf" srcId="{FD8D762B-80F1-43A7-A491-58AB226C726B}" destId="{5EEF0106-77FE-48F9-AE53-4892A6DF6A66}" srcOrd="0" destOrd="0" presId="urn:microsoft.com/office/officeart/2005/8/layout/pyramid2"/>
    <dgm:cxn modelId="{F382E7CC-F716-46FF-8CD3-4EA95347BE86}" type="presOf" srcId="{5FBB52C3-D97E-47BB-AA05-39216B8EFCCB}" destId="{E3FA1502-093D-4821-8926-10BB373A51B2}" srcOrd="0" destOrd="0" presId="urn:microsoft.com/office/officeart/2005/8/layout/pyramid2"/>
    <dgm:cxn modelId="{120B75CA-B135-456A-874F-058AE6C06B40}" srcId="{421C7A9B-F173-4C28-A564-21A608C9C634}" destId="{5FBB52C3-D97E-47BB-AA05-39216B8EFCCB}" srcOrd="4" destOrd="0" parTransId="{9352EB3C-F53E-4A89-96B0-8EDD396763D0}" sibTransId="{E0A2FA86-FAE6-41A8-A09E-383596539544}"/>
    <dgm:cxn modelId="{8BAE938E-5A8D-419F-8737-CB2E2077C1BB}" type="presParOf" srcId="{0EB7D47A-1898-469D-89AC-7D7A61545A51}" destId="{27DB6D65-79A4-49CC-8613-34662123C08C}" srcOrd="0" destOrd="0" presId="urn:microsoft.com/office/officeart/2005/8/layout/pyramid2"/>
    <dgm:cxn modelId="{7DBA45CB-32B1-4838-AF87-B91049FFAFF9}" type="presParOf" srcId="{0EB7D47A-1898-469D-89AC-7D7A61545A51}" destId="{D961D05B-FDDD-47C4-91B2-6A38CC80E8A8}" srcOrd="1" destOrd="0" presId="urn:microsoft.com/office/officeart/2005/8/layout/pyramid2"/>
    <dgm:cxn modelId="{FBB6C03E-63D5-4A24-B5ED-7E18BB01B993}" type="presParOf" srcId="{D961D05B-FDDD-47C4-91B2-6A38CC80E8A8}" destId="{1AD0D5E9-0D00-43E4-A0D9-B11913175405}" srcOrd="0" destOrd="0" presId="urn:microsoft.com/office/officeart/2005/8/layout/pyramid2"/>
    <dgm:cxn modelId="{10690918-2444-43FF-B57D-3C48BE430A46}" type="presParOf" srcId="{D961D05B-FDDD-47C4-91B2-6A38CC80E8A8}" destId="{0EFCD611-D011-46DD-B586-3339C8650C47}" srcOrd="1" destOrd="0" presId="urn:microsoft.com/office/officeart/2005/8/layout/pyramid2"/>
    <dgm:cxn modelId="{95788946-2213-4394-A90C-929C869DF38A}" type="presParOf" srcId="{D961D05B-FDDD-47C4-91B2-6A38CC80E8A8}" destId="{62BEA770-34E3-4649-9F91-4E58473A57F2}" srcOrd="2" destOrd="0" presId="urn:microsoft.com/office/officeart/2005/8/layout/pyramid2"/>
    <dgm:cxn modelId="{58C7981D-2AEC-4DFD-8D57-BD33BB0A7404}" type="presParOf" srcId="{D961D05B-FDDD-47C4-91B2-6A38CC80E8A8}" destId="{F064288E-6483-453A-AB13-B85E3010EB1B}" srcOrd="3" destOrd="0" presId="urn:microsoft.com/office/officeart/2005/8/layout/pyramid2"/>
    <dgm:cxn modelId="{183BDA23-6472-424F-836C-52CE49C0AA03}" type="presParOf" srcId="{D961D05B-FDDD-47C4-91B2-6A38CC80E8A8}" destId="{09CBF5DF-677F-4CC3-94EE-28031790324B}" srcOrd="4" destOrd="0" presId="urn:microsoft.com/office/officeart/2005/8/layout/pyramid2"/>
    <dgm:cxn modelId="{06B784A8-BFF2-4759-93F4-CE143ACD74E4}" type="presParOf" srcId="{D961D05B-FDDD-47C4-91B2-6A38CC80E8A8}" destId="{2F6ECFFE-B00C-4C27-9427-DBB54612D52F}" srcOrd="5" destOrd="0" presId="urn:microsoft.com/office/officeart/2005/8/layout/pyramid2"/>
    <dgm:cxn modelId="{67EFD16C-28A0-4283-9662-3F1766ED6015}" type="presParOf" srcId="{D961D05B-FDDD-47C4-91B2-6A38CC80E8A8}" destId="{5EEF0106-77FE-48F9-AE53-4892A6DF6A66}" srcOrd="6" destOrd="0" presId="urn:microsoft.com/office/officeart/2005/8/layout/pyramid2"/>
    <dgm:cxn modelId="{D6D0B431-BD6C-4716-9FE2-AF15E1A203E4}" type="presParOf" srcId="{D961D05B-FDDD-47C4-91B2-6A38CC80E8A8}" destId="{E8606416-5155-4A83-9D4D-5A4550114628}" srcOrd="7" destOrd="0" presId="urn:microsoft.com/office/officeart/2005/8/layout/pyramid2"/>
    <dgm:cxn modelId="{ADDA8718-7D67-431C-AE6A-9FA11DEE2E37}" type="presParOf" srcId="{D961D05B-FDDD-47C4-91B2-6A38CC80E8A8}" destId="{E3FA1502-093D-4821-8926-10BB373A51B2}" srcOrd="8" destOrd="0" presId="urn:microsoft.com/office/officeart/2005/8/layout/pyramid2"/>
    <dgm:cxn modelId="{B7A56B09-1350-4455-91E0-1165F772401D}" type="presParOf" srcId="{D961D05B-FDDD-47C4-91B2-6A38CC80E8A8}" destId="{088AE108-4619-4FCE-A579-8BAD1E5CB122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81D5E-6C82-4332-A339-FD80575AC751}">
      <dsp:nvSpPr>
        <dsp:cNvPr id="0" name=""/>
        <dsp:cNvSpPr/>
      </dsp:nvSpPr>
      <dsp:spPr>
        <a:xfrm rot="5400000">
          <a:off x="-235828" y="236020"/>
          <a:ext cx="1572187" cy="1100531"/>
        </a:xfrm>
        <a:prstGeom prst="chevron">
          <a:avLst/>
        </a:prstGeom>
        <a:gradFill rotWithShape="0">
          <a:gsLst>
            <a:gs pos="0">
              <a:schemeClr val="accent2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1</a:t>
          </a:r>
        </a:p>
      </dsp:txBody>
      <dsp:txXfrm rot="-5400000">
        <a:off x="1" y="550458"/>
        <a:ext cx="1100531" cy="471656"/>
      </dsp:txXfrm>
    </dsp:sp>
    <dsp:sp modelId="{828912F1-3F50-469B-A8FF-045B1B1E92BA}">
      <dsp:nvSpPr>
        <dsp:cNvPr id="0" name=""/>
        <dsp:cNvSpPr/>
      </dsp:nvSpPr>
      <dsp:spPr>
        <a:xfrm rot="5400000">
          <a:off x="4619384" y="-3518661"/>
          <a:ext cx="1021922" cy="80596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Повышение престижа семейного образа жизни и авторитета благополучной семьи с детьми.</a:t>
          </a:r>
          <a:endParaRPr lang="ru-RU" sz="1800" b="1" kern="1200" dirty="0"/>
        </a:p>
      </dsp:txBody>
      <dsp:txXfrm rot="-5400000">
        <a:off x="1100531" y="50078"/>
        <a:ext cx="8009742" cy="922150"/>
      </dsp:txXfrm>
    </dsp:sp>
    <dsp:sp modelId="{088A2829-F0D1-4413-B6B5-3BA71F594DBE}">
      <dsp:nvSpPr>
        <dsp:cNvPr id="0" name=""/>
        <dsp:cNvSpPr/>
      </dsp:nvSpPr>
      <dsp:spPr>
        <a:xfrm rot="5400000">
          <a:off x="-235828" y="1613605"/>
          <a:ext cx="1572187" cy="1100531"/>
        </a:xfrm>
        <a:prstGeom prst="chevron">
          <a:avLst/>
        </a:prstGeom>
        <a:gradFill rotWithShape="0">
          <a:gsLst>
            <a:gs pos="0">
              <a:schemeClr val="accent3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2</a:t>
          </a:r>
        </a:p>
      </dsp:txBody>
      <dsp:txXfrm rot="-5400000">
        <a:off x="1" y="1928043"/>
        <a:ext cx="1100531" cy="471656"/>
      </dsp:txXfrm>
    </dsp:sp>
    <dsp:sp modelId="{0B1FA3EB-9CFB-4583-B006-A154F28055A8}">
      <dsp:nvSpPr>
        <dsp:cNvPr id="0" name=""/>
        <dsp:cNvSpPr/>
      </dsp:nvSpPr>
      <dsp:spPr>
        <a:xfrm rot="5400000">
          <a:off x="4619384" y="-2141075"/>
          <a:ext cx="1021922" cy="80596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1" kern="1200" dirty="0" smtClean="0"/>
            <a:t>Укрепление, развитие и поддержка традиционных семейных  ценностей и общественной значимости труда родителей по воспитанию детей.</a:t>
          </a:r>
          <a:endParaRPr lang="ru-RU" sz="1800" b="1" kern="1200" dirty="0"/>
        </a:p>
      </dsp:txBody>
      <dsp:txXfrm rot="-5400000">
        <a:off x="1100531" y="1427664"/>
        <a:ext cx="8009742" cy="922150"/>
      </dsp:txXfrm>
    </dsp:sp>
    <dsp:sp modelId="{9DE0BF1E-5092-4010-98C6-ADEC0EE5070B}">
      <dsp:nvSpPr>
        <dsp:cNvPr id="0" name=""/>
        <dsp:cNvSpPr/>
      </dsp:nvSpPr>
      <dsp:spPr>
        <a:xfrm rot="5400000">
          <a:off x="-235828" y="2991383"/>
          <a:ext cx="1572187" cy="1100531"/>
        </a:xfrm>
        <a:prstGeom prst="chevron">
          <a:avLst/>
        </a:prstGeom>
        <a:gradFill rotWithShape="0">
          <a:gsLst>
            <a:gs pos="0">
              <a:schemeClr val="accent4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/>
            <a:t>3</a:t>
          </a:r>
        </a:p>
      </dsp:txBody>
      <dsp:txXfrm rot="-5400000">
        <a:off x="1" y="3305821"/>
        <a:ext cx="1100531" cy="471656"/>
      </dsp:txXfrm>
    </dsp:sp>
    <dsp:sp modelId="{F47E72B2-BFA8-4207-94E2-3810E81ED44C}">
      <dsp:nvSpPr>
        <dsp:cNvPr id="0" name=""/>
        <dsp:cNvSpPr/>
      </dsp:nvSpPr>
      <dsp:spPr>
        <a:xfrm rot="5400000">
          <a:off x="4619384" y="-763490"/>
          <a:ext cx="1021922" cy="80596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100" kern="1200" dirty="0" smtClean="0"/>
            <a:t>Развитие семейного волонтерского движения через расширение сферы добровольческой  деятельности в городе Вичуга.</a:t>
          </a:r>
          <a:endParaRPr lang="ru-RU" sz="2100" kern="1200" dirty="0"/>
        </a:p>
      </dsp:txBody>
      <dsp:txXfrm rot="-5400000">
        <a:off x="1100531" y="2805249"/>
        <a:ext cx="8009742" cy="9221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81D5E-6C82-4332-A339-FD80575AC751}">
      <dsp:nvSpPr>
        <dsp:cNvPr id="0" name=""/>
        <dsp:cNvSpPr/>
      </dsp:nvSpPr>
      <dsp:spPr>
        <a:xfrm rot="5400000">
          <a:off x="-235024" y="235879"/>
          <a:ext cx="1566829" cy="1096780"/>
        </a:xfrm>
        <a:prstGeom prst="chevron">
          <a:avLst/>
        </a:prstGeom>
        <a:gradFill rotWithShape="0">
          <a:gsLst>
            <a:gs pos="0">
              <a:schemeClr val="accent2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4</a:t>
          </a:r>
          <a:endParaRPr lang="ru-RU" sz="3000" kern="1200" dirty="0"/>
        </a:p>
      </dsp:txBody>
      <dsp:txXfrm rot="-5400000">
        <a:off x="1" y="549244"/>
        <a:ext cx="1096780" cy="470049"/>
      </dsp:txXfrm>
    </dsp:sp>
    <dsp:sp modelId="{828912F1-3F50-469B-A8FF-045B1B1E92BA}">
      <dsp:nvSpPr>
        <dsp:cNvPr id="0" name=""/>
        <dsp:cNvSpPr/>
      </dsp:nvSpPr>
      <dsp:spPr>
        <a:xfrm rot="5400000">
          <a:off x="4729863" y="-3632228"/>
          <a:ext cx="1018439" cy="8284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/>
            <a:t>Создание положительного информационного сопровождения проекта в местных и региональных средствах массовой информации.</a:t>
          </a:r>
          <a:endParaRPr lang="ru-RU" sz="1800" b="1" kern="1200" dirty="0"/>
        </a:p>
      </dsp:txBody>
      <dsp:txXfrm rot="-5400000">
        <a:off x="1096780" y="50571"/>
        <a:ext cx="8234889" cy="919007"/>
      </dsp:txXfrm>
    </dsp:sp>
    <dsp:sp modelId="{088A2829-F0D1-4413-B6B5-3BA71F594DBE}">
      <dsp:nvSpPr>
        <dsp:cNvPr id="0" name=""/>
        <dsp:cNvSpPr/>
      </dsp:nvSpPr>
      <dsp:spPr>
        <a:xfrm rot="5400000">
          <a:off x="-235024" y="1608106"/>
          <a:ext cx="1566829" cy="1096780"/>
        </a:xfrm>
        <a:prstGeom prst="chevron">
          <a:avLst/>
        </a:prstGeom>
        <a:gradFill rotWithShape="0">
          <a:gsLst>
            <a:gs pos="0">
              <a:schemeClr val="accent3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5</a:t>
          </a:r>
          <a:endParaRPr lang="ru-RU" sz="3000" kern="1200" dirty="0"/>
        </a:p>
      </dsp:txBody>
      <dsp:txXfrm rot="-5400000">
        <a:off x="1" y="1921471"/>
        <a:ext cx="1096780" cy="470049"/>
      </dsp:txXfrm>
    </dsp:sp>
    <dsp:sp modelId="{0B1FA3EB-9CFB-4583-B006-A154F28055A8}">
      <dsp:nvSpPr>
        <dsp:cNvPr id="0" name=""/>
        <dsp:cNvSpPr/>
      </dsp:nvSpPr>
      <dsp:spPr>
        <a:xfrm rot="5400000">
          <a:off x="4729863" y="-2260000"/>
          <a:ext cx="1018439" cy="8284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1" kern="1200" dirty="0" smtClean="0"/>
            <a:t> Активизация социального семейного туристического потенциала на территории города Вичуга и Вичугского района</a:t>
          </a:r>
          <a:r>
            <a:rPr lang="ru-RU" sz="1800" kern="1200" dirty="0" smtClean="0"/>
            <a:t>. </a:t>
          </a:r>
          <a:endParaRPr lang="ru-RU" sz="1800" b="1" kern="1200" dirty="0"/>
        </a:p>
      </dsp:txBody>
      <dsp:txXfrm rot="-5400000">
        <a:off x="1096780" y="1422799"/>
        <a:ext cx="8234889" cy="919007"/>
      </dsp:txXfrm>
    </dsp:sp>
    <dsp:sp modelId="{9DE0BF1E-5092-4010-98C6-ADEC0EE5070B}">
      <dsp:nvSpPr>
        <dsp:cNvPr id="0" name=""/>
        <dsp:cNvSpPr/>
      </dsp:nvSpPr>
      <dsp:spPr>
        <a:xfrm rot="5400000">
          <a:off x="-235024" y="2981188"/>
          <a:ext cx="1566829" cy="1096780"/>
        </a:xfrm>
        <a:prstGeom prst="chevron">
          <a:avLst/>
        </a:prstGeom>
        <a:gradFill rotWithShape="0">
          <a:gsLst>
            <a:gs pos="0">
              <a:schemeClr val="accent4">
                <a:lumMod val="50000"/>
              </a:schemeClr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6</a:t>
          </a:r>
          <a:endParaRPr lang="ru-RU" sz="3000" kern="1200" dirty="0"/>
        </a:p>
      </dsp:txBody>
      <dsp:txXfrm rot="-5400000">
        <a:off x="1" y="3294553"/>
        <a:ext cx="1096780" cy="470049"/>
      </dsp:txXfrm>
    </dsp:sp>
    <dsp:sp modelId="{F47E72B2-BFA8-4207-94E2-3810E81ED44C}">
      <dsp:nvSpPr>
        <dsp:cNvPr id="0" name=""/>
        <dsp:cNvSpPr/>
      </dsp:nvSpPr>
      <dsp:spPr>
        <a:xfrm rot="5400000">
          <a:off x="4729863" y="-887773"/>
          <a:ext cx="1018439" cy="8284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solidFill>
                <a:schemeClr val="tx1"/>
              </a:solidFill>
            </a:rPr>
            <a:t>Трансляция опыта реализации мероприятий проекта в областные учреждения социального обслуживания семьи и детей с помощью электронного кейса «Семейный социальный сервис: от теории к практике». </a:t>
          </a:r>
          <a:endParaRPr lang="ru-RU" sz="1800" b="1" kern="1200" dirty="0">
            <a:solidFill>
              <a:schemeClr val="tx1"/>
            </a:solidFill>
          </a:endParaRPr>
        </a:p>
      </dsp:txBody>
      <dsp:txXfrm rot="-5400000">
        <a:off x="1096780" y="2795026"/>
        <a:ext cx="8234889" cy="9190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B6D65-79A4-49CC-8613-34662123C08C}">
      <dsp:nvSpPr>
        <dsp:cNvPr id="0" name=""/>
        <dsp:cNvSpPr/>
      </dsp:nvSpPr>
      <dsp:spPr>
        <a:xfrm>
          <a:off x="0" y="0"/>
          <a:ext cx="5349712" cy="4380271"/>
        </a:xfrm>
        <a:prstGeom prst="triangle">
          <a:avLst/>
        </a:prstGeom>
        <a:gradFill flip="none" rotWithShape="1">
          <a:gsLst>
            <a:gs pos="0">
              <a:srgbClr val="00B050"/>
            </a:gs>
            <a:gs pos="45000">
              <a:srgbClr val="FFFF00"/>
            </a:gs>
            <a:gs pos="70000">
              <a:srgbClr val="DB9125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0D5E9-0D00-43E4-A0D9-B11913175405}">
      <dsp:nvSpPr>
        <dsp:cNvPr id="0" name=""/>
        <dsp:cNvSpPr/>
      </dsp:nvSpPr>
      <dsp:spPr>
        <a:xfrm>
          <a:off x="3004249" y="467229"/>
          <a:ext cx="3908147" cy="622819"/>
        </a:xfrm>
        <a:prstGeom prst="round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8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Взаимоотношение в семье;</a:t>
          </a:r>
          <a:endParaRPr lang="ru-RU" sz="1600" b="1" kern="1200" dirty="0"/>
        </a:p>
      </dsp:txBody>
      <dsp:txXfrm>
        <a:off x="3034653" y="497633"/>
        <a:ext cx="3847339" cy="562011"/>
      </dsp:txXfrm>
    </dsp:sp>
    <dsp:sp modelId="{62BEA770-34E3-4649-9F91-4E58473A57F2}">
      <dsp:nvSpPr>
        <dsp:cNvPr id="0" name=""/>
        <dsp:cNvSpPr/>
      </dsp:nvSpPr>
      <dsp:spPr>
        <a:xfrm>
          <a:off x="3069905" y="1168072"/>
          <a:ext cx="3842491" cy="622819"/>
        </a:xfrm>
        <a:prstGeom prst="round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8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/>
            <a:t>Материальное благосостояние;</a:t>
          </a:r>
          <a:endParaRPr lang="ru-RU" sz="1000" b="1" kern="1200" dirty="0"/>
        </a:p>
      </dsp:txBody>
      <dsp:txXfrm>
        <a:off x="3100309" y="1198476"/>
        <a:ext cx="3781683" cy="562011"/>
      </dsp:txXfrm>
    </dsp:sp>
    <dsp:sp modelId="{09CBF5DF-677F-4CC3-94EE-28031790324B}">
      <dsp:nvSpPr>
        <dsp:cNvPr id="0" name=""/>
        <dsp:cNvSpPr/>
      </dsp:nvSpPr>
      <dsp:spPr>
        <a:xfrm>
          <a:off x="3062616" y="1927318"/>
          <a:ext cx="3849780" cy="622819"/>
        </a:xfrm>
        <a:prstGeom prst="roundRect">
          <a:avLst/>
        </a:prstGeom>
        <a:blipFill dpi="0" rotWithShape="0">
          <a:blip xmlns:r="http://schemas.openxmlformats.org/officeDocument/2006/relationships" r:embed="rId1">
            <a:alphaModFix amt="50000"/>
          </a:blip>
          <a:srcRect/>
          <a:stretch>
            <a:fillRect/>
          </a:stretch>
        </a:blip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r" defTabSz="914400" eaLnBrk="1" fontAlgn="auto" latinLnBrk="0" hangingPunct="1">
            <a:lnSpc>
              <a:spcPct val="8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baseline="0" dirty="0" smtClean="0"/>
            <a:t>Воспитание детей;</a:t>
          </a:r>
          <a:endParaRPr lang="ru-RU" sz="1000" b="1" kern="1200" dirty="0"/>
        </a:p>
      </dsp:txBody>
      <dsp:txXfrm>
        <a:off x="3093020" y="1957722"/>
        <a:ext cx="3788972" cy="562011"/>
      </dsp:txXfrm>
    </dsp:sp>
    <dsp:sp modelId="{5EEF0106-77FE-48F9-AE53-4892A6DF6A66}">
      <dsp:nvSpPr>
        <dsp:cNvPr id="0" name=""/>
        <dsp:cNvSpPr/>
      </dsp:nvSpPr>
      <dsp:spPr>
        <a:xfrm>
          <a:off x="3097408" y="2686566"/>
          <a:ext cx="3814988" cy="62281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Ролевое взаимодействие в семье;</a:t>
          </a:r>
          <a:endParaRPr lang="ru-RU" sz="1600" b="1" kern="1200" dirty="0"/>
        </a:p>
      </dsp:txBody>
      <dsp:txXfrm>
        <a:off x="3127812" y="2716970"/>
        <a:ext cx="3754180" cy="562011"/>
      </dsp:txXfrm>
    </dsp:sp>
    <dsp:sp modelId="{E3FA1502-093D-4821-8926-10BB373A51B2}">
      <dsp:nvSpPr>
        <dsp:cNvPr id="0" name=""/>
        <dsp:cNvSpPr/>
      </dsp:nvSpPr>
      <dsp:spPr>
        <a:xfrm>
          <a:off x="3035511" y="3387406"/>
          <a:ext cx="3876885" cy="62281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Индивидуальный стиль жизни в семье.</a:t>
          </a:r>
          <a:endParaRPr lang="ru-RU" sz="1300" b="1" kern="1200" dirty="0"/>
        </a:p>
      </dsp:txBody>
      <dsp:txXfrm>
        <a:off x="3065915" y="3417810"/>
        <a:ext cx="3816077" cy="562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E7A84-001D-4EDA-85D3-93F54B97C55B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FEB71-C543-4DBD-A313-B73C498277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2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70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63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04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165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50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671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39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18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70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42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9FEB71-C543-4DBD-A313-B73C4982779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739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7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68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46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94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0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20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11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8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3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35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7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7D240-0200-44CE-8788-207C2CCA050E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E5069-9505-40E9-B9AB-AC26392EF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2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308" y="450865"/>
            <a:ext cx="3371365" cy="8617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1" y="867708"/>
            <a:ext cx="11297265" cy="4483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1312606" y="5246881"/>
            <a:ext cx="9969910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5000"/>
              </a:lnSpc>
              <a:buClr>
                <a:srgbClr val="3F3F3F"/>
              </a:buClr>
              <a:buSzPts val="2000"/>
            </a:pPr>
            <a:r>
              <a:rPr lang="ru-RU" sz="3600" b="1" dirty="0" smtClean="0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Социальный сервис </a:t>
            </a:r>
          </a:p>
          <a:p>
            <a:pPr lvl="0" algn="ctr">
              <a:lnSpc>
                <a:spcPct val="85000"/>
              </a:lnSpc>
              <a:buClr>
                <a:srgbClr val="3F3F3F"/>
              </a:buClr>
              <a:buSzPts val="2000"/>
            </a:pPr>
            <a:r>
              <a:rPr lang="ru-RU" sz="3600" b="1" dirty="0" smtClean="0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Семейного Благополучия</a:t>
            </a:r>
            <a:endParaRPr lang="ru-RU" sz="3600" b="1" dirty="0">
              <a:solidFill>
                <a:srgbClr val="00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227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26" y="1268361"/>
            <a:ext cx="5383161" cy="2891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800" b="1" i="1" u="sng" dirty="0">
                <a:solidFill>
                  <a:srgbClr val="336600"/>
                </a:solidFill>
                <a:latin typeface="Arial"/>
                <a:ea typeface="Arial"/>
                <a:cs typeface="Arial"/>
                <a:sym typeface="Arial"/>
              </a:rPr>
              <a:t>Цель:</a:t>
            </a:r>
            <a:r>
              <a:rPr lang="ru-RU" sz="2800" b="1" i="1" dirty="0">
                <a:solidFill>
                  <a:srgbClr val="33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2800" b="1" i="1" dirty="0" smtClean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400" b="1" dirty="0" smtClean="0">
                <a:solidFill>
                  <a:srgbClr val="336600"/>
                </a:solidFill>
              </a:rPr>
              <a:t>Создание </a:t>
            </a:r>
            <a:r>
              <a:rPr lang="ru-RU" sz="2400" b="1" dirty="0">
                <a:solidFill>
                  <a:srgbClr val="336600"/>
                </a:solidFill>
              </a:rPr>
              <a:t>условий для развития семейного благополучия и увеличения количества социально благополучных семей с детьми в городе Вичуга и  поселениях Вичугского района.</a:t>
            </a:r>
            <a:endParaRPr lang="ru-RU" sz="2400" b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88217" y="3214837"/>
            <a:ext cx="62037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336600"/>
                </a:solidFill>
                <a:latin typeface="Arial"/>
                <a:ea typeface="Arial"/>
                <a:cs typeface="Arial"/>
                <a:sym typeface="Arial"/>
              </a:rPr>
              <a:t>Целевые группы:</a:t>
            </a:r>
            <a:r>
              <a:rPr lang="ru-RU" sz="2800" dirty="0">
                <a:solidFill>
                  <a:srgbClr val="336600"/>
                </a:solidFill>
              </a:rPr>
              <a:t> </a:t>
            </a:r>
            <a:endParaRPr lang="ru-RU" sz="2800" dirty="0" smtClean="0">
              <a:solidFill>
                <a:srgbClr val="336600"/>
              </a:solidFill>
            </a:endParaRPr>
          </a:p>
          <a:p>
            <a:r>
              <a:rPr lang="ru-RU" sz="2400" b="1" dirty="0" smtClean="0">
                <a:solidFill>
                  <a:srgbClr val="336600"/>
                </a:solidFill>
              </a:rPr>
              <a:t>Благополучные </a:t>
            </a:r>
            <a:r>
              <a:rPr lang="ru-RU" sz="2400" b="1" dirty="0">
                <a:solidFill>
                  <a:srgbClr val="336600"/>
                </a:solidFill>
              </a:rPr>
              <a:t>семьи с детьми, проживающие на территории города Вичуга и Вичугского района.</a:t>
            </a:r>
          </a:p>
        </p:txBody>
      </p:sp>
    </p:spTree>
    <p:extLst>
      <p:ext uri="{BB962C8B-B14F-4D97-AF65-F5344CB8AC3E}">
        <p14:creationId xmlns:p14="http://schemas.microsoft.com/office/powerpoint/2010/main" val="142523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26" y="1268361"/>
            <a:ext cx="5383161" cy="480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endParaRPr lang="ru-RU" sz="2400" b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3" y="763354"/>
            <a:ext cx="7315200" cy="5637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 rot="10800000" flipV="1">
            <a:off x="7536426" y="1840347"/>
            <a:ext cx="39673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География </a:t>
            </a:r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проекта:</a:t>
            </a:r>
            <a:endParaRPr lang="ru-RU" sz="2800" b="1" dirty="0">
              <a:solidFill>
                <a:srgbClr val="0066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13407" y="2332790"/>
            <a:ext cx="4478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Город Вичуга и Вичугский район Ивановской области</a:t>
            </a:r>
            <a:endParaRPr lang="ru-RU" sz="2400" b="1" dirty="0">
              <a:solidFill>
                <a:srgbClr val="3366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36426" y="3244333"/>
            <a:ext cx="442451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Продолжительность</a:t>
            </a:r>
            <a:r>
              <a:rPr lang="ru-RU" sz="2800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внедрения практики:</a:t>
            </a:r>
          </a:p>
          <a:p>
            <a:r>
              <a:rPr 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С 2024 года по настоящее время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1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26" y="763354"/>
            <a:ext cx="5751871" cy="622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400" b="1" i="1" u="sng" dirty="0" smtClean="0">
                <a:solidFill>
                  <a:srgbClr val="336600"/>
                </a:solidFill>
                <a:latin typeface="Arial"/>
                <a:ea typeface="Arial"/>
                <a:cs typeface="Arial"/>
                <a:sym typeface="Arial"/>
              </a:rPr>
              <a:t>Социальная значимость:</a:t>
            </a:r>
            <a:endParaRPr lang="ru-RU" dirty="0"/>
          </a:p>
          <a:p>
            <a:pPr marL="342900" lvl="0" indent="-34290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6600"/>
                </a:solidFill>
              </a:rPr>
              <a:t>Духовно-нравственный фактор: прочные семейные устои содействуют передаче положительных нравственных ориентиров следующим поколениям, поддержанию преемственности культурных </a:t>
            </a:r>
            <a:r>
              <a:rPr lang="ru-RU" dirty="0" smtClean="0">
                <a:solidFill>
                  <a:srgbClr val="336600"/>
                </a:solidFill>
              </a:rPr>
              <a:t>традиций.</a:t>
            </a:r>
          </a:p>
          <a:p>
            <a:pPr marL="342900" indent="-34290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6600"/>
                </a:solidFill>
              </a:rPr>
              <a:t>Демографический фактор: поддержка семей непосредственно влияет на воспроизводство населения, повышает шансы на преодоление демографического кризиса и сохранение народонаселения</a:t>
            </a:r>
            <a:r>
              <a:rPr lang="ru-RU" dirty="0" smtClean="0">
                <a:solidFill>
                  <a:srgbClr val="336600"/>
                </a:solidFill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6600"/>
                </a:solidFill>
              </a:rPr>
              <a:t>Социальный фактор: здоровые семьи формируют основу стабильного общества, снижают риски асоциального поведения и преступности.</a:t>
            </a:r>
          </a:p>
          <a:p>
            <a:pPr marL="342900" indent="-34290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dirty="0"/>
          </a:p>
          <a:p>
            <a:pPr marL="342900" lvl="0" indent="-34290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endParaRPr lang="ru-RU" sz="2000" b="1" i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304" y="1725561"/>
            <a:ext cx="5560142" cy="4070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70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26" y="763354"/>
            <a:ext cx="7492180" cy="547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Задачи проекта:</a:t>
            </a:r>
            <a:endParaRPr lang="ru-RU" sz="2800" b="1" i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95538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918109984"/>
              </p:ext>
            </p:extLst>
          </p:nvPr>
        </p:nvGraphicFramePr>
        <p:xfrm>
          <a:off x="500034" y="1571611"/>
          <a:ext cx="9160160" cy="4327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148055259"/>
              </p:ext>
            </p:extLst>
          </p:nvPr>
        </p:nvGraphicFramePr>
        <p:xfrm>
          <a:off x="1520042" y="4346370"/>
          <a:ext cx="7885215" cy="1004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520548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226" y="763354"/>
            <a:ext cx="7492180" cy="547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Задачи проекта:</a:t>
            </a:r>
            <a:endParaRPr lang="ru-RU" sz="2800" b="1" i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95538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822708892"/>
              </p:ext>
            </p:extLst>
          </p:nvPr>
        </p:nvGraphicFramePr>
        <p:xfrm>
          <a:off x="500033" y="1571612"/>
          <a:ext cx="9381386" cy="431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52399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20712694"/>
              </p:ext>
            </p:extLst>
          </p:nvPr>
        </p:nvGraphicFramePr>
        <p:xfrm>
          <a:off x="353792" y="1339567"/>
          <a:ext cx="6912397" cy="4380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30387" y="2846439"/>
            <a:ext cx="355536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400"/>
              </a:spcBef>
              <a:buClr>
                <a:srgbClr val="000000"/>
              </a:buClr>
              <a:buSzPts val="2400"/>
            </a:pPr>
            <a:r>
              <a:rPr lang="ru-RU" sz="2400" b="1" i="1" dirty="0" smtClean="0">
                <a:solidFill>
                  <a:srgbClr val="336600"/>
                </a:solidFill>
                <a:latin typeface="Arial"/>
                <a:ea typeface="Arial"/>
                <a:cs typeface="Arial"/>
                <a:sym typeface="Arial"/>
              </a:rPr>
              <a:t>Актуальность, на решение которых направлен сервис:</a:t>
            </a:r>
            <a:endParaRPr lang="ru-RU" sz="2400" b="1" i="1" dirty="0">
              <a:solidFill>
                <a:srgbClr val="33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1546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944549" y="1594350"/>
            <a:ext cx="7355237" cy="5232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Ступени Семейного благополучия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5449271" y="3426437"/>
            <a:ext cx="484632" cy="97840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013268" y="4700107"/>
            <a:ext cx="3410176" cy="13984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Родительская компетентность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7801113" y="3705598"/>
            <a:ext cx="3947562" cy="13984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Факторы семьи и ее окружение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трелка вниз 39"/>
          <p:cNvSpPr/>
          <p:nvPr/>
        </p:nvSpPr>
        <p:spPr>
          <a:xfrm rot="1793886">
            <a:off x="2560185" y="2349220"/>
            <a:ext cx="484632" cy="97840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rot="19905083">
            <a:off x="8612473" y="2348474"/>
            <a:ext cx="484632" cy="97840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280219" y="3652147"/>
            <a:ext cx="3733049" cy="132975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Потребность развития ребенка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54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pic>
        <p:nvPicPr>
          <p:cNvPr id="12" name="Picture 2" descr="http://293.spb.ru/wp-content/uploads/2015/03/ogrencileri-farkli-okul-turleri-arasinda-icin-gruplandirmak-ve-secmek-ogrencilerin-ogrenme-motivasyonlarini-etkiler-m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2646" y="3188418"/>
            <a:ext cx="5929354" cy="273662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37232" y="973394"/>
            <a:ext cx="552541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Социальные партнеры:</a:t>
            </a:r>
          </a:p>
          <a:p>
            <a:endParaRPr lang="ru-RU" sz="2800" b="1" dirty="0" smtClean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000" dirty="0">
                <a:solidFill>
                  <a:srgbClr val="336600"/>
                </a:solidFill>
              </a:rPr>
              <a:t>Данная практика создана для того, чтобы помочь семьям укрепить свои отношения, научиться лучше понимать друг друга и построить крепкий фундамент для счастливой совместной жизни. Помощниками </a:t>
            </a:r>
            <a:r>
              <a:rPr lang="ru-RU" sz="2000" dirty="0" smtClean="0">
                <a:solidFill>
                  <a:srgbClr val="336600"/>
                </a:solidFill>
              </a:rPr>
              <a:t>выступят Вичугская городская Дума, городской и районный  отделы культуры и спорта, ОБУЗ «Вичугская ЦРБ»,</a:t>
            </a:r>
            <a:r>
              <a:rPr lang="ru-RU" sz="2000" dirty="0">
                <a:solidFill>
                  <a:srgbClr val="336600"/>
                </a:solidFill>
              </a:rPr>
              <a:t> ОГИБДД МО МВД России "</a:t>
            </a:r>
            <a:r>
              <a:rPr lang="ru-RU" sz="2000" dirty="0" smtClean="0">
                <a:solidFill>
                  <a:srgbClr val="336600"/>
                </a:solidFill>
              </a:rPr>
              <a:t>Вичугский«, отделы образования администраций городского округа Вичуга и Вичугского муниципального </a:t>
            </a:r>
            <a:r>
              <a:rPr lang="ru-RU" sz="2000" dirty="0" smtClean="0">
                <a:solidFill>
                  <a:srgbClr val="336600"/>
                </a:solidFill>
              </a:rPr>
              <a:t>района, ТУСЗН по городскому округу Вичуга и Вичугскому муниципальному району. </a:t>
            </a:r>
            <a:endParaRPr lang="ru-RU" sz="2000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300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37232" y="973394"/>
            <a:ext cx="11312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Мероприятия практики:</a:t>
            </a:r>
          </a:p>
          <a:p>
            <a:r>
              <a:rPr lang="ru-RU" sz="2400" dirty="0">
                <a:solidFill>
                  <a:srgbClr val="006600"/>
                </a:solidFill>
              </a:rPr>
              <a:t>Система мероприятий, включенных в практику, призвана обеспечить процесс целенаправленного социального воздействия на целевую группу через эффективные способы и приемы такого воздействия, заключенные в следующих формах и методах социальной проектной деятельности: </a:t>
            </a:r>
            <a:endParaRPr lang="ru-RU" sz="2400" dirty="0" smtClean="0">
              <a:solidFill>
                <a:srgbClr val="0066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6600"/>
                </a:solidFill>
              </a:rPr>
              <a:t> </a:t>
            </a:r>
            <a:r>
              <a:rPr lang="ru-RU" sz="2400" dirty="0" smtClean="0">
                <a:solidFill>
                  <a:srgbClr val="006600"/>
                </a:solidFill>
              </a:rPr>
              <a:t>Семейные </a:t>
            </a:r>
            <a:r>
              <a:rPr lang="ru-RU" sz="2400" dirty="0">
                <a:solidFill>
                  <a:srgbClr val="006600"/>
                </a:solidFill>
              </a:rPr>
              <a:t>социальные </a:t>
            </a:r>
            <a:r>
              <a:rPr lang="ru-RU" sz="2400" dirty="0" smtClean="0">
                <a:solidFill>
                  <a:srgbClr val="006600"/>
                </a:solidFill>
              </a:rPr>
              <a:t>службы,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Семейные </a:t>
            </a:r>
            <a:r>
              <a:rPr lang="ru-RU" sz="2400" dirty="0">
                <a:solidFill>
                  <a:srgbClr val="006600"/>
                </a:solidFill>
              </a:rPr>
              <a:t>социальные </a:t>
            </a:r>
            <a:r>
              <a:rPr lang="ru-RU" sz="2400" dirty="0" smtClean="0">
                <a:solidFill>
                  <a:srgbClr val="006600"/>
                </a:solidFill>
              </a:rPr>
              <a:t>школы,</a:t>
            </a:r>
            <a:endParaRPr lang="ru-RU" sz="2400" dirty="0">
              <a:solidFill>
                <a:srgbClr val="0066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Социальные </a:t>
            </a:r>
            <a:r>
              <a:rPr lang="ru-RU" sz="2400" dirty="0">
                <a:solidFill>
                  <a:srgbClr val="006600"/>
                </a:solidFill>
              </a:rPr>
              <a:t>семейные </a:t>
            </a:r>
            <a:r>
              <a:rPr lang="ru-RU" sz="2400" dirty="0" smtClean="0">
                <a:solidFill>
                  <a:srgbClr val="006600"/>
                </a:solidFill>
              </a:rPr>
              <a:t>агентства,</a:t>
            </a:r>
            <a:endParaRPr lang="ru-RU" sz="2400" dirty="0">
              <a:solidFill>
                <a:srgbClr val="0066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Семейная </a:t>
            </a:r>
            <a:r>
              <a:rPr lang="ru-RU" sz="2400" dirty="0">
                <a:solidFill>
                  <a:srgbClr val="006600"/>
                </a:solidFill>
              </a:rPr>
              <a:t>социальная </a:t>
            </a:r>
            <a:r>
              <a:rPr lang="ru-RU" sz="2400" dirty="0" smtClean="0">
                <a:solidFill>
                  <a:srgbClr val="006600"/>
                </a:solidFill>
              </a:rPr>
              <a:t>студия,</a:t>
            </a:r>
            <a:endParaRPr lang="ru-RU" sz="2400" dirty="0">
              <a:solidFill>
                <a:srgbClr val="0066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Семейные праздники,</a:t>
            </a:r>
            <a:endParaRPr lang="ru-RU" sz="2400" dirty="0">
              <a:solidFill>
                <a:srgbClr val="0066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Социальный </a:t>
            </a:r>
            <a:r>
              <a:rPr lang="ru-RU" sz="2400" dirty="0">
                <a:solidFill>
                  <a:srgbClr val="006600"/>
                </a:solidFill>
              </a:rPr>
              <a:t>музей семейного </a:t>
            </a:r>
            <a:r>
              <a:rPr lang="ru-RU" sz="2400" dirty="0" smtClean="0">
                <a:solidFill>
                  <a:srgbClr val="006600"/>
                </a:solidFill>
              </a:rPr>
              <a:t>благополучия,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Семейные </a:t>
            </a:r>
            <a:r>
              <a:rPr lang="ru-RU" sz="2400" dirty="0">
                <a:solidFill>
                  <a:srgbClr val="006600"/>
                </a:solidFill>
              </a:rPr>
              <a:t>социальные </a:t>
            </a:r>
            <a:r>
              <a:rPr lang="ru-RU" sz="2400" dirty="0" smtClean="0">
                <a:solidFill>
                  <a:srgbClr val="006600"/>
                </a:solidFill>
              </a:rPr>
              <a:t>конкурсы,</a:t>
            </a:r>
            <a:endParaRPr lang="ru-RU" sz="2400" dirty="0">
              <a:solidFill>
                <a:srgbClr val="0066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6600"/>
                </a:solidFill>
              </a:rPr>
              <a:t>*</a:t>
            </a:r>
            <a:r>
              <a:rPr lang="ru-RU" sz="2400" dirty="0">
                <a:solidFill>
                  <a:srgbClr val="006600"/>
                </a:solidFill>
              </a:rPr>
              <a:t>Семейный фестиваль «Счастливые родители – счастливые дети».</a:t>
            </a:r>
          </a:p>
          <a:p>
            <a:pPr lvl="0"/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  <a:p>
            <a:endParaRPr lang="ru-RU" sz="2400" b="1" dirty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5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04126" y="763354"/>
            <a:ext cx="32412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8978" y="498190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387" y="574116"/>
            <a:ext cx="3962307" cy="10202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37232" y="973394"/>
            <a:ext cx="1079600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Контакты:</a:t>
            </a:r>
          </a:p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Сладкова Ольга Владимировна, </a:t>
            </a:r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заместитель директора</a:t>
            </a:r>
          </a:p>
          <a:p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юджетного учреждения социального обслуживания Ивановской области</a:t>
            </a:r>
          </a:p>
          <a:p>
            <a:r>
              <a:rPr lang="ru-RU" sz="20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«Вичугский комплексный центр социального обслуживания населения».</a:t>
            </a:r>
          </a:p>
          <a:p>
            <a:endParaRPr lang="ru-RU" sz="2000" b="1" dirty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888      +79203616196</a:t>
            </a:r>
          </a:p>
          <a:p>
            <a:endParaRPr lang="ru-RU" sz="2800" b="1" dirty="0" smtClean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</a:t>
            </a:r>
            <a:r>
              <a:rPr lang="en-US" sz="2400" b="1" dirty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olga-slad@mail.ru</a:t>
            </a:r>
            <a:endParaRPr lang="ru-RU" sz="2400" b="1" dirty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endParaRPr lang="ru-RU" sz="2800" b="1" dirty="0"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3" y="3251745"/>
            <a:ext cx="604238" cy="6046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1" y="4066468"/>
            <a:ext cx="604240" cy="6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493</Words>
  <Application>Microsoft Office PowerPoint</Application>
  <PresentationFormat>Широкоэкранный</PresentationFormat>
  <Paragraphs>97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Пользователь</cp:lastModifiedBy>
  <cp:revision>43</cp:revision>
  <dcterms:created xsi:type="dcterms:W3CDTF">2022-02-18T05:40:12Z</dcterms:created>
  <dcterms:modified xsi:type="dcterms:W3CDTF">2025-08-06T09:37:39Z</dcterms:modified>
</cp:coreProperties>
</file>