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5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1" r:id="rId4"/>
    <p:sldId id="276" r:id="rId5"/>
    <p:sldId id="262" r:id="rId6"/>
    <p:sldId id="285" r:id="rId7"/>
    <p:sldId id="282" r:id="rId8"/>
    <p:sldId id="283" r:id="rId9"/>
    <p:sldId id="277" r:id="rId10"/>
    <p:sldId id="284" r:id="rId11"/>
    <p:sldId id="279" r:id="rId12"/>
    <p:sldId id="265" r:id="rId13"/>
    <p:sldId id="286" r:id="rId14"/>
    <p:sldId id="272" r:id="rId15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748585-C0E1-4EBC-A257-BE7D97694F42}" v="195" dt="2022-09-19T03:50:35.631"/>
    <p1510:client id="{5D57F82F-0DDB-E7D5-E149-BB5DA38FC8E0}" v="144" dt="2022-09-19T07:37:48.709"/>
    <p1510:client id="{87DB9FBC-47FA-1B85-9958-FCC789C01130}" v="532" dt="2022-09-19T09:46:31.492"/>
    <p1510:client id="{8953585D-B851-8A6E-5242-33DF0B36BD5C}" v="344" dt="2022-09-20T09:49:31.129"/>
    <p1510:client id="{C0914DE2-D7C8-466D-90FA-821564B13AED}" v="224" dt="2022-09-19T15:14:44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85040" autoAdjust="0"/>
  </p:normalViewPr>
  <p:slideViewPr>
    <p:cSldViewPr snapToGrid="0">
      <p:cViewPr varScale="1">
        <p:scale>
          <a:sx n="78" d="100"/>
          <a:sy n="78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9C7060C7-B328-4E16-840A-36C4FC8E41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1234A58-744A-4F9D-8235-4AF3F9A891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D6521-B438-4317-8B6D-4682F2EB661A}" type="datetime1">
              <a:rPr lang="ru-RU" smtClean="0"/>
              <a:t>23.07.2025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FD6442C-D040-40B4-AEC2-7EA4B506AD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BCBBC39-1817-448D-93BA-2058945CE2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2EAEA-1C55-42CB-8F6B-2926AAA1CE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61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AE165-B7D9-451A-B769-DCE186E8AAE3}" type="datetime1">
              <a:rPr lang="ru-RU" smtClean="0"/>
              <a:pPr/>
              <a:t>23.07.2025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  <a:endParaRPr lang="ru" dirty="0"/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B3FDE-F2FF-43BD-B8AF-6FFDCE4778F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6407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B3FDE-F2FF-43BD-B8AF-6FFDCE4778F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5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B3FDE-F2FF-43BD-B8AF-6FFDCE4778F4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14207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B3FDE-F2FF-43BD-B8AF-6FFDCE4778F4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749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09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7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6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4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88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3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97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39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2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266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9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7/23/2025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88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051E3431-CE8A-4FA3-92ED-72D1E007B3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287ACA9C-6281-4732-9DE5-95D5F9BEA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FCF08013-CB0F-4682-AA24-3736E61777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22C40A3-733F-4F98-974E-7AEBE14D3D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609288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1013254"/>
            <a:ext cx="5366363" cy="457474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Формирование </a:t>
            </a:r>
            <a: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безопасных детско-родительских отношений </a:t>
            </a:r>
            <a: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раннем возрасте. </a:t>
            </a:r>
            <a: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Родительская </a:t>
            </a:r>
            <a: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группа поддержки «Направляемый диалог»</a:t>
            </a:r>
            <a:b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700" b="1" spc="-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spc="-1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b="1" spc="-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spc="-1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b="1" spc="-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СПб ГБУ «</a:t>
            </a:r>
            <a:r>
              <a:rPr lang="ru-RU" sz="1800" b="1" spc="-100" dirty="0" err="1">
                <a:latin typeface="Calibri" panose="020F0502020204030204" pitchFamily="34" charset="0"/>
                <a:cs typeface="Calibri" panose="020F0502020204030204" pitchFamily="34" charset="0"/>
              </a:rPr>
              <a:t>ЦСРИиДИ</a:t>
            </a:r>
            <a:r>
              <a:rPr lang="ru-RU" sz="18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 Кировского района </a:t>
            </a:r>
            <a:r>
              <a:rPr lang="ru-RU" sz="1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Санкт-Петербурга</a:t>
            </a:r>
            <a:r>
              <a:rPr lang="ru-RU" sz="18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br>
              <a:rPr lang="ru-RU" sz="1800" b="1" spc="-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ул</a:t>
            </a:r>
            <a:r>
              <a:rPr lang="ru-RU" sz="1800" b="1" spc="-1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800" b="1" spc="-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Маринеско</a:t>
            </a:r>
            <a:r>
              <a:rPr lang="ru-RU" sz="1800" b="1" spc="-100" dirty="0" smtClean="0">
                <a:latin typeface="Calibri" panose="020F0502020204030204" pitchFamily="34" charset="0"/>
                <a:cs typeface="Calibri" panose="020F0502020204030204" pitchFamily="34" charset="0"/>
              </a:rPr>
              <a:t>, д 2\7</a:t>
            </a:r>
            <a:endParaRPr lang="en-US" sz="1800" spc="-100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992EAFCC-7FBE-4053-AC9B-25228C66E5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34" y="2120900"/>
            <a:ext cx="5401852" cy="3602304"/>
          </a:xfrm>
          <a:prstGeom prst="rect">
            <a:avLst/>
          </a:prstGeom>
          <a:ln w="19050">
            <a:solidFill>
              <a:srgbClr val="00206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305931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xmlns="" id="{79FA8816-1A74-437F-87D9-8CB1C252FA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D38F43D-7251-49DA-8210-748ED92CD6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5608255" cy="5334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EAD952E1-E7DE-E5CA-C9BD-75C339C44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840" y="2119086"/>
            <a:ext cx="5085160" cy="235131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Научно доказано, что важнейшим условием развития младенцев                  и детей раннего возраста является тесная и постоянная взаимосвязь                 с матерью или другими близкими </a:t>
            </a:r>
            <a:r>
              <a:rPr lang="ru-RU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врослыми</a:t>
            </a:r>
            <a:r>
              <a:rPr lang="ru-RU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 (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D.Stern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, D. </a:t>
            </a:r>
            <a:r>
              <a:rPr lang="en-US" sz="2400" kern="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Doulby</a:t>
            </a:r>
            <a:r>
              <a:rPr lang="en-US" sz="2400" kern="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Nunito"/>
              </a:rPr>
              <a:t>).</a:t>
            </a:r>
            <a:endParaRPr lang="en-US" sz="2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4DA92B8-ECB2-42EA-AA82-1CDDF61643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095" y="514605"/>
            <a:ext cx="5233782" cy="557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DE5E9C2-E241-427F-9602-B75D1E0F51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58953"/>
            <a:ext cx="7052486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753AF5-3925-A14A-DD9C-72DDD6A9C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29" y="1944913"/>
            <a:ext cx="6589485" cy="31931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В основе </a:t>
            </a: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программы </a:t>
            </a:r>
            <a:r>
              <a:rPr lang="ru-RU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«Направляемый̆ диалог» лежит </a:t>
            </a: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идея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/>
            </a:r>
            <a:br>
              <a:rPr lang="en-US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</a:b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о </a:t>
            </a:r>
            <a:r>
              <a:rPr lang="ru-RU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том, что оказать помощь детям можно опосредованно, через взрослых, воспитывающих этих детей, повышая компетентность </a:t>
            </a: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родителей.  </a:t>
            </a:r>
            <a:endParaRPr lang="en-US" dirty="0" smtClean="0">
              <a:solidFill>
                <a:srgbClr val="FFFFFF"/>
              </a:solidFill>
              <a:latin typeface="Calibri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Родитель</a:t>
            </a:r>
            <a:r>
              <a:rPr lang="ru-RU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, уверенный в </a:t>
            </a: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себе, </a:t>
            </a:r>
            <a:r>
              <a:rPr lang="ru-RU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любящий своего ребенка, обладает большими ресурсами для передачи своему ребенку той же уверенности и готовности преодолевать возникающие препятствия, чувство защищенности и доверия окружающему миру, что будет являться признаками социально-эмоционального </a:t>
            </a:r>
            <a:r>
              <a:rPr lang="ru-RU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благополучия ребенка.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 </a:t>
            </a:r>
            <a:endParaRPr lang="ru-RU" dirty="0" smtClean="0">
              <a:solidFill>
                <a:srgbClr val="FFFFFF"/>
              </a:solidFill>
              <a:latin typeface="Calibri"/>
              <a:ea typeface="+mn-lt"/>
              <a:cs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543" y="1552381"/>
            <a:ext cx="4863015" cy="3744096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71187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DE5E9C2-E241-427F-9602-B75D1E0F51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58953"/>
            <a:ext cx="7052486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753AF5-3925-A14A-DD9C-72DDD6A9C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640" y="2235200"/>
            <a:ext cx="6013205" cy="26004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Цель </a:t>
            </a:r>
            <a:r>
              <a:rPr lang="en-US" sz="2400" b="1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: </a:t>
            </a:r>
            <a:r>
              <a:rPr lang="ru-RU" sz="2400" dirty="0" smtClean="0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выявление и поддержание хорошего качества взаимодействия между родителями (или лицами их заменяющими) и детьми посредством повышения их осведомленности о потребностях детей раннего возраста и чувствительности при реагировании на эти потребности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8"/>
          <a:stretch/>
        </p:blipFill>
        <p:spPr>
          <a:xfrm>
            <a:off x="7291383" y="151029"/>
            <a:ext cx="1926758" cy="406729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037" y="1727585"/>
            <a:ext cx="2235028" cy="49667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9457037" y="151029"/>
            <a:ext cx="2235028" cy="1358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91382" y="4426857"/>
            <a:ext cx="1926759" cy="22674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5">
            <a:extLst>
              <a:ext uri="{FF2B5EF4-FFF2-40B4-BE49-F238E27FC236}">
                <a16:creationId xmlns:a16="http://schemas.microsoft.com/office/drawing/2014/main" xmlns="" id="{C9EC6C74-53A2-4F7F-B1BA-11496B105E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Rectangle 57">
            <a:extLst>
              <a:ext uri="{FF2B5EF4-FFF2-40B4-BE49-F238E27FC236}">
                <a16:creationId xmlns:a16="http://schemas.microsoft.com/office/drawing/2014/main" xmlns="" id="{6B21CDB9-62E9-478E-ADD6-D1595D57A3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Rectangle 59">
            <a:extLst>
              <a:ext uri="{FF2B5EF4-FFF2-40B4-BE49-F238E27FC236}">
                <a16:creationId xmlns:a16="http://schemas.microsoft.com/office/drawing/2014/main" xmlns="" id="{663DA3BE-026F-4FFF-9647-110EB048AC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595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33B1EF-8C2F-AFE7-6BCA-172204D859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3829" y="1349828"/>
            <a:ext cx="6480550" cy="44660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70000"/>
              </a:lnSpc>
              <a:buClr>
                <a:schemeClr val="bg1"/>
              </a:buClr>
              <a:buNone/>
            </a:pPr>
            <a:r>
              <a:rPr lang="en-US" sz="40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</a:t>
            </a: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40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0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000" dirty="0" smtClean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780" indent="-342900">
              <a:lnSpc>
                <a:spcPct val="7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Создать сплочённость участников группы;</a:t>
            </a:r>
            <a:endParaRPr lang="ru-RU" sz="2400" u="sng" dirty="0" smtClean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780" indent="-342900">
              <a:lnSpc>
                <a:spcPct val="7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Выявить и поддержать хорошее качество взаимодействия между родителем и ребенком;</a:t>
            </a:r>
          </a:p>
          <a:p>
            <a:pPr marL="345780" indent="-342900">
              <a:lnSpc>
                <a:spcPct val="7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Повысить родительскую компетентность о потребностях детей раннего возраста;</a:t>
            </a:r>
            <a:endParaRPr lang="ru-RU" sz="2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5780" indent="-342900">
              <a:lnSpc>
                <a:spcPct val="7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Повысить чувствительность родителей</a:t>
            </a:r>
            <a:endParaRPr lang="ru-RU" sz="2400" u="sng" dirty="0" smtClean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861" y="596543"/>
            <a:ext cx="4416708" cy="331253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551" y="3793196"/>
            <a:ext cx="3515248" cy="26364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Половина рамки 5"/>
          <p:cNvSpPr/>
          <p:nvPr/>
        </p:nvSpPr>
        <p:spPr>
          <a:xfrm rot="16200000">
            <a:off x="7383131" y="5815913"/>
            <a:ext cx="914400" cy="914400"/>
          </a:xfrm>
          <a:prstGeom prst="halfFram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ловина рамки 6"/>
          <p:cNvSpPr/>
          <p:nvPr/>
        </p:nvSpPr>
        <p:spPr>
          <a:xfrm rot="5400000">
            <a:off x="10939348" y="301752"/>
            <a:ext cx="914400" cy="914400"/>
          </a:xfrm>
          <a:prstGeom prst="halfFram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0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8894" y="634321"/>
            <a:ext cx="4682992" cy="2355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Целевая группа </a:t>
            </a:r>
          </a:p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Родители (или лица их заменяющие) детей инвалидов и детей с рисками в развитии раннего возраста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651" y="215153"/>
            <a:ext cx="4087391" cy="40999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88651" y="4353014"/>
            <a:ext cx="4492597" cy="2090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Требования к группе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Однородность;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После 3 встречи группа становиться закрытой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851" y="1812132"/>
            <a:ext cx="5520737" cy="551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7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7212130" y="721792"/>
            <a:ext cx="3756454" cy="46708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10 очных встреч по 60 минут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82" y="968730"/>
            <a:ext cx="2261812" cy="4718713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>
            <a:off x="3105665" y="2471351"/>
            <a:ext cx="3696894" cy="19276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Срок реализации 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7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515762" y="3777048"/>
            <a:ext cx="8946291" cy="46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515762" y="3462068"/>
            <a:ext cx="0" cy="321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0451758" y="3506456"/>
            <a:ext cx="0" cy="28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997145" y="3348680"/>
            <a:ext cx="4120" cy="428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22" idx="0"/>
          </p:cNvCxnSpPr>
          <p:nvPr/>
        </p:nvCxnSpPr>
        <p:spPr>
          <a:xfrm>
            <a:off x="8435545" y="3797643"/>
            <a:ext cx="0" cy="259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575222" y="3797643"/>
            <a:ext cx="0" cy="288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Блок-схема: узел 18"/>
          <p:cNvSpPr/>
          <p:nvPr/>
        </p:nvSpPr>
        <p:spPr>
          <a:xfrm>
            <a:off x="1287162" y="3000749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3346622" y="405713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5766486" y="2881868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Блок-схема: узел 21"/>
          <p:cNvSpPr/>
          <p:nvPr/>
        </p:nvSpPr>
        <p:spPr>
          <a:xfrm>
            <a:off x="8206945" y="4057135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3" name="Блок-схема: узел 22"/>
          <p:cNvSpPr/>
          <p:nvPr/>
        </p:nvSpPr>
        <p:spPr>
          <a:xfrm>
            <a:off x="10223158" y="3044448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6286" y="2042514"/>
            <a:ext cx="27761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buClr>
                <a:srgbClr val="000000"/>
              </a:buClr>
            </a:pPr>
            <a:r>
              <a:rPr lang="ru-RU" kern="0" dirty="0" smtClean="0">
                <a:latin typeface="Calibri" panose="020F0502020204030204" pitchFamily="34" charset="0"/>
                <a:ea typeface="Nunito"/>
                <a:cs typeface="Calibri" panose="020F0502020204030204" pitchFamily="34" charset="0"/>
                <a:sym typeface="Nunito"/>
              </a:rPr>
              <a:t>Оценка родительской удовлетворенности отношениями с детьми</a:t>
            </a:r>
            <a:endParaRPr lang="ru-RU" kern="0" dirty="0"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62200" y="4534707"/>
            <a:ext cx="2426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Сплочение группы. Актуализация положительного опыта родительства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63196" y="1165351"/>
            <a:ext cx="36678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Работа специалистов в партнерстве с семьей, направленная на повышение родительской чувствительности и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отзывчивости и повышение компетентности о потребностях ребенка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48216" y="4534707"/>
            <a:ext cx="3174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Повторная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оценка родительской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удовлетворенности отношениями с детьми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617674" y="2042514"/>
            <a:ext cx="1688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Обсуждение результатов с родителями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1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9;p28"/>
          <p:cNvPicPr preferRelativeResize="0"/>
          <p:nvPr/>
        </p:nvPicPr>
        <p:blipFill rotWithShape="1">
          <a:blip r:embed="rId2">
            <a:alphaModFix/>
          </a:blip>
          <a:srcRect l="51435"/>
          <a:stretch/>
        </p:blipFill>
        <p:spPr>
          <a:xfrm>
            <a:off x="2088854" y="2114551"/>
            <a:ext cx="2197395" cy="417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04757" y="3385225"/>
            <a:ext cx="2195642" cy="44993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1136" y="1497417"/>
            <a:ext cx="5096991" cy="12471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Роль психолога –  это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фасилитатор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1136" y="122211"/>
            <a:ext cx="10865709" cy="9144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Роли специалистов на группе</a:t>
            </a:r>
            <a:endParaRPr lang="ru-RU" sz="3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90609" y="4692987"/>
            <a:ext cx="420129" cy="617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4013" y="4354433"/>
            <a:ext cx="10099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психолог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119" y="3690103"/>
            <a:ext cx="3105218" cy="3236318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5608209" y="4523710"/>
            <a:ext cx="892190" cy="301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500399" y="4265241"/>
            <a:ext cx="2430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Специалист по реабилитационной работе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87311" y="2182901"/>
            <a:ext cx="4239534" cy="17240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Роль специалиста по реабилитационной работе – поддержание свободной игры детей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7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12" y="308864"/>
            <a:ext cx="4755556" cy="2872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03"/>
          <a:stretch/>
        </p:blipFill>
        <p:spPr>
          <a:xfrm>
            <a:off x="8275024" y="571500"/>
            <a:ext cx="3831063" cy="23526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47290" y="1771562"/>
            <a:ext cx="6384810" cy="308882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826" y="4086225"/>
            <a:ext cx="3741673" cy="24221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4"/>
          <a:stretch/>
        </p:blipFill>
        <p:spPr>
          <a:xfrm>
            <a:off x="243173" y="3901721"/>
            <a:ext cx="5523338" cy="260665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Половина рамки 9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оловина рамки 10"/>
          <p:cNvSpPr/>
          <p:nvPr/>
        </p:nvSpPr>
        <p:spPr>
          <a:xfrm rot="10800000">
            <a:off x="11229131" y="5865802"/>
            <a:ext cx="914400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514" y="337751"/>
            <a:ext cx="1116227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На какие характеристики поведения родителя нацелена работа для повышения его отзывчивости и чувствительности при взаимодействии с ребенком?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389" y="2786852"/>
            <a:ext cx="2647550" cy="2706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417" y="2329756"/>
            <a:ext cx="3743268" cy="373717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76450" y="2599847"/>
            <a:ext cx="3357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Смотрит на лицо ребенка, 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комментирует его действия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76450" y="3366546"/>
            <a:ext cx="3961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роявляет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радость и удовольствие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78703" y="3829010"/>
            <a:ext cx="4432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Бережно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обращается с телом ребенка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6450" y="4333030"/>
            <a:ext cx="311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Следует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за инициативой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76450" y="4795494"/>
            <a:ext cx="3913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Эмоционально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подстраивается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78650" y="5300003"/>
            <a:ext cx="4914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Изменяет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свое поведение в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связи с 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сигналами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приглашения и отказа ребенка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17971" y="2599847"/>
            <a:ext cx="3721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Предупреждает о своих действиях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517971" y="3076511"/>
            <a:ext cx="2040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Предлагает выбор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517971" y="3561081"/>
            <a:ext cx="3407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Держит паузы после обращения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517971" y="4051931"/>
            <a:ext cx="3244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Приглашает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ребенка к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участию в рутинном процессе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14843" y="1818145"/>
            <a:ext cx="3981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Проявление сотрудничества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6037" y="1821167"/>
            <a:ext cx="3072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Проявление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контакта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5DB23C2B-2054-4D8B-9E98-9190F8E05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797B5BC-9873-45F9-97D6-298FB5AF08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85913B-67FF-9E2A-27F2-9A6FF4E54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864" y="762502"/>
            <a:ext cx="7268148" cy="512991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Критерии оценки эффективности программы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Осуществляется путем анкетирования (анкета для оценки родительской удовлетворенности отношениями с детьми), которая включает в себя оценку: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эмоционального состояния родителя после проведения группы (тревожность, беспокойство относительно своего родительства)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;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динамики  детско-родительских отношений;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самоотношения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 к себе как родителю;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динамики отношений с ребенком, понимания его сигналов      и потребностей,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интерпритации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n-lt"/>
                <a:cs typeface="+mn-lt"/>
              </a:rPr>
              <a:t> его поведения через эти потребности.</a:t>
            </a:r>
            <a:endParaRPr lang="en-US" sz="1400" b="1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665C2FCD-09A4-4B4B-AA73-F330DFE917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056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1569" y="299255"/>
            <a:ext cx="4505784" cy="6275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Главная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потребность ребенка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раннего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возраста, от которой зависит, благоприятно будет развиваться ребенок или  нет, –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стремление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к комфорту, безопасности и предсказуемости окружающей обстановки.  </a:t>
            </a:r>
          </a:p>
          <a:p>
            <a:pPr algn="just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Эмоциональное и познавательное развитие происходит только в ситуации заботы о ребенке, утешения в случае дискомфорта или небезопасности. </a:t>
            </a:r>
          </a:p>
          <a:p>
            <a:pPr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 раннем вмешательстве мы говорим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о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привязанности и ее качестве. Чувствительность ухаживающего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взрослого к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сигналам и потребностям младенца обеспечивает удовлетворение его базовых потребностей. </a:t>
            </a:r>
          </a:p>
          <a:p>
            <a:pPr algn="just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Эмоциональная поддержка со стороны родителей (или лица его заменяющего) и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присоединение к 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ребенку в дальнейшем будет способствовать психическому и физическому здоровью ребенка, а также позволит в будущем удовлетворять потребности подрастающего ребенка в доверии, защите, общении и т.д.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68154" y="1892681"/>
            <a:ext cx="6275672" cy="30888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1" y="299255"/>
            <a:ext cx="2964582" cy="39552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2" y="4529548"/>
            <a:ext cx="3474720" cy="204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8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C162DF2A-64D1-4AA9-BA42-8A4063EADE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D7C1373-63AF-4A75-909E-990E053566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2F4AD318-2FB6-4C6E-931E-58E404FA18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1A118E35-1CBF-4863-8497-F4DF1A166D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3582" y="752748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xmlns="" id="{6E187274-5DC2-4BE0-AF99-925D6D9735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987094" y="761999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BB6B0530-083D-0B01-00A4-BBB3C3361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6" y="2600324"/>
            <a:ext cx="7981950" cy="3788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500" spc="-100" dirty="0" err="1">
                <a:solidFill>
                  <a:schemeClr val="accent1"/>
                </a:solidFill>
                <a:latin typeface="Calibri"/>
                <a:cs typeface="Calibri"/>
              </a:rPr>
              <a:t>Спасибо</a:t>
            </a:r>
            <a:r>
              <a:rPr lang="en-US" sz="6500" spc="-1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US" sz="6500" spc="-100" dirty="0" err="1">
                <a:solidFill>
                  <a:schemeClr val="accent1"/>
                </a:solidFill>
                <a:latin typeface="Calibri"/>
                <a:cs typeface="Calibri"/>
              </a:rPr>
              <a:t>за</a:t>
            </a:r>
            <a:r>
              <a:rPr lang="en-US" sz="6500" spc="-10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US" sz="6500" spc="-100" dirty="0" err="1">
                <a:solidFill>
                  <a:schemeClr val="accent1"/>
                </a:solidFill>
                <a:latin typeface="Calibri"/>
                <a:cs typeface="Calibri"/>
              </a:rPr>
              <a:t>внимание</a:t>
            </a:r>
            <a:r>
              <a:rPr lang="en-US" sz="6500" spc="-100" dirty="0" smtClean="0">
                <a:solidFill>
                  <a:schemeClr val="accent1"/>
                </a:solidFill>
                <a:latin typeface="Calibri"/>
                <a:cs typeface="Calibri"/>
              </a:rPr>
              <a:t>!</a:t>
            </a:r>
            <a:endParaRPr lang="en-US" sz="65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8B51F8E2-BE4A-4386-2A0D-E8BF6C0AA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329" y="1729946"/>
            <a:ext cx="7558960" cy="23848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в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СПб ГБУ «ЦСРИиДИ Кировского района </a:t>
            </a:r>
            <a:endParaRPr lang="ru-RU" sz="280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Санкт-Петербурга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» </a:t>
            </a:r>
            <a:endParaRPr lang="ru-RU" sz="280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адрес: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ул. </a:t>
            </a:r>
            <a:r>
              <a:rPr lang="ru-RU" sz="280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Маринеско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,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д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. 2/7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Тел: 8(812)784-01-27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995" y="0"/>
            <a:ext cx="2798307" cy="63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ra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1665</TotalTime>
  <Words>464</Words>
  <Application>Microsoft Office PowerPoint</Application>
  <PresentationFormat>Широкоэкранный</PresentationFormat>
  <Paragraphs>66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Corbel</vt:lpstr>
      <vt:lpstr>Nunito</vt:lpstr>
      <vt:lpstr>Wingdings</vt:lpstr>
      <vt:lpstr>Wingdings 2</vt:lpstr>
      <vt:lpstr>Frame</vt:lpstr>
      <vt:lpstr>Формирование безопасных детско-родительских отношений  в раннем возрасте.  Родительская группа поддержки «Направляемый диалог»    СПб ГБУ «ЦСРИиДИ Кировского района  Санкт-Петербурга» ул. Маринеско, д 2\7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kab200</cp:lastModifiedBy>
  <cp:revision>974</cp:revision>
  <dcterms:created xsi:type="dcterms:W3CDTF">2022-09-19T03:07:24Z</dcterms:created>
  <dcterms:modified xsi:type="dcterms:W3CDTF">2025-07-23T07:52:50Z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