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36.svg" ContentType="image/svg+xml"/>
  <Override PartName="/ppt/media/image40.svg" ContentType="image/svg+xml"/>
  <Override PartName="/ppt/media/image49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>
  <p:sldMasterIdLst>
    <p:sldMasterId id="2147483648" r:id="rId1"/>
  </p:sldMasterIdLst>
  <p:sldIdLst>
    <p:sldId id="256" r:id="rId3"/>
    <p:sldId id="257" r:id="rId4"/>
    <p:sldId id="259" r:id="rId5"/>
    <p:sldId id="258" r:id="rId6"/>
    <p:sldId id="260" r:id="rId7"/>
    <p:sldId id="261" r:id="rId8"/>
    <p:sldId id="262" r:id="rId9"/>
    <p:sldId id="266" r:id="rId10"/>
    <p:sldId id="264" r:id="rId11"/>
    <p:sldId id="265" r:id="rId12"/>
  </p:sldIdLst>
  <p:sldSz cx="12192000" cy="6858000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 autoAdjust="0"/>
  </p:normalViewPr>
  <p:slideViewPr>
    <p:cSldViewPr snapToGrid="0" showGuides="1">
      <p:cViewPr varScale="1">
        <p:scale>
          <a:sx n="83" d="100"/>
          <a:sy n="83" d="100"/>
        </p:scale>
        <p:origin x="614" y="48"/>
      </p:cViewPr>
      <p:guideLst>
        <p:guide orient="horz" pos="2137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198" cy="7619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noProof="1"/>
              <a:t>Образец заголовка</a:t>
            </a:r>
            <a:endParaRPr lang="ru-RU" noProof="1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noProof="1"/>
              <a:t>Образец подзаголовка</a:t>
            </a:r>
            <a:endParaRPr lang="ru-RU" noProof="1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62A406-046D-4C8F-99BA-555B6BF28077}" type="datetimeFigureOut">
              <a:rPr lang="ru-RU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4571E1-BD89-4A6E-9222-05D61E0E5040}" type="slidenum">
              <a:rPr lang="ru-RU" altLang="ru-RU"/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/>
              <a:t>Образец заголовка</a:t>
            </a:r>
            <a:endParaRPr lang="ru-RU" noProof="1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noProof="1"/>
              <a:t>Образец текста</a:t>
            </a:r>
            <a:endParaRPr lang="ru-RU" noProof="1"/>
          </a:p>
          <a:p>
            <a:pPr lvl="1"/>
            <a:r>
              <a:rPr lang="ru-RU" noProof="1"/>
              <a:t>Второй уровень</a:t>
            </a:r>
            <a:endParaRPr lang="ru-RU" noProof="1"/>
          </a:p>
          <a:p>
            <a:pPr lvl="2"/>
            <a:r>
              <a:rPr lang="ru-RU" noProof="1"/>
              <a:t>Третий уровень</a:t>
            </a:r>
            <a:endParaRPr lang="ru-RU" noProof="1"/>
          </a:p>
          <a:p>
            <a:pPr lvl="3"/>
            <a:r>
              <a:rPr lang="ru-RU" noProof="1"/>
              <a:t>Четвертый уровень</a:t>
            </a:r>
            <a:endParaRPr lang="ru-RU" noProof="1"/>
          </a:p>
          <a:p>
            <a:pPr lvl="4"/>
            <a:r>
              <a:rPr lang="ru-RU" noProof="1"/>
              <a:t>Пятый уровень</a:t>
            </a:r>
            <a:endParaRPr lang="ru-RU" noProof="1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B9DFE8-2A87-4DF6-96F7-D22F750347AC}" type="datetimeFigureOut">
              <a:rPr lang="ru-RU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B9BB6C-4A37-43DC-AEB5-4E48522D58D3}" type="slidenum">
              <a:rPr lang="ru-RU" altLang="ru-RU"/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noProof="1"/>
              <a:t>Образец заголовка</a:t>
            </a:r>
            <a:endParaRPr lang="ru-RU" noProof="1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noProof="1"/>
              <a:t>Образец текста</a:t>
            </a:r>
            <a:endParaRPr lang="ru-RU" noProof="1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D9872-AB28-491E-AC81-D4FFD74312FC}" type="datetimeFigureOut">
              <a:rPr lang="ru-RU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D542EA-0D2A-4F54-BF05-C51AB3A218F1}" type="slidenum">
              <a:rPr lang="ru-RU" altLang="ru-RU"/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/>
              <a:t>Образец заголовка</a:t>
            </a:r>
            <a:endParaRPr lang="ru-RU" noProof="1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noProof="1"/>
              <a:t>Образец текста</a:t>
            </a:r>
            <a:endParaRPr lang="ru-RU" noProof="1"/>
          </a:p>
          <a:p>
            <a:pPr lvl="1"/>
            <a:r>
              <a:rPr lang="ru-RU" noProof="1"/>
              <a:t>Второй уровень</a:t>
            </a:r>
            <a:endParaRPr lang="ru-RU" noProof="1"/>
          </a:p>
          <a:p>
            <a:pPr lvl="2"/>
            <a:r>
              <a:rPr lang="ru-RU" noProof="1"/>
              <a:t>Третий уровень</a:t>
            </a:r>
            <a:endParaRPr lang="ru-RU" noProof="1"/>
          </a:p>
          <a:p>
            <a:pPr lvl="3"/>
            <a:r>
              <a:rPr lang="ru-RU" noProof="1"/>
              <a:t>Четвертый уровень</a:t>
            </a:r>
            <a:endParaRPr lang="ru-RU" noProof="1"/>
          </a:p>
          <a:p>
            <a:pPr lvl="4"/>
            <a:r>
              <a:rPr lang="ru-RU" noProof="1"/>
              <a:t>Пятый уровень</a:t>
            </a:r>
            <a:endParaRPr lang="ru-RU" noProof="1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noProof="1"/>
              <a:t>Образец текста</a:t>
            </a:r>
            <a:endParaRPr lang="ru-RU" noProof="1"/>
          </a:p>
          <a:p>
            <a:pPr lvl="1"/>
            <a:r>
              <a:rPr lang="ru-RU" noProof="1"/>
              <a:t>Второй уровень</a:t>
            </a:r>
            <a:endParaRPr lang="ru-RU" noProof="1"/>
          </a:p>
          <a:p>
            <a:pPr lvl="2"/>
            <a:r>
              <a:rPr lang="ru-RU" noProof="1"/>
              <a:t>Третий уровень</a:t>
            </a:r>
            <a:endParaRPr lang="ru-RU" noProof="1"/>
          </a:p>
          <a:p>
            <a:pPr lvl="3"/>
            <a:r>
              <a:rPr lang="ru-RU" noProof="1"/>
              <a:t>Четвертый уровень</a:t>
            </a:r>
            <a:endParaRPr lang="ru-RU" noProof="1"/>
          </a:p>
          <a:p>
            <a:pPr lvl="4"/>
            <a:r>
              <a:rPr lang="ru-RU" noProof="1"/>
              <a:t>Пятый уровень</a:t>
            </a:r>
            <a:endParaRPr lang="ru-RU" noProof="1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717F9-9A96-4998-87A2-37F32EB03BB3}" type="datetimeFigureOut">
              <a:rPr lang="ru-RU"/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E0225-04C4-4618-894B-84C7046B94D2}" type="slidenum">
              <a:rPr lang="ru-RU" altLang="ru-RU"/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noProof="1"/>
              <a:t>Образец заголовка</a:t>
            </a:r>
            <a:endParaRPr lang="ru-RU" noProof="1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noProof="1"/>
              <a:t>Образец текста</a:t>
            </a:r>
            <a:endParaRPr lang="ru-RU" noProof="1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noProof="1"/>
              <a:t>Образец текста</a:t>
            </a:r>
            <a:endParaRPr lang="ru-RU" noProof="1"/>
          </a:p>
          <a:p>
            <a:pPr lvl="1"/>
            <a:r>
              <a:rPr lang="ru-RU" noProof="1"/>
              <a:t>Второй уровень</a:t>
            </a:r>
            <a:endParaRPr lang="ru-RU" noProof="1"/>
          </a:p>
          <a:p>
            <a:pPr lvl="2"/>
            <a:r>
              <a:rPr lang="ru-RU" noProof="1"/>
              <a:t>Третий уровень</a:t>
            </a:r>
            <a:endParaRPr lang="ru-RU" noProof="1"/>
          </a:p>
          <a:p>
            <a:pPr lvl="3"/>
            <a:r>
              <a:rPr lang="ru-RU" noProof="1"/>
              <a:t>Четвертый уровень</a:t>
            </a:r>
            <a:endParaRPr lang="ru-RU" noProof="1"/>
          </a:p>
          <a:p>
            <a:pPr lvl="4"/>
            <a:r>
              <a:rPr lang="ru-RU" noProof="1"/>
              <a:t>Пятый уровень</a:t>
            </a:r>
            <a:endParaRPr lang="ru-RU" noProof="1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noProof="1"/>
              <a:t>Образец текста</a:t>
            </a:r>
            <a:endParaRPr lang="ru-RU" noProof="1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noProof="1"/>
              <a:t>Образец текста</a:t>
            </a:r>
            <a:endParaRPr lang="ru-RU" noProof="1"/>
          </a:p>
          <a:p>
            <a:pPr lvl="1"/>
            <a:r>
              <a:rPr lang="ru-RU" noProof="1"/>
              <a:t>Второй уровень</a:t>
            </a:r>
            <a:endParaRPr lang="ru-RU" noProof="1"/>
          </a:p>
          <a:p>
            <a:pPr lvl="2"/>
            <a:r>
              <a:rPr lang="ru-RU" noProof="1"/>
              <a:t>Третий уровень</a:t>
            </a:r>
            <a:endParaRPr lang="ru-RU" noProof="1"/>
          </a:p>
          <a:p>
            <a:pPr lvl="3"/>
            <a:r>
              <a:rPr lang="ru-RU" noProof="1"/>
              <a:t>Четвертый уровень</a:t>
            </a:r>
            <a:endParaRPr lang="ru-RU" noProof="1"/>
          </a:p>
          <a:p>
            <a:pPr lvl="4"/>
            <a:r>
              <a:rPr lang="ru-RU" noProof="1"/>
              <a:t>Пятый уровень</a:t>
            </a:r>
            <a:endParaRPr lang="ru-RU" noProof="1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00B245-77D0-4BCD-A34B-E88B4B087672}" type="datetimeFigureOut">
              <a:rPr lang="ru-RU"/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1F317F-85DA-409A-B7EB-BCB196F0DE5C}" type="slidenum">
              <a:rPr lang="ru-RU" altLang="ru-RU"/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/>
              <a:t>Образец заголовка</a:t>
            </a:r>
            <a:endParaRPr lang="ru-RU" noProof="1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49D38E-2291-4FD6-AB1D-33E8C8B17E71}" type="datetimeFigureOut">
              <a:rPr lang="ru-RU"/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FA665A-2765-47D7-B91E-23F5EBDB65AE}" type="slidenum">
              <a:rPr lang="ru-RU" altLang="ru-RU"/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B744AD-3248-4253-93D6-C934B4CDD7BF}" type="datetimeFigureOut">
              <a:rPr lang="ru-RU"/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417D44-2544-4EC8-B07F-DAE397014FE9}" type="slidenum">
              <a:rPr lang="ru-RU" altLang="ru-RU"/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noProof="1"/>
              <a:t>Образец заголовка</a:t>
            </a:r>
            <a:endParaRPr lang="ru-RU" noProof="1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noProof="1"/>
              <a:t>Образец текста</a:t>
            </a:r>
            <a:endParaRPr lang="ru-RU" noProof="1"/>
          </a:p>
          <a:p>
            <a:pPr lvl="1"/>
            <a:r>
              <a:rPr lang="ru-RU" noProof="1"/>
              <a:t>Второй уровень</a:t>
            </a:r>
            <a:endParaRPr lang="ru-RU" noProof="1"/>
          </a:p>
          <a:p>
            <a:pPr lvl="2"/>
            <a:r>
              <a:rPr lang="ru-RU" noProof="1"/>
              <a:t>Третий уровень</a:t>
            </a:r>
            <a:endParaRPr lang="ru-RU" noProof="1"/>
          </a:p>
          <a:p>
            <a:pPr lvl="3"/>
            <a:r>
              <a:rPr lang="ru-RU" noProof="1"/>
              <a:t>Четвертый уровень</a:t>
            </a:r>
            <a:endParaRPr lang="ru-RU" noProof="1"/>
          </a:p>
          <a:p>
            <a:pPr lvl="4"/>
            <a:r>
              <a:rPr lang="ru-RU" noProof="1"/>
              <a:t>Пятый уровень</a:t>
            </a:r>
            <a:endParaRPr lang="ru-RU" noProof="1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noProof="1"/>
              <a:t>Образец текста</a:t>
            </a:r>
            <a:endParaRPr lang="ru-RU" noProof="1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3AA85-936C-4A6B-AC49-56261C9355B6}" type="datetimeFigureOut">
              <a:rPr lang="ru-RU"/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5DC5C3-F06B-4627-AC04-839FF9087EEE}" type="slidenum">
              <a:rPr lang="ru-RU" altLang="ru-RU"/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noProof="1"/>
              <a:t>Образец заголовка</a:t>
            </a:r>
            <a:endParaRPr lang="ru-RU" noProof="1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noProof="1"/>
              <a:t>Образец текста</a:t>
            </a:r>
            <a:endParaRPr lang="ru-RU" noProof="1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E1E6B-6408-4F94-9CE4-F330668A032B}" type="datetimeFigureOut">
              <a:rPr lang="ru-RU"/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1C7972-EFAB-4976-9B7C-E1CB8D5D4C05}" type="slidenum">
              <a:rPr lang="ru-RU" altLang="ru-RU"/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/>
              <a:t>Образец заголовка</a:t>
            </a:r>
            <a:endParaRPr lang="ru-RU" noProof="1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noProof="1"/>
              <a:t>Образец текста</a:t>
            </a:r>
            <a:endParaRPr lang="ru-RU" noProof="1"/>
          </a:p>
          <a:p>
            <a:pPr lvl="1"/>
            <a:r>
              <a:rPr lang="ru-RU" noProof="1"/>
              <a:t>Второй уровень</a:t>
            </a:r>
            <a:endParaRPr lang="ru-RU" noProof="1"/>
          </a:p>
          <a:p>
            <a:pPr lvl="2"/>
            <a:r>
              <a:rPr lang="ru-RU" noProof="1"/>
              <a:t>Третий уровень</a:t>
            </a:r>
            <a:endParaRPr lang="ru-RU" noProof="1"/>
          </a:p>
          <a:p>
            <a:pPr lvl="3"/>
            <a:r>
              <a:rPr lang="ru-RU" noProof="1"/>
              <a:t>Четвертый уровень</a:t>
            </a:r>
            <a:endParaRPr lang="ru-RU" noProof="1"/>
          </a:p>
          <a:p>
            <a:pPr lvl="4"/>
            <a:r>
              <a:rPr lang="ru-RU" noProof="1"/>
              <a:t>Пятый уровень</a:t>
            </a:r>
            <a:endParaRPr lang="ru-RU" noProof="1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8785FC-C9AC-4DEB-9FD8-1AB38047B216}" type="datetimeFigureOut">
              <a:rPr lang="ru-RU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43DE63-C598-4605-B00F-79A38A0AC409}" type="slidenum">
              <a:rPr lang="ru-RU" altLang="ru-RU"/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noProof="1"/>
              <a:t>Образец заголовка</a:t>
            </a:r>
            <a:endParaRPr lang="ru-RU" noProof="1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noProof="1"/>
              <a:t>Образец текста</a:t>
            </a:r>
            <a:endParaRPr lang="ru-RU" noProof="1"/>
          </a:p>
          <a:p>
            <a:pPr lvl="1"/>
            <a:r>
              <a:rPr lang="ru-RU" noProof="1"/>
              <a:t>Второй уровень</a:t>
            </a:r>
            <a:endParaRPr lang="ru-RU" noProof="1"/>
          </a:p>
          <a:p>
            <a:pPr lvl="2"/>
            <a:r>
              <a:rPr lang="ru-RU" noProof="1"/>
              <a:t>Третий уровень</a:t>
            </a:r>
            <a:endParaRPr lang="ru-RU" noProof="1"/>
          </a:p>
          <a:p>
            <a:pPr lvl="3"/>
            <a:r>
              <a:rPr lang="ru-RU" noProof="1"/>
              <a:t>Четвертый уровень</a:t>
            </a:r>
            <a:endParaRPr lang="ru-RU" noProof="1"/>
          </a:p>
          <a:p>
            <a:pPr lvl="4"/>
            <a:r>
              <a:rPr lang="ru-RU" noProof="1"/>
              <a:t>Пятый уровень</a:t>
            </a:r>
            <a:endParaRPr lang="ru-RU" noProof="1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B73730-82AD-4419-AA13-528206D75422}" type="datetimeFigureOut">
              <a:rPr lang="ru-RU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73B5AE-D834-4FF2-9887-C33B794B28A5}" type="slidenum">
              <a:rPr lang="ru-RU" altLang="ru-RU"/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gradFill rotWithShape="1">
          <a:gsLst>
            <a:gs pos="0">
              <a:srgbClr val="A9D18E"/>
            </a:gs>
            <a:gs pos="55000">
              <a:srgbClr val="B5D2EC"/>
            </a:gs>
            <a:gs pos="77000">
              <a:srgbClr val="B4C7E7"/>
            </a:gs>
            <a:gs pos="100000">
              <a:srgbClr val="8FAAD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ru-RU" altLang="ru-RU"/>
              <a:t>Образец заголовка</a:t>
            </a:r>
            <a:endParaRPr lang="ru-RU" altLang="ru-RU"/>
          </a:p>
        </p:txBody>
      </p:sp>
      <p:sp>
        <p:nvSpPr>
          <p:cNvPr id="1027" name="Текст 2"/>
          <p:cNvSpPr>
            <a:spLocks noGrp="1" noChangeArrowheads="1"/>
          </p:cNvSpPr>
          <p:nvPr>
            <p:ph type="body" idx="9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ru-RU" altLang="ru-RU"/>
              <a:t>Образец текста</a:t>
            </a:r>
            <a:endParaRPr lang="ru-RU" altLang="ru-RU"/>
          </a:p>
          <a:p>
            <a:pPr lvl="1"/>
            <a:r>
              <a:rPr lang="ru-RU" altLang="ru-RU"/>
              <a:t>Второй уровень</a:t>
            </a:r>
            <a:endParaRPr lang="ru-RU" altLang="ru-RU"/>
          </a:p>
          <a:p>
            <a:pPr lvl="2"/>
            <a:r>
              <a:rPr lang="ru-RU" altLang="ru-RU"/>
              <a:t>Третий уровень</a:t>
            </a:r>
            <a:endParaRPr lang="ru-RU" altLang="ru-RU"/>
          </a:p>
          <a:p>
            <a:pPr lvl="3"/>
            <a:r>
              <a:rPr lang="ru-RU" altLang="ru-RU"/>
              <a:t>Четвертый уровень</a:t>
            </a:r>
            <a:endParaRPr lang="ru-RU" altLang="ru-RU"/>
          </a:p>
          <a:p>
            <a:pPr lvl="4"/>
            <a:r>
              <a:rPr lang="ru-RU" altLang="ru-RU"/>
              <a:t>Пятый уровень</a:t>
            </a:r>
            <a:endParaRPr lang="ru-RU" alt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A0D46C3-986A-489D-936C-8B584EF0D2B8}" type="datetimeFigureOut">
              <a:rPr lang="ru-RU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CF27B022-3615-4EBA-9193-777BE059424D}" type="slidenum">
              <a:rPr lang="ru-RU" altLang="ru-RU"/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jpe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microsoft.com/office/2007/relationships/hdphoto" Target="../media/image2.wdp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10.jpe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4.jpeg"/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2.png"/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31.jpeg"/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6.svg"/><Relationship Id="rId4" Type="http://schemas.openxmlformats.org/officeDocument/2006/relationships/image" Target="../media/image35.png"/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image" Target="../media/image32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2.png"/><Relationship Id="rId2" Type="http://schemas.openxmlformats.org/officeDocument/2006/relationships/image" Target="../media/image38.jpeg"/><Relationship Id="rId1" Type="http://schemas.openxmlformats.org/officeDocument/2006/relationships/image" Target="../media/image37.jpe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3" Type="http://schemas.openxmlformats.org/officeDocument/2006/relationships/image" Target="../media/image41.png"/><Relationship Id="rId2" Type="http://schemas.openxmlformats.org/officeDocument/2006/relationships/image" Target="../media/image40.svg"/><Relationship Id="rId1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49.svg"/><Relationship Id="rId4" Type="http://schemas.openxmlformats.org/officeDocument/2006/relationships/image" Target="../media/image48.png"/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image" Target="../media/image4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6481" y="-292337"/>
            <a:ext cx="6464684" cy="1622662"/>
          </a:xfrm>
          <a:prstGeom prst="rect">
            <a:avLst/>
          </a:prstGeom>
        </p:spPr>
      </p:pic>
      <p:pic>
        <p:nvPicPr>
          <p:cNvPr id="205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2837" y="3429000"/>
            <a:ext cx="2629218" cy="35050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627" y="0"/>
            <a:ext cx="2312194" cy="30829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62" y="4259639"/>
            <a:ext cx="3319463" cy="24888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1031" y="85119"/>
            <a:ext cx="2646363" cy="31115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Заголовок 1"/>
          <p:cNvSpPr>
            <a:spLocks noGrp="1" noChangeArrowheads="1"/>
          </p:cNvSpPr>
          <p:nvPr>
            <p:ph type="ctrTitle"/>
          </p:nvPr>
        </p:nvSpPr>
        <p:spPr>
          <a:xfrm>
            <a:off x="1700213" y="1330325"/>
            <a:ext cx="9144000" cy="2387600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latin typeface="Times New Roman" panose="02020603050405020304" pitchFamily="18" charset="0"/>
              </a:rPr>
              <a:t>ПРОГРАММА</a:t>
            </a:r>
            <a:r>
              <a:rPr lang="en-US" altLang="ru-RU" sz="3200" dirty="0">
                <a:latin typeface="Times New Roman" panose="02020603050405020304" pitchFamily="18" charset="0"/>
              </a:rPr>
              <a:t>  </a:t>
            </a:r>
            <a:r>
              <a:rPr lang="en-US" altLang="en-US" sz="3200" dirty="0">
                <a:latin typeface="Times New Roman" panose="02020603050405020304" pitchFamily="18" charset="0"/>
              </a:rPr>
              <a:t>РЕАБИЛИТАЦИИ</a:t>
            </a:r>
            <a:br>
              <a:rPr lang="en-US" altLang="en-US" sz="3200" dirty="0">
                <a:latin typeface="Times New Roman" panose="02020603050405020304" pitchFamily="18" charset="0"/>
              </a:rPr>
            </a:br>
            <a:r>
              <a:rPr lang="en-US" altLang="en-US" sz="3200" dirty="0">
                <a:latin typeface="Times New Roman" panose="02020603050405020304" pitchFamily="18" charset="0"/>
              </a:rPr>
              <a:t>НЕБЛАГОПОЛУЧНОЙ</a:t>
            </a:r>
            <a:r>
              <a:rPr lang="en-US" altLang="ru-RU" sz="3200" dirty="0">
                <a:latin typeface="Times New Roman" panose="02020603050405020304" pitchFamily="18" charset="0"/>
              </a:rPr>
              <a:t> </a:t>
            </a:r>
            <a:br>
              <a:rPr lang="en-US" altLang="ru-RU" sz="3200" dirty="0">
                <a:latin typeface="Times New Roman" panose="02020603050405020304" pitchFamily="18" charset="0"/>
              </a:rPr>
            </a:br>
            <a:r>
              <a:rPr lang="en-US" altLang="en-US" sz="3200" dirty="0">
                <a:latin typeface="Times New Roman" panose="02020603050405020304" pitchFamily="18" charset="0"/>
              </a:rPr>
              <a:t>СЕМЬИ</a:t>
            </a:r>
            <a:r>
              <a:rPr lang="en-US" altLang="ru-RU" sz="4400" dirty="0">
                <a:latin typeface="Times New Roman" panose="02020603050405020304" pitchFamily="18" charset="0"/>
              </a:rPr>
              <a:t> </a:t>
            </a:r>
            <a:br>
              <a:rPr lang="en-US" altLang="ru-RU" sz="4400" dirty="0">
                <a:latin typeface="Times New Roman" panose="02020603050405020304" pitchFamily="18" charset="0"/>
              </a:rPr>
            </a:br>
            <a:r>
              <a:rPr lang="ru-RU" altLang="en-US" dirty="0">
                <a:ln w="0"/>
                <a:gradFill flip="none" rotWithShape="1">
                  <a:gsLst>
                    <a:gs pos="2553">
                      <a:srgbClr val="FFFF00"/>
                    </a:gs>
                    <a:gs pos="65000">
                      <a:schemeClr val="accent6">
                        <a:lumMod val="75000"/>
                        <a:alpha val="94000"/>
                      </a:schemeClr>
                    </a:gs>
                    <a:gs pos="100000">
                      <a:schemeClr val="accent5">
                        <a:lumMod val="76000"/>
                        <a:alpha val="81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</a:rPr>
              <a:t>«</a:t>
            </a:r>
            <a:r>
              <a:rPr lang="en-US" altLang="en-US" dirty="0">
                <a:ln w="0"/>
                <a:gradFill flip="none" rotWithShape="1">
                  <a:gsLst>
                    <a:gs pos="2553">
                      <a:srgbClr val="FFFF00"/>
                    </a:gs>
                    <a:gs pos="65000">
                      <a:schemeClr val="accent6">
                        <a:lumMod val="75000"/>
                        <a:alpha val="94000"/>
                      </a:schemeClr>
                    </a:gs>
                    <a:gs pos="100000">
                      <a:schemeClr val="accent5">
                        <a:lumMod val="76000"/>
                        <a:alpha val="81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</a:rPr>
              <a:t>ВРЕМЯ</a:t>
            </a:r>
            <a:r>
              <a:rPr lang="en-US" altLang="ru-RU" dirty="0">
                <a:ln w="0"/>
                <a:gradFill flip="none" rotWithShape="1">
                  <a:gsLst>
                    <a:gs pos="2553">
                      <a:srgbClr val="FFFF00"/>
                    </a:gs>
                    <a:gs pos="65000">
                      <a:schemeClr val="accent6">
                        <a:lumMod val="75000"/>
                        <a:alpha val="94000"/>
                      </a:schemeClr>
                    </a:gs>
                    <a:gs pos="100000">
                      <a:schemeClr val="accent5">
                        <a:lumMod val="76000"/>
                        <a:alpha val="81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</a:rPr>
              <a:t> </a:t>
            </a:r>
            <a:r>
              <a:rPr lang="en-US" altLang="en-US" dirty="0">
                <a:ln w="0"/>
                <a:gradFill flip="none" rotWithShape="1">
                  <a:gsLst>
                    <a:gs pos="2553">
                      <a:srgbClr val="FFFF00"/>
                    </a:gs>
                    <a:gs pos="65000">
                      <a:schemeClr val="accent6">
                        <a:lumMod val="75000"/>
                        <a:alpha val="94000"/>
                      </a:schemeClr>
                    </a:gs>
                    <a:gs pos="100000">
                      <a:schemeClr val="accent5">
                        <a:lumMod val="76000"/>
                        <a:alpha val="81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</a:rPr>
              <a:t>ПЕРЕМЕН</a:t>
            </a:r>
            <a:r>
              <a:rPr lang="ru-RU" altLang="en-US" dirty="0">
                <a:ln w="0"/>
                <a:gradFill flip="none" rotWithShape="1">
                  <a:gsLst>
                    <a:gs pos="2553">
                      <a:srgbClr val="FFFF00"/>
                    </a:gs>
                    <a:gs pos="65000">
                      <a:schemeClr val="accent6">
                        <a:lumMod val="75000"/>
                        <a:alpha val="94000"/>
                      </a:schemeClr>
                    </a:gs>
                    <a:gs pos="100000">
                      <a:schemeClr val="accent5">
                        <a:lumMod val="76000"/>
                        <a:alpha val="81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</a:rPr>
              <a:t>»</a:t>
            </a:r>
            <a:endParaRPr lang="ru-RU" altLang="en-US" b="1" dirty="0">
              <a:gradFill flip="none" rotWithShape="1">
                <a:gsLst>
                  <a:gs pos="2553">
                    <a:srgbClr val="FFFF00"/>
                  </a:gs>
                  <a:gs pos="65000">
                    <a:schemeClr val="accent6">
                      <a:lumMod val="75000"/>
                      <a:alpha val="94000"/>
                    </a:schemeClr>
                  </a:gs>
                  <a:gs pos="100000">
                    <a:schemeClr val="accent5">
                      <a:lumMod val="76000"/>
                      <a:alpha val="81000"/>
                    </a:schemeClr>
                  </a:gs>
                </a:gsLst>
                <a:lin ang="5400000" scaled="1"/>
                <a:tileRect/>
              </a:gradFill>
              <a:latin typeface="Times New Roman" panose="02020603050405020304" pitchFamily="18" charset="0"/>
            </a:endParaRPr>
          </a:p>
        </p:txBody>
      </p:sp>
      <p:sp>
        <p:nvSpPr>
          <p:cNvPr id="2055" name="Текстовое поле 1"/>
          <p:cNvSpPr txBox="1">
            <a:spLocks noChangeArrowheads="1"/>
          </p:cNvSpPr>
          <p:nvPr/>
        </p:nvSpPr>
        <p:spPr bwMode="auto">
          <a:xfrm>
            <a:off x="2474913" y="3717925"/>
            <a:ext cx="7240587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266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66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66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66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66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66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66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66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66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zh-CN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программа направлена на п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рофилактик</a:t>
            </a:r>
            <a:r>
              <a:rPr lang="ru-RU" altLang="zh-CN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у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семейного неблагополучия.</a:t>
            </a:r>
            <a:endParaRPr lang="ru-RU" altLang="ru-RU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00" y="1655157"/>
            <a:ext cx="2312194" cy="3082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0235" y="4672013"/>
            <a:ext cx="2067718" cy="2488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3125" y="4666771"/>
            <a:ext cx="2184447" cy="2499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37953" y="4672013"/>
            <a:ext cx="1904884" cy="23038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Текстовое поле 3"/>
          <p:cNvSpPr txBox="1">
            <a:spLocks noChangeArrowheads="1"/>
          </p:cNvSpPr>
          <p:nvPr/>
        </p:nvSpPr>
        <p:spPr bwMode="auto">
          <a:xfrm>
            <a:off x="316230" y="393700"/>
            <a:ext cx="6370320" cy="6155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en-US" sz="3200" dirty="0">
                <a:latin typeface="Times New Roman" panose="02020603050405020304" pitchFamily="18" charset="0"/>
              </a:rPr>
              <a:t>                        Автор </a:t>
            </a:r>
            <a:endParaRPr lang="ru-RU" altLang="en-US" sz="3200" dirty="0">
              <a:latin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en-US" sz="3200" dirty="0">
                <a:latin typeface="Times New Roman" panose="02020603050405020304" pitchFamily="18" charset="0"/>
              </a:rPr>
              <a:t>          программы реабилитации </a:t>
            </a:r>
            <a:endParaRPr lang="ru-RU" altLang="en-US" sz="3200" dirty="0">
              <a:latin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en-US" sz="1800" dirty="0">
              <a:latin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en-US" sz="1800" dirty="0">
              <a:latin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en-US" sz="4600" b="1" dirty="0" err="1">
                <a:latin typeface="Times New Roman" panose="02020603050405020304" pitchFamily="18" charset="0"/>
              </a:rPr>
              <a:t>          Тимончева</a:t>
            </a:r>
            <a:r>
              <a:rPr lang="ru-RU" altLang="en-US" sz="4600" b="1" dirty="0">
                <a:latin typeface="Times New Roman" panose="02020603050405020304" pitchFamily="18" charset="0"/>
              </a:rPr>
              <a:t> </a:t>
            </a:r>
            <a:endParaRPr lang="ru-RU" altLang="en-US" sz="4600" b="1" dirty="0">
              <a:latin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en-US" sz="4600" b="1" dirty="0">
                <a:latin typeface="Times New Roman" panose="02020603050405020304" pitchFamily="18" charset="0"/>
              </a:rPr>
              <a:t>Оксана Александровна</a:t>
            </a:r>
            <a:endParaRPr lang="ru-RU" altLang="en-US" sz="4600" b="1" dirty="0">
              <a:latin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en-US" sz="1800" dirty="0">
              <a:latin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en-US" sz="1800" dirty="0">
              <a:latin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en-US" sz="2300" dirty="0">
                <a:latin typeface="Times New Roman" panose="02020603050405020304" pitchFamily="18" charset="0"/>
              </a:rPr>
              <a:t>заведующая отделения социальной диагностики и социально правовой помощи </a:t>
            </a:r>
            <a:r>
              <a:rPr lang="en-US" altLang="en-US" sz="2300" dirty="0" err="1">
                <a:latin typeface="Times New Roman" panose="02020603050405020304" pitchFamily="18" charset="0"/>
              </a:rPr>
              <a:t>Государственн</a:t>
            </a:r>
            <a:r>
              <a:rPr lang="ru-RU" altLang="en-US" sz="2300" dirty="0">
                <a:latin typeface="Times New Roman" panose="02020603050405020304" pitchFamily="18" charset="0"/>
              </a:rPr>
              <a:t>ого</a:t>
            </a:r>
            <a:r>
              <a:rPr lang="en-US" altLang="ru-RU" sz="2300" dirty="0">
                <a:latin typeface="Times New Roman" panose="02020603050405020304" pitchFamily="18" charset="0"/>
              </a:rPr>
              <a:t> </a:t>
            </a:r>
            <a:r>
              <a:rPr lang="en-US" altLang="en-US" sz="2300" dirty="0" err="1">
                <a:latin typeface="Times New Roman" panose="02020603050405020304" pitchFamily="18" charset="0"/>
              </a:rPr>
              <a:t>бюджетно</a:t>
            </a:r>
            <a:r>
              <a:rPr lang="ru-RU" altLang="en-US" sz="2300" dirty="0" err="1">
                <a:latin typeface="Times New Roman" panose="02020603050405020304" pitchFamily="18" charset="0"/>
              </a:rPr>
              <a:t>го</a:t>
            </a:r>
            <a:r>
              <a:rPr lang="en-US" altLang="ru-RU" sz="2300" dirty="0">
                <a:latin typeface="Times New Roman" panose="02020603050405020304" pitchFamily="18" charset="0"/>
              </a:rPr>
              <a:t> </a:t>
            </a:r>
            <a:r>
              <a:rPr lang="en-US" altLang="en-US" sz="2300" dirty="0" err="1">
                <a:latin typeface="Times New Roman" panose="02020603050405020304" pitchFamily="18" charset="0"/>
              </a:rPr>
              <a:t>учреждени</a:t>
            </a:r>
            <a:r>
              <a:rPr lang="ru-RU" altLang="en-US" sz="2300" dirty="0">
                <a:latin typeface="Times New Roman" panose="02020603050405020304" pitchFamily="18" charset="0"/>
              </a:rPr>
              <a:t>я</a:t>
            </a:r>
            <a:r>
              <a:rPr lang="en-US" altLang="ru-RU" sz="2300" dirty="0">
                <a:latin typeface="Times New Roman" panose="02020603050405020304" pitchFamily="18" charset="0"/>
              </a:rPr>
              <a:t> </a:t>
            </a:r>
            <a:r>
              <a:rPr lang="en-US" altLang="en-US" sz="2300" dirty="0" err="1">
                <a:latin typeface="Times New Roman" panose="02020603050405020304" pitchFamily="18" charset="0"/>
              </a:rPr>
              <a:t>социально</a:t>
            </a:r>
            <a:r>
              <a:rPr lang="ru-RU" altLang="en-US" sz="2300" dirty="0" err="1">
                <a:latin typeface="Times New Roman" panose="02020603050405020304" pitchFamily="18" charset="0"/>
              </a:rPr>
              <a:t>го</a:t>
            </a:r>
            <a:r>
              <a:rPr lang="en-US" altLang="ru-RU" sz="2300" dirty="0">
                <a:latin typeface="Times New Roman" panose="02020603050405020304" pitchFamily="18" charset="0"/>
              </a:rPr>
              <a:t> </a:t>
            </a:r>
            <a:r>
              <a:rPr lang="en-US" altLang="en-US" sz="2300" dirty="0" err="1">
                <a:latin typeface="Times New Roman" panose="02020603050405020304" pitchFamily="18" charset="0"/>
              </a:rPr>
              <a:t>обслуживания</a:t>
            </a:r>
            <a:r>
              <a:rPr lang="en-US" altLang="ru-RU" sz="2300" dirty="0">
                <a:latin typeface="Times New Roman" panose="02020603050405020304" pitchFamily="18" charset="0"/>
              </a:rPr>
              <a:t> </a:t>
            </a:r>
            <a:r>
              <a:rPr lang="en-US" altLang="en-US" sz="2300" dirty="0" err="1">
                <a:latin typeface="Times New Roman" panose="02020603050405020304" pitchFamily="18" charset="0"/>
              </a:rPr>
              <a:t>населения</a:t>
            </a:r>
            <a:r>
              <a:rPr lang="en-US" altLang="ru-RU" sz="2300" dirty="0">
                <a:latin typeface="Times New Roman" panose="02020603050405020304" pitchFamily="18" charset="0"/>
              </a:rPr>
              <a:t> </a:t>
            </a:r>
            <a:r>
              <a:rPr lang="en-US" altLang="en-US" sz="2300" dirty="0" err="1">
                <a:latin typeface="Times New Roman" panose="02020603050405020304" pitchFamily="18" charset="0"/>
              </a:rPr>
              <a:t>Ростовской</a:t>
            </a:r>
            <a:r>
              <a:rPr lang="en-US" altLang="ru-RU" sz="2300" dirty="0">
                <a:latin typeface="Times New Roman" panose="02020603050405020304" pitchFamily="18" charset="0"/>
              </a:rPr>
              <a:t> </a:t>
            </a:r>
            <a:r>
              <a:rPr lang="en-US" altLang="en-US" sz="2300" dirty="0" err="1">
                <a:latin typeface="Times New Roman" panose="02020603050405020304" pitchFamily="18" charset="0"/>
              </a:rPr>
              <a:t>области</a:t>
            </a:r>
            <a:r>
              <a:rPr lang="en-US" altLang="ru-RU" sz="2300" dirty="0">
                <a:latin typeface="Times New Roman" panose="02020603050405020304" pitchFamily="18" charset="0"/>
              </a:rPr>
              <a:t> </a:t>
            </a:r>
            <a:r>
              <a:rPr lang="ru-RU" altLang="en-US" sz="2300" dirty="0">
                <a:latin typeface="Times New Roman" panose="02020603050405020304" pitchFamily="18" charset="0"/>
              </a:rPr>
              <a:t>«</a:t>
            </a:r>
            <a:r>
              <a:rPr lang="en-US" altLang="en-US" sz="2300" dirty="0" err="1">
                <a:latin typeface="Times New Roman" panose="02020603050405020304" pitchFamily="18" charset="0"/>
              </a:rPr>
              <a:t>Социально</a:t>
            </a:r>
            <a:r>
              <a:rPr lang="en-US" altLang="ru-RU" sz="2300" dirty="0" err="1">
                <a:latin typeface="Times New Roman" panose="02020603050405020304" pitchFamily="18" charset="0"/>
              </a:rPr>
              <a:t>-</a:t>
            </a:r>
            <a:r>
              <a:rPr lang="en-US" altLang="en-US" sz="2300" dirty="0" err="1">
                <a:latin typeface="Times New Roman" panose="02020603050405020304" pitchFamily="18" charset="0"/>
              </a:rPr>
              <a:t>реабилитационный</a:t>
            </a:r>
            <a:r>
              <a:rPr lang="en-US" altLang="ru-RU" sz="2300" dirty="0">
                <a:latin typeface="Times New Roman" panose="02020603050405020304" pitchFamily="18" charset="0"/>
              </a:rPr>
              <a:t> </a:t>
            </a:r>
            <a:r>
              <a:rPr lang="en-US" altLang="en-US" sz="2300" dirty="0" err="1">
                <a:latin typeface="Times New Roman" panose="02020603050405020304" pitchFamily="18" charset="0"/>
              </a:rPr>
              <a:t>центр</a:t>
            </a:r>
            <a:r>
              <a:rPr lang="en-US" altLang="ru-RU" sz="2300" dirty="0">
                <a:latin typeface="Times New Roman" panose="02020603050405020304" pitchFamily="18" charset="0"/>
              </a:rPr>
              <a:t> </a:t>
            </a:r>
            <a:r>
              <a:rPr lang="en-US" altLang="en-US" sz="2300" dirty="0">
                <a:latin typeface="Times New Roman" panose="02020603050405020304" pitchFamily="18" charset="0"/>
              </a:rPr>
              <a:t>г</a:t>
            </a:r>
            <a:r>
              <a:rPr lang="en-US" altLang="ru-RU" sz="2300" dirty="0">
                <a:latin typeface="Times New Roman" panose="02020603050405020304" pitchFamily="18" charset="0"/>
              </a:rPr>
              <a:t>.</a:t>
            </a:r>
            <a:r>
              <a:rPr lang="en-US" altLang="en-US" sz="2300" dirty="0" err="1">
                <a:latin typeface="Times New Roman" panose="02020603050405020304" pitchFamily="18" charset="0"/>
              </a:rPr>
              <a:t>Новошахтинска</a:t>
            </a:r>
            <a:r>
              <a:rPr lang="ru-RU" altLang="en-US" sz="2300" dirty="0">
                <a:latin typeface="Times New Roman" panose="02020603050405020304" pitchFamily="18" charset="0"/>
              </a:rPr>
              <a:t>»</a:t>
            </a:r>
            <a:endParaRPr lang="ru-RU" altLang="en-US" sz="2300" dirty="0">
              <a:latin typeface="Times New Roman" panose="02020603050405020304" pitchFamily="18" charset="0"/>
            </a:endParaRPr>
          </a:p>
        </p:txBody>
      </p:sp>
      <p:pic>
        <p:nvPicPr>
          <p:cNvPr id="3075" name="Рисунок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350" y="112713"/>
            <a:ext cx="3495675" cy="4267200"/>
          </a:xfrm>
          <a:prstGeom prst="rect">
            <a:avLst/>
          </a:prstGeom>
          <a:ln>
            <a:noFill/>
          </a:ln>
          <a:effectLst>
            <a:glow rad="101600">
              <a:schemeClr val="accent1">
                <a:alpha val="40000"/>
              </a:schemeClr>
            </a:glow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7825" y="144463"/>
            <a:ext cx="1487488" cy="210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7025" y="2743200"/>
            <a:ext cx="1589088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1013" y="4629150"/>
            <a:ext cx="1577975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0938" y="4611688"/>
            <a:ext cx="1589087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3600" y="192088"/>
            <a:ext cx="4126830" cy="30951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098" name="Текстовое поле 3"/>
          <p:cNvSpPr txBox="1">
            <a:spLocks noChangeArrowheads="1"/>
          </p:cNvSpPr>
          <p:nvPr/>
        </p:nvSpPr>
        <p:spPr bwMode="auto">
          <a:xfrm>
            <a:off x="7633265" y="1735261"/>
            <a:ext cx="4249173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266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66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66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66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66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66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66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66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66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Семьи с детьми, находящиеся в социально опасном положении; дети, чьи родители или законные представители не выполняют должным образом обязанностей по воспитанию, обучению и содержанию детей, а также негативно влияют на их поведение или жестоко обращаются с ними.</a:t>
            </a:r>
            <a:endParaRPr lang="ru-RU" altLang="ru-RU" sz="2400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4099" name="Текстовое поле 4"/>
          <p:cNvSpPr txBox="1">
            <a:spLocks noChangeArrowheads="1"/>
          </p:cNvSpPr>
          <p:nvPr/>
        </p:nvSpPr>
        <p:spPr bwMode="auto">
          <a:xfrm>
            <a:off x="7253287" y="774073"/>
            <a:ext cx="49387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en-US" sz="3200" dirty="0">
                <a:latin typeface="Times New Roman" panose="02020603050405020304" pitchFamily="18" charset="0"/>
              </a:rPr>
              <a:t>Целевая группа</a:t>
            </a:r>
            <a:endParaRPr lang="ru-RU" altLang="en-US" sz="3200" dirty="0">
              <a:latin typeface="Times New Roman" panose="02020603050405020304" pitchFamily="18" charset="0"/>
            </a:endParaRPr>
          </a:p>
        </p:txBody>
      </p:sp>
      <p:pic>
        <p:nvPicPr>
          <p:cNvPr id="4100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08" y="192088"/>
            <a:ext cx="3211820" cy="32369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08" y="3767138"/>
            <a:ext cx="3898567" cy="29246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405" y="3767138"/>
            <a:ext cx="3579024" cy="29246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2880" y="2416969"/>
            <a:ext cx="3922712" cy="1885950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54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V="1">
            <a:off x="7712391" y="1956893"/>
            <a:ext cx="6488510" cy="7091092"/>
          </a:xfrm>
          <a:prstGeom prst="rect">
            <a:avLst/>
          </a:prstGeom>
        </p:spPr>
      </p:pic>
      <p:pic>
        <p:nvPicPr>
          <p:cNvPr id="6" name="Рисунок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73212">
            <a:off x="7318189" y="-1340726"/>
            <a:ext cx="4786684" cy="6534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2" name="Текстовое поле 3"/>
          <p:cNvSpPr txBox="1">
            <a:spLocks noChangeArrowheads="1"/>
          </p:cNvSpPr>
          <p:nvPr/>
        </p:nvSpPr>
        <p:spPr bwMode="auto">
          <a:xfrm>
            <a:off x="449263" y="1300163"/>
            <a:ext cx="7910512" cy="5262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266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66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66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66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66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66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66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66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66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1. неумение 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создани</a:t>
            </a:r>
            <a:r>
              <a:rPr lang="ru-RU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я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условий для полноценного развития детей путем восстановления социальной и психологической среды и нормального функционирования семьи;</a:t>
            </a:r>
            <a:endParaRPr lang="ru-RU" altLang="ru-RU" sz="2400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2. развитие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рисков негативного влияния неблагополучных условий на здоровье и психику ребенка;</a:t>
            </a:r>
            <a:endParaRPr lang="ru-RU" altLang="ru-RU" sz="2400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3.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формирование низкой самооценки и социальной изоляции</a:t>
            </a:r>
            <a:r>
              <a:rPr lang="ru-RU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у несовершеннолетнего ребенка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;</a:t>
            </a:r>
            <a:endParaRPr lang="ru-RU" altLang="ru-RU" sz="2400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4. п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оявление поведенческих расстройств и склонности к девиантному поведению;</a:t>
            </a:r>
            <a:endParaRPr lang="ru-RU" altLang="ru-RU" sz="2400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5.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с</a:t>
            </a:r>
            <a:r>
              <a:rPr lang="ru-RU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нижение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уров</a:t>
            </a:r>
            <a:r>
              <a:rPr lang="ru-RU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ня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школьной успеваемости</a:t>
            </a:r>
            <a:r>
              <a:rPr lang="ru-RU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, саморазвития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и профессионального самоопределения;</a:t>
            </a:r>
            <a:endParaRPr lang="ru-RU" altLang="ru-RU" sz="2400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6. в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озможность попадания в криминальную среду или приобретение вредных привычек.</a:t>
            </a:r>
            <a:endParaRPr lang="ru-RU" altLang="ru-RU" sz="2400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5123" name="Текстовое поле 4"/>
          <p:cNvSpPr txBox="1">
            <a:spLocks noChangeArrowheads="1"/>
          </p:cNvSpPr>
          <p:nvPr/>
        </p:nvSpPr>
        <p:spPr bwMode="auto">
          <a:xfrm>
            <a:off x="449263" y="385763"/>
            <a:ext cx="8237537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en-US" sz="3200">
                <a:latin typeface="Times New Roman" panose="02020603050405020304" pitchFamily="18" charset="0"/>
              </a:rPr>
              <a:t>Проблематика целевой группы</a:t>
            </a:r>
            <a:r>
              <a:rPr lang="ru-RU" altLang="en-US" sz="1800"/>
              <a:t> </a:t>
            </a:r>
            <a:endParaRPr lang="ru-RU" altLang="en-US" sz="1800"/>
          </a:p>
        </p:txBody>
      </p:sp>
      <p:pic>
        <p:nvPicPr>
          <p:cNvPr id="5124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7163" y="137511"/>
            <a:ext cx="2924175" cy="3898900"/>
          </a:xfrm>
          <a:prstGeom prst="rect">
            <a:avLst/>
          </a:prstGeom>
          <a:ln>
            <a:noFill/>
          </a:ln>
          <a:effectLst>
            <a:glow rad="12700">
              <a:schemeClr val="accent1">
                <a:alpha val="40000"/>
              </a:schemeClr>
            </a:glow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9775" y="3255963"/>
            <a:ext cx="2703513" cy="3602037"/>
          </a:xfrm>
          <a:prstGeom prst="rect">
            <a:avLst/>
          </a:prstGeom>
          <a:ln>
            <a:noFill/>
          </a:ln>
          <a:effectLst>
            <a:glow rad="25400">
              <a:schemeClr val="accent1">
                <a:alpha val="40000"/>
              </a:schemeClr>
            </a:glow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Текстовое поле 3"/>
          <p:cNvSpPr txBox="1">
            <a:spLocks noChangeArrowheads="1"/>
          </p:cNvSpPr>
          <p:nvPr/>
        </p:nvSpPr>
        <p:spPr bwMode="auto">
          <a:xfrm>
            <a:off x="6315075" y="673100"/>
            <a:ext cx="5657850" cy="612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266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66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66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66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66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66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66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66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66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1600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1600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- Поддержка и укрепление института семьи</a:t>
            </a:r>
            <a:endParaRPr lang="ru-RU" altLang="ru-RU" sz="1800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- Улучшение качества жизни членов семьи путём предоставления необходимой социальной, образовательной, юридической и медицинской помощи.</a:t>
            </a:r>
            <a:endParaRPr lang="ru-RU" altLang="ru-RU" sz="1800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- Создание механизмов социальной интеграции </a:t>
            </a:r>
            <a:endParaRPr lang="ru-RU" altLang="ru-RU" sz="1800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zh-CN" sz="18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- </a:t>
            </a:r>
            <a:r>
              <a:rPr lang="ru-RU" alt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возвращение семье способности самостоятельно справляться с возникающими </a:t>
            </a:r>
            <a:r>
              <a:rPr lang="ru-RU" altLang="zh-CN" sz="18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проблемами</a:t>
            </a:r>
            <a:endParaRPr lang="ru-RU" altLang="ru-RU" sz="1800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- Предотвращение социальной депривации и формирование безопасного пространства для жизни и развития ребёнка.</a:t>
            </a:r>
            <a:endParaRPr lang="ru-RU" altLang="ru-RU" sz="1800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- Раннее выявление неблагополучных семей. </a:t>
            </a:r>
            <a:endParaRPr lang="ru-RU" altLang="ru-RU" sz="1800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- Комплексная диагностика</a:t>
            </a:r>
            <a:r>
              <a:rPr lang="ru-RU" altLang="zh-CN" sz="18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проблематики семьи</a:t>
            </a:r>
            <a:r>
              <a:rPr lang="ru-RU" alt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. </a:t>
            </a:r>
            <a:endParaRPr lang="ru-RU" altLang="ru-RU" sz="1800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-Индивидуализированная поддержка. </a:t>
            </a:r>
            <a:endParaRPr lang="ru-RU" altLang="ru-RU" sz="1800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- Создание сети ресурсной поддержки. </a:t>
            </a:r>
            <a:endParaRPr lang="ru-RU" altLang="ru-RU" sz="1800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- Повышение осведомлённости и компетенций родителей. </a:t>
            </a:r>
            <a:endParaRPr lang="ru-RU" altLang="ru-RU" sz="1800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- Помощь в восстановлении или получении документов. </a:t>
            </a:r>
            <a:endParaRPr lang="ru-RU" altLang="ru-RU" sz="1800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- Мониторинг прогресса и корректировка стратегии. </a:t>
            </a:r>
            <a:endParaRPr lang="ru-RU" altLang="ru-RU" sz="1800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6147" name="Текстовое поле 4"/>
          <p:cNvSpPr txBox="1">
            <a:spLocks noChangeArrowheads="1"/>
          </p:cNvSpPr>
          <p:nvPr/>
        </p:nvSpPr>
        <p:spPr bwMode="auto">
          <a:xfrm>
            <a:off x="1338738" y="268288"/>
            <a:ext cx="5740400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en-US" sz="3200" dirty="0">
                <a:latin typeface="Times New Roman" panose="02020603050405020304" pitchFamily="18" charset="0"/>
              </a:rPr>
              <a:t>Цель </a:t>
            </a:r>
            <a:endParaRPr lang="ru-RU" altLang="en-US" sz="3200" dirty="0">
              <a:latin typeface="Times New Roman" panose="02020603050405020304" pitchFamily="18" charset="0"/>
            </a:endParaRPr>
          </a:p>
        </p:txBody>
      </p:sp>
      <p:sp>
        <p:nvSpPr>
          <p:cNvPr id="6148" name="Текстовое поле 5"/>
          <p:cNvSpPr txBox="1">
            <a:spLocks noChangeArrowheads="1"/>
          </p:cNvSpPr>
          <p:nvPr/>
        </p:nvSpPr>
        <p:spPr bwMode="auto">
          <a:xfrm>
            <a:off x="2573357" y="1157933"/>
            <a:ext cx="3741717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266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66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66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66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66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66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66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66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66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zh-CN" sz="20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П</a:t>
            </a: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редоставление своевременной, качественной и специализированной помощи таким семьям, позволяющей создать комфортные условия для успешного взросления и формирования здоровых отношений внутри семьи. </a:t>
            </a:r>
            <a:endParaRPr lang="ru-RU" altLang="en-US" sz="2000" dirty="0"/>
          </a:p>
        </p:txBody>
      </p:sp>
      <p:sp>
        <p:nvSpPr>
          <p:cNvPr id="6149" name="Текстовое поле 6"/>
          <p:cNvSpPr txBox="1">
            <a:spLocks noChangeArrowheads="1"/>
          </p:cNvSpPr>
          <p:nvPr/>
        </p:nvSpPr>
        <p:spPr bwMode="auto">
          <a:xfrm>
            <a:off x="5897563" y="268288"/>
            <a:ext cx="6096000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266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66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66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66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66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66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66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66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66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zh-CN" sz="320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Задачи</a:t>
            </a:r>
            <a:endParaRPr lang="ru-RU" altLang="zh-CN" sz="320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" y="152401"/>
            <a:ext cx="2573358" cy="3428999"/>
          </a:xfrm>
          <a:prstGeom prst="rect">
            <a:avLst/>
          </a:prstGeom>
          <a:ln>
            <a:noFill/>
          </a:ln>
          <a:effectLst>
            <a:glow rad="101600">
              <a:schemeClr val="accent1">
                <a:alpha val="26000"/>
              </a:schemeClr>
            </a:glow>
            <a:softEdge rad="112500"/>
          </a:effectLst>
        </p:spPr>
      </p:pic>
      <p:pic>
        <p:nvPicPr>
          <p:cNvPr id="6150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2781" y="4354820"/>
            <a:ext cx="3596323" cy="2234892"/>
          </a:xfrm>
          <a:prstGeom prst="rect">
            <a:avLst/>
          </a:prstGeom>
          <a:ln>
            <a:noFill/>
          </a:ln>
          <a:effectLst>
            <a:glow rad="12700">
              <a:schemeClr val="accent1">
                <a:alpha val="40000"/>
              </a:schemeClr>
            </a:glow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01" y="3817936"/>
            <a:ext cx="2573359" cy="2883373"/>
          </a:xfrm>
          <a:prstGeom prst="rect">
            <a:avLst/>
          </a:prstGeom>
          <a:ln>
            <a:noFill/>
          </a:ln>
          <a:effectLst>
            <a:glow rad="127000">
              <a:schemeClr val="accent1">
                <a:alpha val="37000"/>
              </a:schemeClr>
            </a:glow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8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820" b="63735"/>
          <a:stretch>
            <a:fillRect/>
          </a:stretch>
        </p:blipFill>
        <p:spPr bwMode="auto">
          <a:xfrm rot="13149957">
            <a:off x="10166790" y="-441877"/>
            <a:ext cx="2449823" cy="2369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8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97" t="19112"/>
          <a:stretch>
            <a:fillRect/>
          </a:stretch>
        </p:blipFill>
        <p:spPr bwMode="auto">
          <a:xfrm rot="4614631">
            <a:off x="4680558" y="-2221954"/>
            <a:ext cx="2084825" cy="5812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Текстовое поле 3"/>
          <p:cNvSpPr txBox="1">
            <a:spLocks noChangeArrowheads="1"/>
          </p:cNvSpPr>
          <p:nvPr/>
        </p:nvSpPr>
        <p:spPr bwMode="auto">
          <a:xfrm>
            <a:off x="325993" y="1242355"/>
            <a:ext cx="7070725" cy="193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266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66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66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66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66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66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66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66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66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Этап 1: Сбор и обработка информации</a:t>
            </a:r>
            <a:endParaRPr lang="ru-RU" altLang="ru-RU" sz="2400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Этап 2: Диагностика и формулирование диагноза</a:t>
            </a:r>
            <a:endParaRPr lang="ru-RU" altLang="ru-RU" sz="2400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Этап 3: Планирование и реализация мероприятий</a:t>
            </a:r>
            <a:endParaRPr lang="ru-RU" altLang="ru-RU" sz="2400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Этап 4: Мониторинг и оценка эффективности</a:t>
            </a:r>
            <a:endParaRPr lang="ru-RU" altLang="ru-RU" sz="2400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Этап 5: Завершение и выход из программы</a:t>
            </a:r>
            <a:endParaRPr lang="ru-RU" altLang="ru-RU" sz="2400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7171" name="Текстовое поле 5"/>
          <p:cNvSpPr txBox="1">
            <a:spLocks noChangeArrowheads="1"/>
          </p:cNvSpPr>
          <p:nvPr/>
        </p:nvSpPr>
        <p:spPr bwMode="auto">
          <a:xfrm>
            <a:off x="242888" y="387350"/>
            <a:ext cx="60372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en-US" sz="3200">
                <a:latin typeface="Times New Roman" panose="02020603050405020304" pitchFamily="18" charset="0"/>
              </a:rPr>
              <a:t>Этапы реализации программы</a:t>
            </a:r>
            <a:endParaRPr lang="ru-RU" altLang="en-US" sz="3200">
              <a:latin typeface="Times New Roman" panose="02020603050405020304" pitchFamily="18" charset="0"/>
            </a:endParaRPr>
          </a:p>
        </p:txBody>
      </p:sp>
      <p:pic>
        <p:nvPicPr>
          <p:cNvPr id="7172" name="Рисунок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2" y="3471862"/>
            <a:ext cx="3786187" cy="2840037"/>
          </a:xfrm>
          <a:prstGeom prst="rect">
            <a:avLst/>
          </a:prstGeom>
          <a:ln>
            <a:noFill/>
          </a:ln>
          <a:effectLst>
            <a:glow rad="127000">
              <a:schemeClr val="accent1">
                <a:alpha val="36000"/>
              </a:schemeClr>
            </a:glow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2575" y="3471861"/>
            <a:ext cx="3786188" cy="2840037"/>
          </a:xfrm>
          <a:prstGeom prst="rect">
            <a:avLst/>
          </a:prstGeom>
          <a:ln>
            <a:noFill/>
          </a:ln>
          <a:effectLst>
            <a:glow rad="127000">
              <a:schemeClr val="accent1">
                <a:alpha val="42000"/>
              </a:schemeClr>
            </a:glow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7985" y="158629"/>
            <a:ext cx="2309841" cy="3077788"/>
          </a:xfrm>
          <a:prstGeom prst="rect">
            <a:avLst/>
          </a:prstGeom>
          <a:ln>
            <a:noFill/>
          </a:ln>
          <a:effectLst>
            <a:glow rad="12700">
              <a:schemeClr val="accent1">
                <a:alpha val="40000"/>
              </a:schemeClr>
            </a:glow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639" y="3429000"/>
            <a:ext cx="3786188" cy="2841549"/>
          </a:xfrm>
          <a:prstGeom prst="rect">
            <a:avLst/>
          </a:prstGeom>
          <a:ln>
            <a:noFill/>
          </a:ln>
          <a:effectLst>
            <a:glow rad="12700">
              <a:schemeClr val="accent1">
                <a:alpha val="41000"/>
              </a:schemeClr>
            </a:glow>
            <a:softEdge rad="1143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0802" y="158629"/>
            <a:ext cx="2507183" cy="3077788"/>
          </a:xfrm>
          <a:prstGeom prst="rect">
            <a:avLst/>
          </a:prstGeom>
          <a:ln>
            <a:noFill/>
          </a:ln>
          <a:effectLst>
            <a:glow rad="25400">
              <a:schemeClr val="accent1">
                <a:alpha val="43000"/>
              </a:schemeClr>
            </a:glow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Текстовое поле 3"/>
          <p:cNvSpPr txBox="1">
            <a:spLocks noChangeArrowheads="1"/>
          </p:cNvSpPr>
          <p:nvPr/>
        </p:nvSpPr>
        <p:spPr bwMode="auto">
          <a:xfrm>
            <a:off x="762000" y="1227138"/>
            <a:ext cx="6537325" cy="5262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266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66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66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66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66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66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66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66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66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-</a:t>
            </a:r>
            <a:r>
              <a:rPr lang="ru-RU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у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лучшилось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качество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жизни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получателей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социальных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услуг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целевой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группы</a:t>
            </a: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проекта</a:t>
            </a:r>
            <a:r>
              <a:rPr lang="ru-RU" alt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;</a:t>
            </a:r>
            <a:endParaRPr lang="en-US" altLang="ru-RU" sz="2400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ru-RU" sz="2400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- улучшил</a:t>
            </a:r>
            <a:r>
              <a:rPr lang="ru-RU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ись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 </a:t>
            </a:r>
            <a:r>
              <a:rPr lang="ru-RU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внутри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семейные отношения, преодолели конфликтные ситуации</a:t>
            </a:r>
            <a:r>
              <a:rPr lang="ru-RU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наладили коммуникацию и взаимодействие внутри семьи;</a:t>
            </a:r>
            <a:endParaRPr lang="ru-RU" altLang="ru-RU" sz="2400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2400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- </a:t>
            </a:r>
            <a:r>
              <a:rPr lang="ru-RU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обрели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 устойчивый источник доходов, сни</a:t>
            </a:r>
            <a:r>
              <a:rPr lang="ru-RU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зилась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нагрузка долгов и улучш</a:t>
            </a:r>
            <a:r>
              <a:rPr lang="ru-RU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ились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жилищные условия;</a:t>
            </a:r>
            <a:endParaRPr lang="ru-RU" altLang="ru-RU" sz="2400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2400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- отказ</a:t>
            </a:r>
            <a:r>
              <a:rPr lang="ru-RU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ались 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 от употребления наркотиков, алкоголя.</a:t>
            </a:r>
            <a:endParaRPr lang="ru-RU" altLang="ru-RU" sz="2400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8195" name="Текстовое поле 4"/>
          <p:cNvSpPr txBox="1">
            <a:spLocks noChangeArrowheads="1"/>
          </p:cNvSpPr>
          <p:nvPr/>
        </p:nvSpPr>
        <p:spPr bwMode="auto">
          <a:xfrm>
            <a:off x="762000" y="514350"/>
            <a:ext cx="6461125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en-US" sz="3200">
                <a:latin typeface="Times New Roman" panose="02020603050405020304" pitchFamily="18" charset="0"/>
              </a:rPr>
              <a:t>Социальные результаты программы</a:t>
            </a:r>
            <a:endParaRPr lang="ru-RU" altLang="en-US" sz="3200">
              <a:latin typeface="Times New Roman" panose="02020603050405020304" pitchFamily="18" charset="0"/>
            </a:endParaRPr>
          </a:p>
        </p:txBody>
      </p:sp>
      <p:pic>
        <p:nvPicPr>
          <p:cNvPr id="8196" name="Рисунок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9363" y="3698875"/>
            <a:ext cx="4044950" cy="3033713"/>
          </a:xfrm>
          <a:prstGeom prst="rect">
            <a:avLst/>
          </a:prstGeom>
          <a:noFill/>
          <a:ln>
            <a:noFill/>
          </a:ln>
          <a:effectLst>
            <a:glow rad="406400">
              <a:schemeClr val="accent1">
                <a:alpha val="48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90" b="19289"/>
          <a:stretch>
            <a:fillRect/>
          </a:stretch>
        </p:blipFill>
        <p:spPr bwMode="auto">
          <a:xfrm>
            <a:off x="7299325" y="290513"/>
            <a:ext cx="2209800" cy="3213100"/>
          </a:xfrm>
          <a:prstGeom prst="rect">
            <a:avLst/>
          </a:prstGeom>
          <a:ln>
            <a:noFill/>
          </a:ln>
          <a:effectLst>
            <a:glow rad="215900">
              <a:schemeClr val="accent1">
                <a:alpha val="49000"/>
              </a:schemeClr>
            </a:glow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3275" y="290513"/>
            <a:ext cx="2216150" cy="3190875"/>
          </a:xfrm>
          <a:prstGeom prst="rect">
            <a:avLst/>
          </a:prstGeom>
          <a:noFill/>
          <a:ln>
            <a:noFill/>
          </a:ln>
          <a:effectLst>
            <a:glow rad="254000">
              <a:schemeClr val="accent1">
                <a:alpha val="5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 descr="Исследование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15302" y="3336640"/>
            <a:ext cx="1905000" cy="1905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Текстовое поле 3"/>
          <p:cNvSpPr txBox="1">
            <a:spLocks noChangeArrowheads="1"/>
          </p:cNvSpPr>
          <p:nvPr/>
        </p:nvSpPr>
        <p:spPr bwMode="auto">
          <a:xfrm>
            <a:off x="650875" y="1441450"/>
            <a:ext cx="6096000" cy="4523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266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66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66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66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66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66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66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66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66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- расширились социальные связи, установились полезные знакомства и активное включение в общественную жизнь района или поселения;</a:t>
            </a:r>
            <a:endParaRPr lang="ru-RU" altLang="ru-RU" sz="240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240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- укреп</a:t>
            </a:r>
            <a:r>
              <a:rPr lang="ru-RU" altLang="zh-CN" sz="240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ились</a:t>
            </a:r>
            <a:r>
              <a:rPr lang="ru-RU" altLang="ru-RU" sz="240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культурн</a:t>
            </a:r>
            <a:r>
              <a:rPr lang="ru-RU" altLang="zh-CN" sz="240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ые</a:t>
            </a:r>
            <a:r>
              <a:rPr lang="ru-RU" altLang="ru-RU" sz="240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и национальны</a:t>
            </a:r>
            <a:r>
              <a:rPr lang="ru-RU" altLang="zh-CN" sz="240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е</a:t>
            </a:r>
            <a:r>
              <a:rPr lang="ru-RU" altLang="ru-RU" sz="240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традици</a:t>
            </a:r>
            <a:r>
              <a:rPr lang="ru-RU" altLang="zh-CN" sz="240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и;</a:t>
            </a:r>
            <a:endParaRPr lang="ru-RU" altLang="zh-CN" sz="240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zh-CN" sz="240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- дети  регулярно посеща</a:t>
            </a:r>
            <a:r>
              <a:rPr lang="ru-RU" altLang="zh-CN" sz="240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ют</a:t>
            </a:r>
            <a:r>
              <a:rPr lang="ru-RU" altLang="ru-RU" sz="240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учебные заведения, демонстрируют успехи в учёбе, получают дополнительные знания и навыки внеклассных занятий.</a:t>
            </a:r>
            <a:endParaRPr lang="ru-RU" altLang="en-US" sz="240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9219" name="Текстовое поле 4"/>
          <p:cNvSpPr txBox="1">
            <a:spLocks noChangeArrowheads="1"/>
          </p:cNvSpPr>
          <p:nvPr/>
        </p:nvSpPr>
        <p:spPr bwMode="auto">
          <a:xfrm>
            <a:off x="650875" y="508000"/>
            <a:ext cx="65865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en-US" sz="3200">
                <a:latin typeface="Times New Roman" panose="02020603050405020304" pitchFamily="18" charset="0"/>
              </a:rPr>
              <a:t>Социальные результаты программы</a:t>
            </a:r>
            <a:endParaRPr lang="ru-RU" altLang="en-US" sz="3200">
              <a:latin typeface="Times New Roman" panose="02020603050405020304" pitchFamily="18" charset="0"/>
            </a:endParaRPr>
          </a:p>
        </p:txBody>
      </p:sp>
      <p:pic>
        <p:nvPicPr>
          <p:cNvPr id="9220" name="Рисунок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488" y="30163"/>
            <a:ext cx="3067050" cy="40909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8475" y="3889318"/>
            <a:ext cx="3889375" cy="29162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8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97" t="19112"/>
          <a:stretch>
            <a:fillRect/>
          </a:stretch>
        </p:blipFill>
        <p:spPr bwMode="auto">
          <a:xfrm flipH="1">
            <a:off x="6032940" y="3088294"/>
            <a:ext cx="2084825" cy="5812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8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97" t="20282" b="27797"/>
          <a:stretch>
            <a:fillRect/>
          </a:stretch>
        </p:blipFill>
        <p:spPr bwMode="auto">
          <a:xfrm>
            <a:off x="10138705" y="1"/>
            <a:ext cx="2084825" cy="3731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Подключения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627470" y="4436679"/>
            <a:ext cx="2646965" cy="2646965"/>
          </a:xfrm>
          <a:prstGeom prst="rect">
            <a:avLst/>
          </a:prstGeom>
        </p:spPr>
      </p:pic>
      <p:sp>
        <p:nvSpPr>
          <p:cNvPr id="10242" name="Текстовое поле 3"/>
          <p:cNvSpPr txBox="1">
            <a:spLocks noChangeArrowheads="1"/>
          </p:cNvSpPr>
          <p:nvPr/>
        </p:nvSpPr>
        <p:spPr bwMode="auto">
          <a:xfrm>
            <a:off x="6683375" y="1555750"/>
            <a:ext cx="5080000" cy="489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zh-CN" sz="2400" dirty="0">
                <a:latin typeface="Times New Roman" panose="02020603050405020304" pitchFamily="18" charset="0"/>
                <a:cs typeface="Arial" panose="020B0604020202020204" pitchFamily="34" charset="0"/>
              </a:rPr>
              <a:t>Программой</a:t>
            </a:r>
            <a:r>
              <a:rPr lang="ru-RU" altLang="ru-RU" sz="2400" dirty="0">
                <a:latin typeface="Times New Roman" panose="02020603050405020304" pitchFamily="18" charset="0"/>
                <a:ea typeface="等线" panose="02010600030101010101" pitchFamily="2" charset="-122"/>
                <a:cs typeface="Arial" panose="020B0604020202020204" pitchFamily="34" charset="0"/>
              </a:rPr>
              <a:t> охвачено </a:t>
            </a:r>
            <a:r>
              <a:rPr lang="ru-RU" altLang="zh-CN" sz="2400" dirty="0">
                <a:latin typeface="Times New Roman" panose="02020603050405020304" pitchFamily="18" charset="0"/>
                <a:cs typeface="Arial" panose="020B0604020202020204" pitchFamily="34" charset="0"/>
              </a:rPr>
              <a:t>167 семей</a:t>
            </a:r>
            <a:r>
              <a:rPr lang="ru-RU" altLang="ru-RU" sz="2400" dirty="0">
                <a:latin typeface="Times New Roman" panose="02020603050405020304" pitchFamily="18" charset="0"/>
                <a:ea typeface="等线" panose="02010600030101010101" pitchFamily="2" charset="-122"/>
                <a:cs typeface="Arial" panose="020B0604020202020204" pitchFamily="34" charset="0"/>
              </a:rPr>
              <a:t>, </a:t>
            </a:r>
            <a:endParaRPr lang="ru-RU" altLang="ru-RU" sz="2400" dirty="0">
              <a:latin typeface="Times New Roman" panose="02020603050405020304" pitchFamily="18" charset="0"/>
              <a:ea typeface="等线" panose="0201060003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dirty="0">
                <a:latin typeface="Times New Roman" panose="02020603050405020304" pitchFamily="18" charset="0"/>
                <a:ea typeface="等线" panose="02010600030101010101" pitchFamily="2" charset="-122"/>
                <a:cs typeface="Arial" panose="020B0604020202020204" pitchFamily="34" charset="0"/>
              </a:rPr>
              <a:t>имеющих риск социального неблагополучия, из </a:t>
            </a:r>
            <a:endParaRPr lang="ru-RU" altLang="ru-RU" sz="2400" dirty="0">
              <a:latin typeface="Times New Roman" panose="02020603050405020304" pitchFamily="18" charset="0"/>
              <a:ea typeface="等线" panose="0201060003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dirty="0">
                <a:latin typeface="Times New Roman" panose="02020603050405020304" pitchFamily="18" charset="0"/>
                <a:ea typeface="等线" panose="02010600030101010101" pitchFamily="2" charset="-122"/>
                <a:cs typeface="Arial" panose="020B0604020202020204" pitchFamily="34" charset="0"/>
              </a:rPr>
              <a:t>семей с низким уровнем дохода, состоящих на </a:t>
            </a:r>
            <a:endParaRPr lang="ru-RU" altLang="ru-RU" sz="2400" dirty="0">
              <a:latin typeface="Times New Roman" panose="02020603050405020304" pitchFamily="18" charset="0"/>
              <a:ea typeface="等线" panose="0201060003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dirty="0">
                <a:latin typeface="Times New Roman" panose="02020603050405020304" pitchFamily="18" charset="0"/>
                <a:ea typeface="等线" panose="02010600030101010101" pitchFamily="2" charset="-122"/>
                <a:cs typeface="Arial" panose="020B0604020202020204" pitchFamily="34" charset="0"/>
              </a:rPr>
              <a:t>различных видах учёт</a:t>
            </a:r>
            <a:r>
              <a:rPr lang="ru-RU" altLang="zh-CN" sz="2400" dirty="0">
                <a:latin typeface="Times New Roman" panose="02020603050405020304" pitchFamily="18" charset="0"/>
                <a:cs typeface="Arial" panose="020B0604020202020204" pitchFamily="34" charset="0"/>
              </a:rPr>
              <a:t>е</a:t>
            </a:r>
            <a:r>
              <a:rPr lang="ru-RU" altLang="ru-RU" sz="2400" dirty="0">
                <a:latin typeface="Times New Roman" panose="02020603050405020304" pitchFamily="18" charset="0"/>
                <a:ea typeface="等线" panose="02010600030101010101" pitchFamily="2" charset="-122"/>
                <a:cs typeface="Arial" panose="020B0604020202020204" pitchFamily="34" charset="0"/>
              </a:rPr>
              <a:t> в</a:t>
            </a:r>
            <a:r>
              <a:rPr lang="ru-RU" altLang="zh-CN" sz="2400" dirty="0">
                <a:latin typeface="Times New Roman" panose="02020603050405020304" pitchFamily="18" charset="0"/>
                <a:cs typeface="Arial" panose="020B0604020202020204" pitchFamily="34" charset="0"/>
              </a:rPr>
              <a:t> отделении социальной диагностики и социально правовой помощи.</a:t>
            </a:r>
            <a:endParaRPr lang="ru-RU" altLang="ru-RU" sz="2400" dirty="0">
              <a:latin typeface="Times New Roman" panose="02020603050405020304" pitchFamily="18" charset="0"/>
              <a:ea typeface="等线" panose="0201060003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dirty="0">
                <a:latin typeface="Times New Roman" panose="02020603050405020304" pitchFamily="18" charset="0"/>
                <a:ea typeface="等线" panose="02010600030101010101" pitchFamily="2" charset="-122"/>
                <a:cs typeface="Arial" panose="020B0604020202020204" pitchFamily="34" charset="0"/>
              </a:rPr>
              <a:t>Деятельность по реализации про</a:t>
            </a:r>
            <a:r>
              <a:rPr lang="ru-RU" altLang="zh-CN" sz="2400" dirty="0">
                <a:latin typeface="Times New Roman" panose="02020603050405020304" pitchFamily="18" charset="0"/>
                <a:cs typeface="Arial" panose="020B0604020202020204" pitchFamily="34" charset="0"/>
              </a:rPr>
              <a:t>граммы</a:t>
            </a:r>
            <a:endParaRPr lang="ru-RU" altLang="ru-RU" sz="2400" dirty="0">
              <a:latin typeface="Times New Roman" panose="02020603050405020304" pitchFamily="18" charset="0"/>
              <a:ea typeface="等线" panose="0201060003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dirty="0">
                <a:latin typeface="Times New Roman" panose="02020603050405020304" pitchFamily="18" charset="0"/>
                <a:ea typeface="等线" panose="02010600030101010101" pitchFamily="2" charset="-122"/>
                <a:cs typeface="Arial" panose="020B0604020202020204" pitchFamily="34" charset="0"/>
              </a:rPr>
              <a:t>освещается </a:t>
            </a:r>
            <a:r>
              <a:rPr lang="ru-RU" altLang="zh-CN" sz="2400" dirty="0">
                <a:latin typeface="Times New Roman" panose="02020603050405020304" pitchFamily="18" charset="0"/>
                <a:cs typeface="Arial" panose="020B0604020202020204" pitchFamily="34" charset="0"/>
              </a:rPr>
              <a:t>на и</a:t>
            </a:r>
            <a:r>
              <a:rPr lang="en-US" altLang="en-US" sz="2400" dirty="0" err="1">
                <a:latin typeface="Times New Roman" panose="02020603050405020304" pitchFamily="18" charset="0"/>
                <a:ea typeface="等线" panose="02010600030101010101" pitchFamily="2" charset="-122"/>
                <a:cs typeface="Arial" panose="020B0604020202020204" pitchFamily="34" charset="0"/>
              </a:rPr>
              <a:t>нтернет</a:t>
            </a:r>
            <a:r>
              <a:rPr lang="en-US" altLang="ru-RU" sz="2400" dirty="0" err="1">
                <a:latin typeface="Times New Roman" panose="02020603050405020304" pitchFamily="18" charset="0"/>
                <a:ea typeface="等线" panose="02010600030101010101" pitchFamily="2" charset="-122"/>
                <a:cs typeface="Arial" panose="020B0604020202020204" pitchFamily="34" charset="0"/>
              </a:rPr>
              <a:t>-</a:t>
            </a:r>
            <a:r>
              <a:rPr lang="en-US" altLang="en-US" sz="2400" dirty="0" err="1">
                <a:latin typeface="Times New Roman" panose="02020603050405020304" pitchFamily="18" charset="0"/>
                <a:ea typeface="等线" panose="02010600030101010101" pitchFamily="2" charset="-122"/>
                <a:cs typeface="Arial" panose="020B0604020202020204" pitchFamily="34" charset="0"/>
              </a:rPr>
              <a:t>площадк</a:t>
            </a:r>
            <a:r>
              <a:rPr lang="ru-RU" altLang="en-US" sz="2400" dirty="0">
                <a:latin typeface="Times New Roman" panose="02020603050405020304" pitchFamily="18" charset="0"/>
                <a:ea typeface="等线" panose="02010600030101010101" pitchFamily="2" charset="-122"/>
                <a:cs typeface="Arial" panose="020B0604020202020204" pitchFamily="34" charset="0"/>
              </a:rPr>
              <a:t>ах</a:t>
            </a:r>
            <a:r>
              <a:rPr lang="en-US" altLang="ru-RU" sz="2400" dirty="0">
                <a:latin typeface="Times New Roman" panose="02020603050405020304" pitchFamily="18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ea typeface="等线" panose="02010600030101010101" pitchFamily="2" charset="-122"/>
                <a:cs typeface="Arial" panose="020B0604020202020204" pitchFamily="34" charset="0"/>
              </a:rPr>
              <a:t>ГБУСОН</a:t>
            </a:r>
            <a:r>
              <a:rPr lang="en-US" altLang="ru-RU" sz="2400" dirty="0">
                <a:latin typeface="Times New Roman" panose="02020603050405020304" pitchFamily="18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ea typeface="等线" panose="02010600030101010101" pitchFamily="2" charset="-122"/>
                <a:cs typeface="Arial" panose="020B0604020202020204" pitchFamily="34" charset="0"/>
              </a:rPr>
              <a:t>РО</a:t>
            </a:r>
            <a:r>
              <a:rPr lang="en-US" altLang="ru-RU" sz="2400" dirty="0">
                <a:latin typeface="Times New Roman" panose="02020603050405020304" pitchFamily="18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lang="ru-RU" altLang="en-US" sz="2400" dirty="0">
                <a:latin typeface="Times New Roman" panose="02020603050405020304" pitchFamily="18" charset="0"/>
                <a:ea typeface="等线" panose="02010600030101010101" pitchFamily="2" charset="-122"/>
                <a:cs typeface="Arial" panose="020B0604020202020204" pitchFamily="34" charset="0"/>
              </a:rPr>
              <a:t>«</a:t>
            </a:r>
            <a:r>
              <a:rPr lang="en-US" altLang="en-US" sz="2400" dirty="0">
                <a:latin typeface="Times New Roman" panose="02020603050405020304" pitchFamily="18" charset="0"/>
                <a:ea typeface="等线" panose="02010600030101010101" pitchFamily="2" charset="-122"/>
                <a:cs typeface="Arial" panose="020B0604020202020204" pitchFamily="34" charset="0"/>
              </a:rPr>
              <a:t>СРЦ</a:t>
            </a:r>
            <a:r>
              <a:rPr lang="en-US" altLang="ru-RU" sz="2400" dirty="0">
                <a:latin typeface="Times New Roman" panose="02020603050405020304" pitchFamily="18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endParaRPr lang="en-US" altLang="ru-RU" sz="2400" dirty="0">
              <a:latin typeface="Times New Roman" panose="02020603050405020304" pitchFamily="18" charset="0"/>
              <a:ea typeface="等线" panose="0201060003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  <a:ea typeface="等线" panose="02010600030101010101" pitchFamily="2" charset="-122"/>
                <a:cs typeface="Arial" panose="020B0604020202020204" pitchFamily="34" charset="0"/>
              </a:rPr>
              <a:t>г</a:t>
            </a:r>
            <a:r>
              <a:rPr lang="en-US" altLang="ru-RU" sz="2400" dirty="0">
                <a:latin typeface="Times New Roman" panose="02020603050405020304" pitchFamily="18" charset="0"/>
                <a:ea typeface="等线" panose="02010600030101010101" pitchFamily="2" charset="-122"/>
                <a:cs typeface="Arial" panose="020B0604020202020204" pitchFamily="34" charset="0"/>
              </a:rPr>
              <a:t>. </a:t>
            </a:r>
            <a:r>
              <a:rPr lang="ru-RU" altLang="en-US" sz="2400" dirty="0">
                <a:latin typeface="Times New Roman" panose="02020603050405020304" pitchFamily="18" charset="0"/>
                <a:ea typeface="等线" panose="02010600030101010101" pitchFamily="2" charset="-122"/>
                <a:cs typeface="Arial" panose="020B0604020202020204" pitchFamily="34" charset="0"/>
              </a:rPr>
              <a:t>Н</a:t>
            </a:r>
            <a:r>
              <a:rPr lang="en-US" altLang="en-US" sz="2400" dirty="0" err="1">
                <a:latin typeface="Times New Roman" panose="02020603050405020304" pitchFamily="18" charset="0"/>
                <a:ea typeface="等线" panose="02010600030101010101" pitchFamily="2" charset="-122"/>
                <a:cs typeface="Arial" panose="020B0604020202020204" pitchFamily="34" charset="0"/>
              </a:rPr>
              <a:t>овошахтинска</a:t>
            </a:r>
            <a:r>
              <a:rPr lang="ru-RU" altLang="en-US" sz="2400" dirty="0">
                <a:latin typeface="Times New Roman" panose="02020603050405020304" pitchFamily="18" charset="0"/>
                <a:ea typeface="等线" panose="02010600030101010101" pitchFamily="2" charset="-122"/>
                <a:cs typeface="Arial" panose="020B0604020202020204" pitchFamily="34" charset="0"/>
              </a:rPr>
              <a:t>»</a:t>
            </a:r>
            <a:endParaRPr lang="ru-RU" altLang="en-US" sz="2400" dirty="0">
              <a:latin typeface="Times New Roman" panose="02020603050405020304" pitchFamily="18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0243" name="Текстовое поле 5"/>
          <p:cNvSpPr txBox="1">
            <a:spLocks noChangeArrowheads="1"/>
          </p:cNvSpPr>
          <p:nvPr/>
        </p:nvSpPr>
        <p:spPr bwMode="auto">
          <a:xfrm>
            <a:off x="6429375" y="238125"/>
            <a:ext cx="533400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en-US" sz="3200">
                <a:latin typeface="Times New Roman" panose="02020603050405020304" pitchFamily="18" charset="0"/>
              </a:rPr>
              <a:t>Освещение деятельности и тиражирование проекта</a:t>
            </a:r>
            <a:endParaRPr lang="ru-RU" altLang="en-US" sz="3200">
              <a:latin typeface="Times New Roman" panose="02020603050405020304" pitchFamily="18" charset="0"/>
            </a:endParaRPr>
          </a:p>
        </p:txBody>
      </p:sp>
      <p:pic>
        <p:nvPicPr>
          <p:cNvPr id="10244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8" y="238125"/>
            <a:ext cx="2406650" cy="386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6225" y="238125"/>
            <a:ext cx="2686050" cy="305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" y="3289300"/>
            <a:ext cx="2600325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096"/>
          <a:stretch>
            <a:fillRect/>
          </a:stretch>
        </p:blipFill>
        <p:spPr bwMode="auto">
          <a:xfrm>
            <a:off x="3406775" y="3016250"/>
            <a:ext cx="2933700" cy="348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е поле 3"/>
          <p:cNvSpPr txBox="1"/>
          <p:nvPr/>
        </p:nvSpPr>
        <p:spPr>
          <a:xfrm>
            <a:off x="143510" y="1132205"/>
            <a:ext cx="7542530" cy="518922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defRPr/>
            </a:pPr>
            <a:r>
              <a:rPr lang="ru-RU" altLang="en-US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1. Специалисты о</a:t>
            </a:r>
            <a:r>
              <a:rPr lang="en-US" altLang="en-US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рган</a:t>
            </a:r>
            <a:r>
              <a:rPr lang="ru-RU" altLang="en-US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ов</a:t>
            </a:r>
            <a:r>
              <a:rPr lang="en-US" altLang="ru-RU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 </a:t>
            </a:r>
            <a:r>
              <a:rPr lang="en-US" altLang="en-US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системы</a:t>
            </a:r>
            <a:r>
              <a:rPr lang="en-US" altLang="ru-RU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 </a:t>
            </a:r>
            <a:r>
              <a:rPr lang="en-US" altLang="en-US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профилактики</a:t>
            </a:r>
            <a:r>
              <a:rPr lang="ru-RU" altLang="en-US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 </a:t>
            </a:r>
            <a:r>
              <a:rPr lang="en-US" altLang="ru-RU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(</a:t>
            </a:r>
            <a:r>
              <a:rPr lang="en-US" altLang="en-US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КДН</a:t>
            </a:r>
            <a:r>
              <a:rPr lang="en-US" altLang="ru-RU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 </a:t>
            </a:r>
            <a:r>
              <a:rPr lang="en-US" altLang="en-US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и</a:t>
            </a:r>
            <a:r>
              <a:rPr lang="en-US" altLang="ru-RU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 </a:t>
            </a:r>
            <a:r>
              <a:rPr lang="en-US" altLang="en-US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ЗП</a:t>
            </a:r>
            <a:r>
              <a:rPr lang="en-US" altLang="ru-RU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 </a:t>
            </a:r>
            <a:r>
              <a:rPr lang="en-US" altLang="en-US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г</a:t>
            </a:r>
            <a:r>
              <a:rPr lang="en-US" altLang="ru-RU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.</a:t>
            </a:r>
            <a:r>
              <a:rPr lang="en-US" altLang="en-US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Новошахтинска</a:t>
            </a:r>
            <a:r>
              <a:rPr lang="en-US" altLang="ru-RU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, </a:t>
            </a:r>
            <a:r>
              <a:rPr lang="en-US" altLang="en-US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МВД</a:t>
            </a:r>
            <a:r>
              <a:rPr lang="en-US" altLang="ru-RU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 </a:t>
            </a:r>
            <a:r>
              <a:rPr lang="en-US" altLang="en-US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г</a:t>
            </a:r>
            <a:r>
              <a:rPr lang="en-US" altLang="ru-RU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. </a:t>
            </a:r>
            <a:r>
              <a:rPr lang="en-US" altLang="en-US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Новошахтинска</a:t>
            </a:r>
            <a:r>
              <a:rPr lang="en-US" altLang="ru-RU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, </a:t>
            </a:r>
            <a:r>
              <a:rPr lang="en-US" altLang="en-US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Отдел</a:t>
            </a:r>
            <a:r>
              <a:rPr lang="en-US" altLang="ru-RU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 </a:t>
            </a:r>
            <a:r>
              <a:rPr lang="en-US" altLang="en-US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образования</a:t>
            </a:r>
            <a:r>
              <a:rPr lang="en-US" altLang="ru-RU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 </a:t>
            </a:r>
            <a:r>
              <a:rPr lang="en-US" altLang="en-US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г</a:t>
            </a:r>
            <a:r>
              <a:rPr lang="en-US" altLang="ru-RU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. </a:t>
            </a:r>
            <a:r>
              <a:rPr lang="en-US" altLang="en-US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Новошахтинска</a:t>
            </a:r>
            <a:r>
              <a:rPr lang="en-US" altLang="ru-RU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, </a:t>
            </a:r>
            <a:r>
              <a:rPr lang="en-US" altLang="en-US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Отдел</a:t>
            </a:r>
            <a:r>
              <a:rPr lang="en-US" altLang="ru-RU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 </a:t>
            </a:r>
            <a:r>
              <a:rPr lang="en-US" altLang="en-US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опеки</a:t>
            </a:r>
            <a:r>
              <a:rPr lang="en-US" altLang="ru-RU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 </a:t>
            </a:r>
            <a:r>
              <a:rPr lang="en-US" altLang="en-US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и</a:t>
            </a:r>
            <a:r>
              <a:rPr lang="en-US" altLang="ru-RU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 </a:t>
            </a:r>
            <a:r>
              <a:rPr lang="en-US" altLang="en-US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попечительства</a:t>
            </a:r>
            <a:r>
              <a:rPr lang="en-US" altLang="ru-RU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 </a:t>
            </a:r>
            <a:r>
              <a:rPr lang="en-US" altLang="en-US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г</a:t>
            </a:r>
            <a:r>
              <a:rPr lang="en-US" altLang="ru-RU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. </a:t>
            </a:r>
            <a:r>
              <a:rPr lang="en-US" altLang="en-US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Новошахтинска</a:t>
            </a:r>
            <a:r>
              <a:rPr lang="en-US" altLang="ru-RU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, </a:t>
            </a:r>
            <a:r>
              <a:rPr lang="en-US" altLang="en-US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ГБУ</a:t>
            </a:r>
            <a:r>
              <a:rPr lang="en-US" altLang="ru-RU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 </a:t>
            </a:r>
            <a:r>
              <a:rPr lang="en-US" altLang="en-US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Р</a:t>
            </a:r>
            <a:r>
              <a:rPr lang="ru-RU" altLang="en-US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О</a:t>
            </a:r>
            <a:r>
              <a:rPr lang="en-US" altLang="ru-RU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 </a:t>
            </a:r>
            <a:r>
              <a:rPr lang="en-US" altLang="en-US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ДГБ</a:t>
            </a:r>
            <a:r>
              <a:rPr lang="en-US" altLang="ru-RU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 </a:t>
            </a:r>
            <a:r>
              <a:rPr lang="en-US" altLang="en-US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в</a:t>
            </a:r>
            <a:r>
              <a:rPr lang="en-US" altLang="ru-RU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 </a:t>
            </a:r>
            <a:r>
              <a:rPr lang="en-US" altLang="en-US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г</a:t>
            </a:r>
            <a:r>
              <a:rPr lang="en-US" altLang="ru-RU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. </a:t>
            </a:r>
            <a:r>
              <a:rPr lang="en-US" altLang="en-US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Новошахтинске</a:t>
            </a:r>
            <a:r>
              <a:rPr lang="en-US" altLang="ru-RU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, </a:t>
            </a:r>
            <a:r>
              <a:rPr lang="en-US" altLang="en-US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МБОУ</a:t>
            </a:r>
            <a:r>
              <a:rPr lang="en-US" altLang="ru-RU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 </a:t>
            </a:r>
            <a:r>
              <a:rPr lang="en-US" altLang="en-US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Центр</a:t>
            </a:r>
            <a:r>
              <a:rPr lang="en-US" altLang="ru-RU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 </a:t>
            </a:r>
            <a:r>
              <a:rPr lang="en-US" altLang="en-US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Успех</a:t>
            </a:r>
            <a:r>
              <a:rPr lang="en-US" altLang="ru-RU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 </a:t>
            </a:r>
            <a:r>
              <a:rPr lang="en-US" altLang="en-US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г</a:t>
            </a:r>
            <a:r>
              <a:rPr lang="en-US" altLang="ru-RU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. </a:t>
            </a:r>
            <a:r>
              <a:rPr lang="en-US" altLang="en-US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Новошахтинска</a:t>
            </a:r>
            <a:r>
              <a:rPr lang="en-US" altLang="ru-RU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, </a:t>
            </a:r>
            <a:r>
              <a:rPr lang="en-US" altLang="en-US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УСЗН</a:t>
            </a:r>
            <a:r>
              <a:rPr lang="en-US" altLang="ru-RU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 </a:t>
            </a:r>
            <a:r>
              <a:rPr lang="en-US" altLang="en-US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г</a:t>
            </a:r>
            <a:r>
              <a:rPr lang="en-US" altLang="ru-RU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. </a:t>
            </a:r>
            <a:r>
              <a:rPr lang="en-US" altLang="en-US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Новошахтинска</a:t>
            </a:r>
            <a:r>
              <a:rPr lang="en-US" altLang="ru-RU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, </a:t>
            </a:r>
            <a:r>
              <a:rPr lang="en-US" altLang="en-US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ЦЗН</a:t>
            </a:r>
            <a:r>
              <a:rPr lang="en-US" altLang="ru-RU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 </a:t>
            </a:r>
            <a:r>
              <a:rPr lang="en-US" altLang="en-US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г</a:t>
            </a:r>
            <a:r>
              <a:rPr lang="en-US" altLang="ru-RU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. </a:t>
            </a:r>
            <a:r>
              <a:rPr lang="en-US" altLang="en-US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Новошахтинска</a:t>
            </a:r>
            <a:r>
              <a:rPr lang="en-US" altLang="ru-RU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</a:rPr>
              <a:t>)</a:t>
            </a:r>
            <a:endParaRPr lang="en-US" altLang="ru-RU" sz="2400" noProof="1"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ea typeface="Arial" panose="020B0604020202020204"/>
              <a:cs typeface="Times New Roman" panose="02020603050405020304" pitchFamily="18" charset="0"/>
            </a:endParaRPr>
          </a:p>
          <a:p>
            <a:pPr algn="just" defTabSz="266700">
              <a:defRPr/>
            </a:pPr>
            <a:endParaRPr lang="ru-RU" sz="2400" noProof="1"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pPr algn="just" defTabSz="266700">
              <a:defRPr/>
            </a:pPr>
            <a:r>
              <a:rPr lang="ru-RU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  <a:sym typeface="+mn-ea"/>
              </a:rPr>
              <a:t>2. </a:t>
            </a:r>
            <a:r>
              <a:rPr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  <a:sym typeface="+mn-ea"/>
              </a:rPr>
              <a:t>Б</a:t>
            </a:r>
            <a:r>
              <a:rPr lang="ru-RU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  <a:sym typeface="+mn-ea"/>
              </a:rPr>
              <a:t>лаготворительный фонд</a:t>
            </a:r>
            <a:r>
              <a:rPr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  <a:sym typeface="+mn-ea"/>
              </a:rPr>
              <a:t> «От сердца к сердцу»</a:t>
            </a:r>
            <a:endParaRPr sz="2400" noProof="1"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pPr defTabSz="266700">
              <a:defRPr/>
            </a:pPr>
            <a:endParaRPr lang="ru-RU" sz="2400" noProof="1"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pPr defTabSz="266700">
              <a:defRPr/>
            </a:pPr>
            <a:r>
              <a:rPr lang="ru-RU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  <a:sym typeface="+mn-ea"/>
              </a:rPr>
              <a:t>3. </a:t>
            </a:r>
            <a:r>
              <a:rPr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  <a:sym typeface="+mn-ea"/>
              </a:rPr>
              <a:t>Н</a:t>
            </a:r>
            <a:r>
              <a:rPr lang="ru-RU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  <a:sym typeface="+mn-ea"/>
              </a:rPr>
              <a:t>екомерчесская организация</a:t>
            </a:r>
            <a:r>
              <a:rPr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  <a:sym typeface="+mn-ea"/>
              </a:rPr>
              <a:t>благотворительный фонд</a:t>
            </a:r>
            <a:r>
              <a:rPr sz="2400" noProof="1"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  <a:sym typeface="+mn-ea"/>
              </a:rPr>
              <a:t> имени Святой великомученицы Анастасии Узорешительницы</a:t>
            </a:r>
            <a:endParaRPr sz="2400" noProof="1">
              <a:highlight>
                <a:srgbClr val="000000">
                  <a:alpha val="0"/>
                </a:srgbClr>
              </a:highlight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1267" name="Текстовое поле 5"/>
          <p:cNvSpPr txBox="1">
            <a:spLocks noChangeArrowheads="1"/>
          </p:cNvSpPr>
          <p:nvPr/>
        </p:nvSpPr>
        <p:spPr bwMode="auto">
          <a:xfrm>
            <a:off x="2127250" y="463550"/>
            <a:ext cx="4064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en-US" sz="3200">
                <a:latin typeface="Times New Roman" panose="02020603050405020304" pitchFamily="18" charset="0"/>
              </a:rPr>
              <a:t>Партнеры программы</a:t>
            </a:r>
            <a:endParaRPr lang="ru-RU" altLang="en-US" sz="3200">
              <a:latin typeface="Times New Roman" panose="02020603050405020304" pitchFamily="18" charset="0"/>
            </a:endParaRPr>
          </a:p>
        </p:txBody>
      </p:sp>
      <p:pic>
        <p:nvPicPr>
          <p:cNvPr id="11268" name="Рисунок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5910" y="169262"/>
            <a:ext cx="2286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8460" y="4336610"/>
            <a:ext cx="2286000" cy="235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1113" y="2312824"/>
            <a:ext cx="2020887" cy="233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 descr="Рукопожатие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85910" y="2256715"/>
            <a:ext cx="2391322" cy="239132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4022</Words>
  <Application>WPS Presentation</Application>
  <PresentationFormat>Широкоэкранный</PresentationFormat>
  <Paragraphs>91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1" baseType="lpstr">
      <vt:lpstr>Arial</vt:lpstr>
      <vt:lpstr>SimSun</vt:lpstr>
      <vt:lpstr>Wingdings</vt:lpstr>
      <vt:lpstr>Calibri</vt:lpstr>
      <vt:lpstr>Calibri Light</vt:lpstr>
      <vt:lpstr>Times New Roman</vt:lpstr>
      <vt:lpstr>等线</vt:lpstr>
      <vt:lpstr>Arial</vt:lpstr>
      <vt:lpstr>Microsoft YaHei</vt:lpstr>
      <vt:lpstr>Arial Unicode MS</vt:lpstr>
      <vt:lpstr>Тема Office</vt:lpstr>
      <vt:lpstr>ПРОГРАММА  РЕАБИЛИТАЦИИ НЕБЛАГОПОЛУЧНОЙ  СЕМЬИ  «ВРЕМЯ ПЕРЕМЕН»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ПРОГРАММА  РЕАБИЛИТАЦИИ НЕБЛАГОПОЛУЧНОЙ  СЕМЬИ  «ВРЕМЯ ПЕРЕМЕН»</dc:title>
  <dc:creator>User</dc:creator>
  <cp:lastModifiedBy>User</cp:lastModifiedBy>
  <cp:revision>21</cp:revision>
  <dcterms:created xsi:type="dcterms:W3CDTF">2016-02-26T07:29:00Z</dcterms:created>
  <dcterms:modified xsi:type="dcterms:W3CDTF">2025-07-30T06:11:35Z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C0833432C9B443ECB2CF14C0923FF51D_13</vt:lpwstr>
  </property>
  <property fmtid="{D5CDD505-2E9C-101B-9397-08002B2CF9AE}" pid="3" name="KSOProductBuildVer">
    <vt:lpwstr>1049-12.2.0.21931</vt:lpwstr>
  </property>
</Properties>
</file>