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6"/>
  </p:notesMasterIdLst>
  <p:sldIdLst>
    <p:sldId id="257" r:id="rId3"/>
    <p:sldId id="259" r:id="rId4"/>
    <p:sldId id="331" r:id="rId5"/>
    <p:sldId id="318" r:id="rId6"/>
    <p:sldId id="266" r:id="rId7"/>
    <p:sldId id="325" r:id="rId8"/>
    <p:sldId id="332" r:id="rId9"/>
    <p:sldId id="333" r:id="rId10"/>
    <p:sldId id="334" r:id="rId11"/>
    <p:sldId id="327" r:id="rId12"/>
    <p:sldId id="335" r:id="rId13"/>
    <p:sldId id="337" r:id="rId14"/>
    <p:sldId id="304" r:id="rId15"/>
  </p:sldIdLst>
  <p:sldSz cx="12192000" cy="6858000"/>
  <p:notesSz cx="7285038" cy="104727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2" autoAdjust="0"/>
    <p:restoredTop sz="94492" autoAdjust="0"/>
  </p:normalViewPr>
  <p:slideViewPr>
    <p:cSldViewPr snapToGrid="0">
      <p:cViewPr varScale="1">
        <p:scale>
          <a:sx n="82" d="100"/>
          <a:sy n="82" d="100"/>
        </p:scale>
        <p:origin x="-672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формирование социально одобряемых ориентиров в поведении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</c:v>
                </c:pt>
                <c:pt idx="1">
                  <c:v>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повышение мотивации к обучению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</c:v>
                </c:pt>
                <c:pt idx="1">
                  <c:v>19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расширение социальных контактов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13</c:v>
                </c:pt>
                <c:pt idx="1">
                  <c:v>24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количество детей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19</c:v>
                </c:pt>
                <c:pt idx="1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574144"/>
        <c:axId val="143575680"/>
      </c:barChart>
      <c:catAx>
        <c:axId val="143574144"/>
        <c:scaling>
          <c:orientation val="minMax"/>
        </c:scaling>
        <c:delete val="0"/>
        <c:axPos val="b"/>
        <c:majorTickMark val="out"/>
        <c:minorTickMark val="none"/>
        <c:tickLblPos val="nextTo"/>
        <c:crossAx val="143575680"/>
        <c:crosses val="autoZero"/>
        <c:auto val="1"/>
        <c:lblAlgn val="ctr"/>
        <c:lblOffset val="100"/>
        <c:noMultiLvlLbl val="0"/>
      </c:catAx>
      <c:valAx>
        <c:axId val="143575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574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171939179854691"/>
          <c:y val="7.4644895918120527E-2"/>
          <c:w val="0.30093750770929184"/>
          <c:h val="0.925355104081879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Замещающие семьи с детьми от 5 до 10 лет, затронутые конфликтом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2022 г. до внедрения Клуба</c:v>
                </c:pt>
                <c:pt idx="1">
                  <c:v>2023 г.</c:v>
                </c:pt>
                <c:pt idx="2">
                  <c:v>2024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38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Замещающие семьи с детьми от 5 до 10 лет с высоким риском отказа от детей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2022 г. до внедрения Клуба</c:v>
                </c:pt>
                <c:pt idx="1">
                  <c:v>2023 г.</c:v>
                </c:pt>
                <c:pt idx="2">
                  <c:v>2024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392960"/>
        <c:axId val="164394496"/>
      </c:barChart>
      <c:catAx>
        <c:axId val="164392960"/>
        <c:scaling>
          <c:orientation val="minMax"/>
        </c:scaling>
        <c:delete val="0"/>
        <c:axPos val="b"/>
        <c:majorTickMark val="out"/>
        <c:minorTickMark val="none"/>
        <c:tickLblPos val="nextTo"/>
        <c:crossAx val="164394496"/>
        <c:crosses val="autoZero"/>
        <c:auto val="1"/>
        <c:lblAlgn val="ctr"/>
        <c:lblOffset val="100"/>
        <c:noMultiLvlLbl val="0"/>
      </c:catAx>
      <c:valAx>
        <c:axId val="164394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439296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0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768157019629459"/>
          <c:y val="1.9621937320853787E-2"/>
          <c:w val="0.31114819856102394"/>
          <c:h val="0.905333892825193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формирование социально одобряемых ориентиров в поведении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</c:v>
                </c:pt>
                <c:pt idx="1">
                  <c:v>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формирование навыков понимания себя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15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расширение социальных контактов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18</c:v>
                </c:pt>
                <c:pt idx="1">
                  <c:v>26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формирование навыков самоконтроля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16</c:v>
                </c:pt>
                <c:pt idx="1">
                  <c:v>28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количество подростков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26</c:v>
                </c:pt>
                <c:pt idx="1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694784"/>
        <c:axId val="176696320"/>
      </c:barChart>
      <c:catAx>
        <c:axId val="176694784"/>
        <c:scaling>
          <c:orientation val="minMax"/>
        </c:scaling>
        <c:delete val="0"/>
        <c:axPos val="b"/>
        <c:majorTickMark val="out"/>
        <c:minorTickMark val="none"/>
        <c:tickLblPos val="nextTo"/>
        <c:crossAx val="176696320"/>
        <c:crosses val="autoZero"/>
        <c:auto val="1"/>
        <c:lblAlgn val="ctr"/>
        <c:lblOffset val="100"/>
        <c:noMultiLvlLbl val="0"/>
      </c:catAx>
      <c:valAx>
        <c:axId val="176696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669478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69171939179854691"/>
          <c:y val="0"/>
          <c:w val="0.30093750770929184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Замещающие семьи с детьми от 11 до 17 лет, затронутые конфликтом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2022 г. до внедрения Клуба</c:v>
                </c:pt>
                <c:pt idx="1">
                  <c:v>2023 г.</c:v>
                </c:pt>
                <c:pt idx="2">
                  <c:v>2024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64</c:v>
                </c:pt>
                <c:pt idx="1">
                  <c:v>52</c:v>
                </c:pt>
                <c:pt idx="2">
                  <c:v>39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Замещающие семьи с детьми от 11 до 17 лет с высоким риском отказа от детей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2022 г. до внедрения Клуба</c:v>
                </c:pt>
                <c:pt idx="1">
                  <c:v>2023 г.</c:v>
                </c:pt>
                <c:pt idx="2">
                  <c:v>2024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16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358720"/>
        <c:axId val="177360256"/>
      </c:barChart>
      <c:catAx>
        <c:axId val="177358720"/>
        <c:scaling>
          <c:orientation val="minMax"/>
        </c:scaling>
        <c:delete val="0"/>
        <c:axPos val="b"/>
        <c:majorTickMark val="out"/>
        <c:minorTickMark val="none"/>
        <c:tickLblPos val="nextTo"/>
        <c:crossAx val="177360256"/>
        <c:crosses val="autoZero"/>
        <c:auto val="1"/>
        <c:lblAlgn val="ctr"/>
        <c:lblOffset val="100"/>
        <c:noMultiLvlLbl val="0"/>
      </c:catAx>
      <c:valAx>
        <c:axId val="177360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735872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0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768157019629459"/>
          <c:y val="1.9621937320853787E-2"/>
          <c:w val="0.31114819856102394"/>
          <c:h val="0.905333892825193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замещающих родителей, занимающихся в клубе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</c:v>
                </c:pt>
                <c:pt idx="1">
                  <c:v>70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Развитие представлений о приемном ребенке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36</c:v>
                </c:pt>
                <c:pt idx="1">
                  <c:v>68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Положительная динамика в гармонизации семейных отношений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37</c:v>
                </c:pt>
                <c:pt idx="1">
                  <c:v>63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Число отказов от детей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726955493463049E-3"/>
                  <c:y val="-2.844576803125719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0.3</c:v>
                </c:pt>
                <c:pt idx="1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915136"/>
        <c:axId val="143093760"/>
      </c:barChart>
      <c:catAx>
        <c:axId val="131915136"/>
        <c:scaling>
          <c:orientation val="minMax"/>
        </c:scaling>
        <c:delete val="0"/>
        <c:axPos val="b"/>
        <c:majorTickMark val="out"/>
        <c:minorTickMark val="none"/>
        <c:tickLblPos val="nextTo"/>
        <c:crossAx val="143093760"/>
        <c:crosses val="autoZero"/>
        <c:auto val="1"/>
        <c:lblAlgn val="ctr"/>
        <c:lblOffset val="100"/>
        <c:noMultiLvlLbl val="0"/>
      </c:catAx>
      <c:valAx>
        <c:axId val="143093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915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формирование позитивного образа семьи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</c:v>
                </c:pt>
                <c:pt idx="1">
                  <c:v>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формирование навыков понимания себя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15</c:v>
                </c:pt>
                <c:pt idx="1">
                  <c:v>17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формирование готовности к переходу в замещающую семью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</c:v>
                </c:pt>
                <c:pt idx="1">
                  <c:v>12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формирование навыков самоконтроля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12</c:v>
                </c:pt>
                <c:pt idx="1">
                  <c:v>15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количество подростков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1F497D"/>
              </a:solidFill>
            </c:spPr>
          </c:dPt>
          <c:dPt>
            <c:idx val="1"/>
            <c:invertIfNegative val="0"/>
            <c:bubble3D val="0"/>
            <c:spPr>
              <a:solidFill>
                <a:srgbClr val="1F497D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911488"/>
        <c:axId val="227042048"/>
      </c:barChart>
      <c:catAx>
        <c:axId val="178911488"/>
        <c:scaling>
          <c:orientation val="minMax"/>
        </c:scaling>
        <c:delete val="0"/>
        <c:axPos val="b"/>
        <c:majorTickMark val="out"/>
        <c:minorTickMark val="none"/>
        <c:tickLblPos val="nextTo"/>
        <c:crossAx val="227042048"/>
        <c:crosses val="autoZero"/>
        <c:auto val="1"/>
        <c:lblAlgn val="ctr"/>
        <c:lblOffset val="100"/>
        <c:noMultiLvlLbl val="0"/>
      </c:catAx>
      <c:valAx>
        <c:axId val="227042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891148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69171939179854691"/>
          <c:y val="0"/>
          <c:w val="0.30093750770929184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подростков, временно оставшихся без попечения родителей, находящихся в социальном приюте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2022 г. до внедрения Клуба</c:v>
                </c:pt>
                <c:pt idx="1">
                  <c:v>2023 г.</c:v>
                </c:pt>
                <c:pt idx="2">
                  <c:v>2024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</c:v>
                </c:pt>
                <c:pt idx="1">
                  <c:v>18</c:v>
                </c:pt>
                <c:pt idx="2">
                  <c:v>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Число подростков, переданных в замещающую семью из социального приюта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2022 г. до внедрения Клуба</c:v>
                </c:pt>
                <c:pt idx="1">
                  <c:v>2023 г.</c:v>
                </c:pt>
                <c:pt idx="2">
                  <c:v>2024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682496"/>
        <c:axId val="178696576"/>
      </c:barChart>
      <c:catAx>
        <c:axId val="178682496"/>
        <c:scaling>
          <c:orientation val="minMax"/>
        </c:scaling>
        <c:delete val="0"/>
        <c:axPos val="b"/>
        <c:majorTickMark val="out"/>
        <c:minorTickMark val="none"/>
        <c:tickLblPos val="nextTo"/>
        <c:crossAx val="178696576"/>
        <c:crosses val="autoZero"/>
        <c:auto val="1"/>
        <c:lblAlgn val="ctr"/>
        <c:lblOffset val="100"/>
        <c:noMultiLvlLbl val="0"/>
      </c:catAx>
      <c:valAx>
        <c:axId val="178696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868249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8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768157019629459"/>
          <c:y val="1.9621937320853787E-2"/>
          <c:w val="0.31114819856102394"/>
          <c:h val="0.905333892825193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651434-FD67-4FC1-B624-F4AE2806CEB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C3C148-BEA3-4358-AA1D-4683A3CCED51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Социальная практика </a:t>
          </a:r>
        </a:p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«Профилактика повторных отказов от детей в замещающих семьях»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AEE3BE01-51DC-4E88-93F0-F05126DFCE8F}" type="parTrans" cxnId="{74841F07-C4DB-4244-99F3-E680657DA841}">
      <dgm:prSet/>
      <dgm:spPr/>
      <dgm:t>
        <a:bodyPr/>
        <a:lstStyle/>
        <a:p>
          <a:endParaRPr lang="ru-RU"/>
        </a:p>
      </dgm:t>
    </dgm:pt>
    <dgm:pt modelId="{6B819A86-FE9F-43B9-99D0-5ED6237E767D}" type="sibTrans" cxnId="{74841F07-C4DB-4244-99F3-E680657DA841}">
      <dgm:prSet/>
      <dgm:spPr/>
      <dgm:t>
        <a:bodyPr/>
        <a:lstStyle/>
        <a:p>
          <a:endParaRPr lang="ru-RU"/>
        </a:p>
      </dgm:t>
    </dgm:pt>
    <dgm:pt modelId="{DFC63E6B-B8B7-4350-A7AF-5DE13761000B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Клуб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МультСреда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5AAD7CF-F304-42E1-A284-62D9D01AED15}" type="parTrans" cxnId="{6F2BF872-5FDA-4F16-A644-535409226C9A}">
      <dgm:prSet/>
      <dgm:spPr/>
      <dgm:t>
        <a:bodyPr/>
        <a:lstStyle/>
        <a:p>
          <a:endParaRPr lang="ru-RU"/>
        </a:p>
      </dgm:t>
    </dgm:pt>
    <dgm:pt modelId="{B4A8B291-0405-44BD-AEF8-31E0364DD612}" type="sibTrans" cxnId="{6F2BF872-5FDA-4F16-A644-535409226C9A}">
      <dgm:prSet/>
      <dgm:spPr/>
      <dgm:t>
        <a:bodyPr/>
        <a:lstStyle/>
        <a:p>
          <a:endParaRPr lang="ru-RU"/>
        </a:p>
      </dgm:t>
    </dgm:pt>
    <dgm:pt modelId="{3CA51D79-D8FF-43D9-9256-754C9CEECC4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Занятия для приемных детей от 5 до 10 лет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00854E8-D33C-4B30-B3B5-E81FCDD18527}" type="parTrans" cxnId="{31E079E4-DEFA-4443-BC13-0B315088DEC8}">
      <dgm:prSet/>
      <dgm:spPr/>
      <dgm:t>
        <a:bodyPr/>
        <a:lstStyle/>
        <a:p>
          <a:endParaRPr lang="ru-RU"/>
        </a:p>
      </dgm:t>
    </dgm:pt>
    <dgm:pt modelId="{61F408DA-8B02-4358-90EC-C38CD8E663E8}" type="sibTrans" cxnId="{31E079E4-DEFA-4443-BC13-0B315088DEC8}">
      <dgm:prSet/>
      <dgm:spPr/>
      <dgm:t>
        <a:bodyPr/>
        <a:lstStyle/>
        <a:p>
          <a:endParaRPr lang="ru-RU"/>
        </a:p>
      </dgm:t>
    </dgm:pt>
    <dgm:pt modelId="{54AF3A58-58D4-45D7-9CA0-62CA7FF2A014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Клуб «Быть вместе!» для приемных родителей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547AA7B1-56E1-4351-91AD-410E5925E1C1}" type="parTrans" cxnId="{A5C6550B-618C-40D5-B9A2-D5C404E53FBF}">
      <dgm:prSet/>
      <dgm:spPr/>
      <dgm:t>
        <a:bodyPr/>
        <a:lstStyle/>
        <a:p>
          <a:endParaRPr lang="ru-RU"/>
        </a:p>
      </dgm:t>
    </dgm:pt>
    <dgm:pt modelId="{87D10CE9-9EB5-47C0-A6F9-0FCCE738B5C6}" type="sibTrans" cxnId="{A5C6550B-618C-40D5-B9A2-D5C404E53FBF}">
      <dgm:prSet/>
      <dgm:spPr/>
      <dgm:t>
        <a:bodyPr/>
        <a:lstStyle/>
        <a:p>
          <a:endParaRPr lang="ru-RU"/>
        </a:p>
      </dgm:t>
    </dgm:pt>
    <dgm:pt modelId="{046D6ACB-08FD-4135-9B45-14F21D56BF20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Клуб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Моя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траектория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11AD0CE-C81A-4EEE-9EFF-43A977CB8FFE}" type="parTrans" cxnId="{427F818A-2B9A-4FEE-A9A9-EDC733465788}">
      <dgm:prSet/>
      <dgm:spPr/>
      <dgm:t>
        <a:bodyPr/>
        <a:lstStyle/>
        <a:p>
          <a:endParaRPr lang="ru-RU"/>
        </a:p>
      </dgm:t>
    </dgm:pt>
    <dgm:pt modelId="{DB31AA05-98D1-43EF-ACF1-91E6389F2624}" type="sibTrans" cxnId="{427F818A-2B9A-4FEE-A9A9-EDC733465788}">
      <dgm:prSet/>
      <dgm:spPr/>
      <dgm:t>
        <a:bodyPr/>
        <a:lstStyle/>
        <a:p>
          <a:endParaRPr lang="ru-RU"/>
        </a:p>
      </dgm:t>
    </dgm:pt>
    <dgm:pt modelId="{72864CD6-134E-482A-B63A-D171438DF633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Занятия для приемных детей от 11 до 17 лет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9D3036B-3A40-4321-90AD-819252BDA275}" type="parTrans" cxnId="{7F8FA9A0-09DF-4DA5-8D20-36ED8AB5E071}">
      <dgm:prSet/>
      <dgm:spPr/>
      <dgm:t>
        <a:bodyPr/>
        <a:lstStyle/>
        <a:p>
          <a:endParaRPr lang="ru-RU"/>
        </a:p>
      </dgm:t>
    </dgm:pt>
    <dgm:pt modelId="{2D0C1B7B-8836-4841-B8F7-D6C64ABBADA6}" type="sibTrans" cxnId="{7F8FA9A0-09DF-4DA5-8D20-36ED8AB5E071}">
      <dgm:prSet/>
      <dgm:spPr/>
      <dgm:t>
        <a:bodyPr/>
        <a:lstStyle/>
        <a:p>
          <a:endParaRPr lang="ru-RU"/>
        </a:p>
      </dgm:t>
    </dgm:pt>
    <dgm:pt modelId="{26F981C2-1276-409C-8BBC-BFDF7CFDAA2A}">
      <dgm:prSet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Занятия для детей от 11 до 17 лет, временно оставшихся без попечения родителей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2213F89-E95C-4E9B-99A1-197C89B6BF86}" type="parTrans" cxnId="{B91A7F1F-7B12-4E33-AFA5-406DE5C4037E}">
      <dgm:prSet/>
      <dgm:spPr/>
      <dgm:t>
        <a:bodyPr/>
        <a:lstStyle/>
        <a:p>
          <a:endParaRPr lang="ru-RU"/>
        </a:p>
      </dgm:t>
    </dgm:pt>
    <dgm:pt modelId="{A7A0397E-377D-4DA3-999D-CF8C3646EF51}" type="sibTrans" cxnId="{B91A7F1F-7B12-4E33-AFA5-406DE5C4037E}">
      <dgm:prSet/>
      <dgm:spPr/>
      <dgm:t>
        <a:bodyPr/>
        <a:lstStyle/>
        <a:p>
          <a:endParaRPr lang="ru-RU"/>
        </a:p>
      </dgm:t>
    </dgm:pt>
    <dgm:pt modelId="{3F5A2AC1-39C9-4D53-B36C-A3A4DD6470E5}">
      <dgm:prSet custT="1"/>
      <dgm:spPr>
        <a:solidFill>
          <a:schemeClr val="accent3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Клуб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Хочу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в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семью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77BE59C-A6EB-4D64-939C-29E6E87C8D9C}" type="parTrans" cxnId="{2BA33EE0-B3CB-4642-84D1-AE266E674353}">
      <dgm:prSet/>
      <dgm:spPr/>
      <dgm:t>
        <a:bodyPr/>
        <a:lstStyle/>
        <a:p>
          <a:endParaRPr lang="ru-RU"/>
        </a:p>
      </dgm:t>
    </dgm:pt>
    <dgm:pt modelId="{A8003255-5CE2-469B-819C-34DB64C132BF}" type="sibTrans" cxnId="{2BA33EE0-B3CB-4642-84D1-AE266E674353}">
      <dgm:prSet/>
      <dgm:spPr/>
      <dgm:t>
        <a:bodyPr/>
        <a:lstStyle/>
        <a:p>
          <a:endParaRPr lang="ru-RU"/>
        </a:p>
      </dgm:t>
    </dgm:pt>
    <dgm:pt modelId="{4079FCFE-BCED-49D8-A64D-8DA9D4155FAC}" type="pres">
      <dgm:prSet presAssocID="{08651434-FD67-4FC1-B624-F4AE2806CEB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DF4E3F-5BB0-47FF-AF90-86D48E9395B4}" type="pres">
      <dgm:prSet presAssocID="{9BC3C148-BEA3-4358-AA1D-4683A3CCED51}" presName="root1" presStyleCnt="0"/>
      <dgm:spPr/>
    </dgm:pt>
    <dgm:pt modelId="{8940F448-38D9-4E8F-AC0C-F2A342DC6E0F}" type="pres">
      <dgm:prSet presAssocID="{9BC3C148-BEA3-4358-AA1D-4683A3CCED51}" presName="LevelOneTextNode" presStyleLbl="node0" presStyleIdx="0" presStyleCnt="1" custScaleY="3088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B045EA-CF12-400C-A495-89D66E4BAA93}" type="pres">
      <dgm:prSet presAssocID="{9BC3C148-BEA3-4358-AA1D-4683A3CCED51}" presName="level2hierChild" presStyleCnt="0"/>
      <dgm:spPr/>
    </dgm:pt>
    <dgm:pt modelId="{285A4F20-3795-4932-94C9-8D7D46DA4CA8}" type="pres">
      <dgm:prSet presAssocID="{55AAD7CF-F304-42E1-A284-62D9D01AED15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F02FFDDB-5125-4157-AD37-5F17B4EDAAC4}" type="pres">
      <dgm:prSet presAssocID="{55AAD7CF-F304-42E1-A284-62D9D01AED15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86D8003-69F3-464D-8DB8-5B5936FF3A2C}" type="pres">
      <dgm:prSet presAssocID="{DFC63E6B-B8B7-4350-A7AF-5DE13761000B}" presName="root2" presStyleCnt="0"/>
      <dgm:spPr/>
    </dgm:pt>
    <dgm:pt modelId="{1E0541B5-FBF3-4278-8399-D78F2CC545D0}" type="pres">
      <dgm:prSet presAssocID="{DFC63E6B-B8B7-4350-A7AF-5DE13761000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DFB24B-3359-4EAB-ADEF-962A2659116D}" type="pres">
      <dgm:prSet presAssocID="{DFC63E6B-B8B7-4350-A7AF-5DE13761000B}" presName="level3hierChild" presStyleCnt="0"/>
      <dgm:spPr/>
    </dgm:pt>
    <dgm:pt modelId="{5F98590D-9225-480B-9527-3B52669A1B65}" type="pres">
      <dgm:prSet presAssocID="{000854E8-D33C-4B30-B3B5-E81FCDD18527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77F83260-33E3-4631-9933-C9D419E71ECA}" type="pres">
      <dgm:prSet presAssocID="{000854E8-D33C-4B30-B3B5-E81FCDD18527}" presName="connTx" presStyleLbl="parChTrans1D3" presStyleIdx="0" presStyleCnt="4"/>
      <dgm:spPr/>
      <dgm:t>
        <a:bodyPr/>
        <a:lstStyle/>
        <a:p>
          <a:endParaRPr lang="ru-RU"/>
        </a:p>
      </dgm:t>
    </dgm:pt>
    <dgm:pt modelId="{31EFC6A5-A2B8-4959-AB27-69A79467168A}" type="pres">
      <dgm:prSet presAssocID="{3CA51D79-D8FF-43D9-9256-754C9CEECC41}" presName="root2" presStyleCnt="0"/>
      <dgm:spPr/>
    </dgm:pt>
    <dgm:pt modelId="{349A5474-43ED-4764-9552-688496126B9B}" type="pres">
      <dgm:prSet presAssocID="{3CA51D79-D8FF-43D9-9256-754C9CEECC41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059AB4-9B86-49DE-96FE-5444CEC5338D}" type="pres">
      <dgm:prSet presAssocID="{3CA51D79-D8FF-43D9-9256-754C9CEECC41}" presName="level3hierChild" presStyleCnt="0"/>
      <dgm:spPr/>
    </dgm:pt>
    <dgm:pt modelId="{0A75AAE7-B617-48D8-9824-CB1A5A408480}" type="pres">
      <dgm:prSet presAssocID="{547AA7B1-56E1-4351-91AD-410E5925E1C1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343FD993-2FC5-423F-8BDE-ED2AA8BF6ECE}" type="pres">
      <dgm:prSet presAssocID="{547AA7B1-56E1-4351-91AD-410E5925E1C1}" presName="connTx" presStyleLbl="parChTrans1D3" presStyleIdx="1" presStyleCnt="4"/>
      <dgm:spPr/>
      <dgm:t>
        <a:bodyPr/>
        <a:lstStyle/>
        <a:p>
          <a:endParaRPr lang="ru-RU"/>
        </a:p>
      </dgm:t>
    </dgm:pt>
    <dgm:pt modelId="{621B9A3B-880E-405C-9F76-7DA294E3E434}" type="pres">
      <dgm:prSet presAssocID="{54AF3A58-58D4-45D7-9CA0-62CA7FF2A014}" presName="root2" presStyleCnt="0"/>
      <dgm:spPr/>
    </dgm:pt>
    <dgm:pt modelId="{D00802DC-BB26-4733-BE46-CB9B8619228A}" type="pres">
      <dgm:prSet presAssocID="{54AF3A58-58D4-45D7-9CA0-62CA7FF2A014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361B3E-4174-4F6B-86F3-700F9088DEA0}" type="pres">
      <dgm:prSet presAssocID="{54AF3A58-58D4-45D7-9CA0-62CA7FF2A014}" presName="level3hierChild" presStyleCnt="0"/>
      <dgm:spPr/>
    </dgm:pt>
    <dgm:pt modelId="{C9BCFB4A-DBE7-4E98-B868-F67CE9B748C2}" type="pres">
      <dgm:prSet presAssocID="{A11AD0CE-C81A-4EEE-9EFF-43A977CB8FF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10E7DED2-8E86-471A-B9DA-A1D7B0EC01B7}" type="pres">
      <dgm:prSet presAssocID="{A11AD0CE-C81A-4EEE-9EFF-43A977CB8FF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0063E12-791F-4E68-98A1-B5844D3D7982}" type="pres">
      <dgm:prSet presAssocID="{046D6ACB-08FD-4135-9B45-14F21D56BF20}" presName="root2" presStyleCnt="0"/>
      <dgm:spPr/>
    </dgm:pt>
    <dgm:pt modelId="{33E56638-5805-4201-803E-0329C028BD55}" type="pres">
      <dgm:prSet presAssocID="{046D6ACB-08FD-4135-9B45-14F21D56BF2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0BEF57-D6FA-41EE-979B-A22CA7CD0F37}" type="pres">
      <dgm:prSet presAssocID="{046D6ACB-08FD-4135-9B45-14F21D56BF20}" presName="level3hierChild" presStyleCnt="0"/>
      <dgm:spPr/>
    </dgm:pt>
    <dgm:pt modelId="{75D88A4A-6C1C-4DE4-8C0F-62E29F599B11}" type="pres">
      <dgm:prSet presAssocID="{89D3036B-3A40-4321-90AD-819252BDA275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310F13EA-736C-4799-96DA-865C70F63CC9}" type="pres">
      <dgm:prSet presAssocID="{89D3036B-3A40-4321-90AD-819252BDA275}" presName="connTx" presStyleLbl="parChTrans1D3" presStyleIdx="2" presStyleCnt="4"/>
      <dgm:spPr/>
      <dgm:t>
        <a:bodyPr/>
        <a:lstStyle/>
        <a:p>
          <a:endParaRPr lang="ru-RU"/>
        </a:p>
      </dgm:t>
    </dgm:pt>
    <dgm:pt modelId="{A75E2FFB-6CE1-4E06-8B3B-9E69C79844F4}" type="pres">
      <dgm:prSet presAssocID="{72864CD6-134E-482A-B63A-D171438DF633}" presName="root2" presStyleCnt="0"/>
      <dgm:spPr/>
    </dgm:pt>
    <dgm:pt modelId="{32A79E59-D7BE-4228-8F96-2FEF59B6F0F2}" type="pres">
      <dgm:prSet presAssocID="{72864CD6-134E-482A-B63A-D171438DF633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A41584-F889-4638-91AD-A001505C43EC}" type="pres">
      <dgm:prSet presAssocID="{72864CD6-134E-482A-B63A-D171438DF633}" presName="level3hierChild" presStyleCnt="0"/>
      <dgm:spPr/>
    </dgm:pt>
    <dgm:pt modelId="{39B712CC-2D77-46F4-9099-AD6714CAC791}" type="pres">
      <dgm:prSet presAssocID="{777BE59C-A6EB-4D64-939C-29E6E87C8D9C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2C5F606B-78D7-4690-953D-AF8F3748C494}" type="pres">
      <dgm:prSet presAssocID="{777BE59C-A6EB-4D64-939C-29E6E87C8D9C}" presName="connTx" presStyleLbl="parChTrans1D2" presStyleIdx="2" presStyleCnt="3"/>
      <dgm:spPr/>
      <dgm:t>
        <a:bodyPr/>
        <a:lstStyle/>
        <a:p>
          <a:endParaRPr lang="ru-RU"/>
        </a:p>
      </dgm:t>
    </dgm:pt>
    <dgm:pt modelId="{0D8331F9-5B7D-4F4E-A13C-735C8108DD78}" type="pres">
      <dgm:prSet presAssocID="{3F5A2AC1-39C9-4D53-B36C-A3A4DD6470E5}" presName="root2" presStyleCnt="0"/>
      <dgm:spPr/>
    </dgm:pt>
    <dgm:pt modelId="{5B9F5D01-CE7D-4CCA-B7BD-A74F4C79DCDE}" type="pres">
      <dgm:prSet presAssocID="{3F5A2AC1-39C9-4D53-B36C-A3A4DD6470E5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7EA484-AF1B-460C-A755-A1A7033F25F1}" type="pres">
      <dgm:prSet presAssocID="{3F5A2AC1-39C9-4D53-B36C-A3A4DD6470E5}" presName="level3hierChild" presStyleCnt="0"/>
      <dgm:spPr/>
    </dgm:pt>
    <dgm:pt modelId="{2C4B261B-2B39-432A-A6EE-D60752EFD166}" type="pres">
      <dgm:prSet presAssocID="{32213F89-E95C-4E9B-99A1-197C89B6BF86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B9411772-CCBC-48EE-9F02-06575EB45FEF}" type="pres">
      <dgm:prSet presAssocID="{32213F89-E95C-4E9B-99A1-197C89B6BF86}" presName="connTx" presStyleLbl="parChTrans1D3" presStyleIdx="3" presStyleCnt="4"/>
      <dgm:spPr/>
      <dgm:t>
        <a:bodyPr/>
        <a:lstStyle/>
        <a:p>
          <a:endParaRPr lang="ru-RU"/>
        </a:p>
      </dgm:t>
    </dgm:pt>
    <dgm:pt modelId="{E421C2D5-156B-41C4-8EFB-E6B16BF76E92}" type="pres">
      <dgm:prSet presAssocID="{26F981C2-1276-409C-8BBC-BFDF7CFDAA2A}" presName="root2" presStyleCnt="0"/>
      <dgm:spPr/>
    </dgm:pt>
    <dgm:pt modelId="{3C356C93-D4F1-4CE5-901C-65E777E4648C}" type="pres">
      <dgm:prSet presAssocID="{26F981C2-1276-409C-8BBC-BFDF7CFDAA2A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6C0111-CC8B-42DA-97EB-96575F89E98A}" type="pres">
      <dgm:prSet presAssocID="{26F981C2-1276-409C-8BBC-BFDF7CFDAA2A}" presName="level3hierChild" presStyleCnt="0"/>
      <dgm:spPr/>
    </dgm:pt>
  </dgm:ptLst>
  <dgm:cxnLst>
    <dgm:cxn modelId="{27152A21-5E5C-4952-A9D9-0DA000F8A1B2}" type="presOf" srcId="{547AA7B1-56E1-4351-91AD-410E5925E1C1}" destId="{343FD993-2FC5-423F-8BDE-ED2AA8BF6ECE}" srcOrd="1" destOrd="0" presId="urn:microsoft.com/office/officeart/2005/8/layout/hierarchy2"/>
    <dgm:cxn modelId="{BE6AB23C-88F3-4098-9CF6-5C0963A2F218}" type="presOf" srcId="{9BC3C148-BEA3-4358-AA1D-4683A3CCED51}" destId="{8940F448-38D9-4E8F-AC0C-F2A342DC6E0F}" srcOrd="0" destOrd="0" presId="urn:microsoft.com/office/officeart/2005/8/layout/hierarchy2"/>
    <dgm:cxn modelId="{74841F07-C4DB-4244-99F3-E680657DA841}" srcId="{08651434-FD67-4FC1-B624-F4AE2806CEB7}" destId="{9BC3C148-BEA3-4358-AA1D-4683A3CCED51}" srcOrd="0" destOrd="0" parTransId="{AEE3BE01-51DC-4E88-93F0-F05126DFCE8F}" sibTransId="{6B819A86-FE9F-43B9-99D0-5ED6237E767D}"/>
    <dgm:cxn modelId="{CC473F69-BD7C-4F23-8803-34780361669C}" type="presOf" srcId="{DFC63E6B-B8B7-4350-A7AF-5DE13761000B}" destId="{1E0541B5-FBF3-4278-8399-D78F2CC545D0}" srcOrd="0" destOrd="0" presId="urn:microsoft.com/office/officeart/2005/8/layout/hierarchy2"/>
    <dgm:cxn modelId="{94D83DFA-D171-4F08-8186-C0F4FEE2E6DB}" type="presOf" srcId="{55AAD7CF-F304-42E1-A284-62D9D01AED15}" destId="{285A4F20-3795-4932-94C9-8D7D46DA4CA8}" srcOrd="0" destOrd="0" presId="urn:microsoft.com/office/officeart/2005/8/layout/hierarchy2"/>
    <dgm:cxn modelId="{42EAC4F9-9FF6-47BD-8319-CEC1E475C10B}" type="presOf" srcId="{777BE59C-A6EB-4D64-939C-29E6E87C8D9C}" destId="{39B712CC-2D77-46F4-9099-AD6714CAC791}" srcOrd="0" destOrd="0" presId="urn:microsoft.com/office/officeart/2005/8/layout/hierarchy2"/>
    <dgm:cxn modelId="{22B3F718-E178-44C0-A380-F8F259062239}" type="presOf" srcId="{3F5A2AC1-39C9-4D53-B36C-A3A4DD6470E5}" destId="{5B9F5D01-CE7D-4CCA-B7BD-A74F4C79DCDE}" srcOrd="0" destOrd="0" presId="urn:microsoft.com/office/officeart/2005/8/layout/hierarchy2"/>
    <dgm:cxn modelId="{5D5F61B4-2446-4526-8279-DB75F5FF72B2}" type="presOf" srcId="{89D3036B-3A40-4321-90AD-819252BDA275}" destId="{310F13EA-736C-4799-96DA-865C70F63CC9}" srcOrd="1" destOrd="0" presId="urn:microsoft.com/office/officeart/2005/8/layout/hierarchy2"/>
    <dgm:cxn modelId="{E4E6A7EF-02C9-45AC-92AD-3C42DC032A4D}" type="presOf" srcId="{000854E8-D33C-4B30-B3B5-E81FCDD18527}" destId="{5F98590D-9225-480B-9527-3B52669A1B65}" srcOrd="0" destOrd="0" presId="urn:microsoft.com/office/officeart/2005/8/layout/hierarchy2"/>
    <dgm:cxn modelId="{2BA33EE0-B3CB-4642-84D1-AE266E674353}" srcId="{9BC3C148-BEA3-4358-AA1D-4683A3CCED51}" destId="{3F5A2AC1-39C9-4D53-B36C-A3A4DD6470E5}" srcOrd="2" destOrd="0" parTransId="{777BE59C-A6EB-4D64-939C-29E6E87C8D9C}" sibTransId="{A8003255-5CE2-469B-819C-34DB64C132BF}"/>
    <dgm:cxn modelId="{366D464C-DE3C-41EA-8281-9343ECB1AAE4}" type="presOf" srcId="{89D3036B-3A40-4321-90AD-819252BDA275}" destId="{75D88A4A-6C1C-4DE4-8C0F-62E29F599B11}" srcOrd="0" destOrd="0" presId="urn:microsoft.com/office/officeart/2005/8/layout/hierarchy2"/>
    <dgm:cxn modelId="{610090D2-A907-4EFE-8561-E2BE1292C3BA}" type="presOf" srcId="{777BE59C-A6EB-4D64-939C-29E6E87C8D9C}" destId="{2C5F606B-78D7-4690-953D-AF8F3748C494}" srcOrd="1" destOrd="0" presId="urn:microsoft.com/office/officeart/2005/8/layout/hierarchy2"/>
    <dgm:cxn modelId="{ED83737F-FD18-4F83-A3DF-2AC541CCC33A}" type="presOf" srcId="{26F981C2-1276-409C-8BBC-BFDF7CFDAA2A}" destId="{3C356C93-D4F1-4CE5-901C-65E777E4648C}" srcOrd="0" destOrd="0" presId="urn:microsoft.com/office/officeart/2005/8/layout/hierarchy2"/>
    <dgm:cxn modelId="{7FCA92BD-29E9-4C06-AB61-641F76CB3301}" type="presOf" srcId="{A11AD0CE-C81A-4EEE-9EFF-43A977CB8FFE}" destId="{C9BCFB4A-DBE7-4E98-B868-F67CE9B748C2}" srcOrd="0" destOrd="0" presId="urn:microsoft.com/office/officeart/2005/8/layout/hierarchy2"/>
    <dgm:cxn modelId="{1F1DC44B-3ED0-40F5-9E98-01415EAD9B8E}" type="presOf" srcId="{08651434-FD67-4FC1-B624-F4AE2806CEB7}" destId="{4079FCFE-BCED-49D8-A64D-8DA9D4155FAC}" srcOrd="0" destOrd="0" presId="urn:microsoft.com/office/officeart/2005/8/layout/hierarchy2"/>
    <dgm:cxn modelId="{A5C6550B-618C-40D5-B9A2-D5C404E53FBF}" srcId="{DFC63E6B-B8B7-4350-A7AF-5DE13761000B}" destId="{54AF3A58-58D4-45D7-9CA0-62CA7FF2A014}" srcOrd="1" destOrd="0" parTransId="{547AA7B1-56E1-4351-91AD-410E5925E1C1}" sibTransId="{87D10CE9-9EB5-47C0-A6F9-0FCCE738B5C6}"/>
    <dgm:cxn modelId="{7F8FA9A0-09DF-4DA5-8D20-36ED8AB5E071}" srcId="{046D6ACB-08FD-4135-9B45-14F21D56BF20}" destId="{72864CD6-134E-482A-B63A-D171438DF633}" srcOrd="0" destOrd="0" parTransId="{89D3036B-3A40-4321-90AD-819252BDA275}" sibTransId="{2D0C1B7B-8836-4841-B8F7-D6C64ABBADA6}"/>
    <dgm:cxn modelId="{F62ACAB9-486C-4F67-8A27-4CBA834791DC}" type="presOf" srcId="{32213F89-E95C-4E9B-99A1-197C89B6BF86}" destId="{B9411772-CCBC-48EE-9F02-06575EB45FEF}" srcOrd="1" destOrd="0" presId="urn:microsoft.com/office/officeart/2005/8/layout/hierarchy2"/>
    <dgm:cxn modelId="{31E079E4-DEFA-4443-BC13-0B315088DEC8}" srcId="{DFC63E6B-B8B7-4350-A7AF-5DE13761000B}" destId="{3CA51D79-D8FF-43D9-9256-754C9CEECC41}" srcOrd="0" destOrd="0" parTransId="{000854E8-D33C-4B30-B3B5-E81FCDD18527}" sibTransId="{61F408DA-8B02-4358-90EC-C38CD8E663E8}"/>
    <dgm:cxn modelId="{CFD84B0C-C1CC-4625-AE90-F89917F7F3AE}" type="presOf" srcId="{32213F89-E95C-4E9B-99A1-197C89B6BF86}" destId="{2C4B261B-2B39-432A-A6EE-D60752EFD166}" srcOrd="0" destOrd="0" presId="urn:microsoft.com/office/officeart/2005/8/layout/hierarchy2"/>
    <dgm:cxn modelId="{370A4575-A923-45C7-A119-432E321BE29D}" type="presOf" srcId="{000854E8-D33C-4B30-B3B5-E81FCDD18527}" destId="{77F83260-33E3-4631-9933-C9D419E71ECA}" srcOrd="1" destOrd="0" presId="urn:microsoft.com/office/officeart/2005/8/layout/hierarchy2"/>
    <dgm:cxn modelId="{AA55D69C-E52C-4ACF-ADA1-938C9C3F8402}" type="presOf" srcId="{A11AD0CE-C81A-4EEE-9EFF-43A977CB8FFE}" destId="{10E7DED2-8E86-471A-B9DA-A1D7B0EC01B7}" srcOrd="1" destOrd="0" presId="urn:microsoft.com/office/officeart/2005/8/layout/hierarchy2"/>
    <dgm:cxn modelId="{B4CAAC6B-4EB8-40DF-9C5B-A2AC5C95AF82}" type="presOf" srcId="{72864CD6-134E-482A-B63A-D171438DF633}" destId="{32A79E59-D7BE-4228-8F96-2FEF59B6F0F2}" srcOrd="0" destOrd="0" presId="urn:microsoft.com/office/officeart/2005/8/layout/hierarchy2"/>
    <dgm:cxn modelId="{4151D646-CDD9-4187-96E2-DFF6D65CF2F1}" type="presOf" srcId="{547AA7B1-56E1-4351-91AD-410E5925E1C1}" destId="{0A75AAE7-B617-48D8-9824-CB1A5A408480}" srcOrd="0" destOrd="0" presId="urn:microsoft.com/office/officeart/2005/8/layout/hierarchy2"/>
    <dgm:cxn modelId="{427F818A-2B9A-4FEE-A9A9-EDC733465788}" srcId="{9BC3C148-BEA3-4358-AA1D-4683A3CCED51}" destId="{046D6ACB-08FD-4135-9B45-14F21D56BF20}" srcOrd="1" destOrd="0" parTransId="{A11AD0CE-C81A-4EEE-9EFF-43A977CB8FFE}" sibTransId="{DB31AA05-98D1-43EF-ACF1-91E6389F2624}"/>
    <dgm:cxn modelId="{FA2E704E-F2E7-4CB8-BCAA-86C7CF47112B}" type="presOf" srcId="{54AF3A58-58D4-45D7-9CA0-62CA7FF2A014}" destId="{D00802DC-BB26-4733-BE46-CB9B8619228A}" srcOrd="0" destOrd="0" presId="urn:microsoft.com/office/officeart/2005/8/layout/hierarchy2"/>
    <dgm:cxn modelId="{B91A7F1F-7B12-4E33-AFA5-406DE5C4037E}" srcId="{3F5A2AC1-39C9-4D53-B36C-A3A4DD6470E5}" destId="{26F981C2-1276-409C-8BBC-BFDF7CFDAA2A}" srcOrd="0" destOrd="0" parTransId="{32213F89-E95C-4E9B-99A1-197C89B6BF86}" sibTransId="{A7A0397E-377D-4DA3-999D-CF8C3646EF51}"/>
    <dgm:cxn modelId="{765C9E48-E008-4F8C-BFF1-3CEFB40BE905}" type="presOf" srcId="{3CA51D79-D8FF-43D9-9256-754C9CEECC41}" destId="{349A5474-43ED-4764-9552-688496126B9B}" srcOrd="0" destOrd="0" presId="urn:microsoft.com/office/officeart/2005/8/layout/hierarchy2"/>
    <dgm:cxn modelId="{CADFB7B2-DE2B-4713-865F-5731433C16ED}" type="presOf" srcId="{046D6ACB-08FD-4135-9B45-14F21D56BF20}" destId="{33E56638-5805-4201-803E-0329C028BD55}" srcOrd="0" destOrd="0" presId="urn:microsoft.com/office/officeart/2005/8/layout/hierarchy2"/>
    <dgm:cxn modelId="{6F2BF872-5FDA-4F16-A644-535409226C9A}" srcId="{9BC3C148-BEA3-4358-AA1D-4683A3CCED51}" destId="{DFC63E6B-B8B7-4350-A7AF-5DE13761000B}" srcOrd="0" destOrd="0" parTransId="{55AAD7CF-F304-42E1-A284-62D9D01AED15}" sibTransId="{B4A8B291-0405-44BD-AEF8-31E0364DD612}"/>
    <dgm:cxn modelId="{944C94DD-61E0-4B45-914C-EE7EBD72B652}" type="presOf" srcId="{55AAD7CF-F304-42E1-A284-62D9D01AED15}" destId="{F02FFDDB-5125-4157-AD37-5F17B4EDAAC4}" srcOrd="1" destOrd="0" presId="urn:microsoft.com/office/officeart/2005/8/layout/hierarchy2"/>
    <dgm:cxn modelId="{C7530922-0E28-4150-BAD1-17BB0DDA1833}" type="presParOf" srcId="{4079FCFE-BCED-49D8-A64D-8DA9D4155FAC}" destId="{41DF4E3F-5BB0-47FF-AF90-86D48E9395B4}" srcOrd="0" destOrd="0" presId="urn:microsoft.com/office/officeart/2005/8/layout/hierarchy2"/>
    <dgm:cxn modelId="{F27605ED-B11A-4080-A0A5-035E3F21B5A2}" type="presParOf" srcId="{41DF4E3F-5BB0-47FF-AF90-86D48E9395B4}" destId="{8940F448-38D9-4E8F-AC0C-F2A342DC6E0F}" srcOrd="0" destOrd="0" presId="urn:microsoft.com/office/officeart/2005/8/layout/hierarchy2"/>
    <dgm:cxn modelId="{27A07631-39E2-48D2-80FF-4567E487BFDE}" type="presParOf" srcId="{41DF4E3F-5BB0-47FF-AF90-86D48E9395B4}" destId="{71B045EA-CF12-400C-A495-89D66E4BAA93}" srcOrd="1" destOrd="0" presId="urn:microsoft.com/office/officeart/2005/8/layout/hierarchy2"/>
    <dgm:cxn modelId="{6F9A6C38-CB5F-4833-8E94-D7DF805468F5}" type="presParOf" srcId="{71B045EA-CF12-400C-A495-89D66E4BAA93}" destId="{285A4F20-3795-4932-94C9-8D7D46DA4CA8}" srcOrd="0" destOrd="0" presId="urn:microsoft.com/office/officeart/2005/8/layout/hierarchy2"/>
    <dgm:cxn modelId="{CD1654CF-080E-4D10-9F69-3B3B6F841886}" type="presParOf" srcId="{285A4F20-3795-4932-94C9-8D7D46DA4CA8}" destId="{F02FFDDB-5125-4157-AD37-5F17B4EDAAC4}" srcOrd="0" destOrd="0" presId="urn:microsoft.com/office/officeart/2005/8/layout/hierarchy2"/>
    <dgm:cxn modelId="{92F8C4DE-9C9E-46AD-86FB-F714FDE7242C}" type="presParOf" srcId="{71B045EA-CF12-400C-A495-89D66E4BAA93}" destId="{B86D8003-69F3-464D-8DB8-5B5936FF3A2C}" srcOrd="1" destOrd="0" presId="urn:microsoft.com/office/officeart/2005/8/layout/hierarchy2"/>
    <dgm:cxn modelId="{74D64237-7E38-44F1-BE5F-38661A4C9589}" type="presParOf" srcId="{B86D8003-69F3-464D-8DB8-5B5936FF3A2C}" destId="{1E0541B5-FBF3-4278-8399-D78F2CC545D0}" srcOrd="0" destOrd="0" presId="urn:microsoft.com/office/officeart/2005/8/layout/hierarchy2"/>
    <dgm:cxn modelId="{C26385BC-17EE-43EE-8F29-9E1D33A54625}" type="presParOf" srcId="{B86D8003-69F3-464D-8DB8-5B5936FF3A2C}" destId="{87DFB24B-3359-4EAB-ADEF-962A2659116D}" srcOrd="1" destOrd="0" presId="urn:microsoft.com/office/officeart/2005/8/layout/hierarchy2"/>
    <dgm:cxn modelId="{8BF459AA-3A4F-4939-BD0C-984919687EBD}" type="presParOf" srcId="{87DFB24B-3359-4EAB-ADEF-962A2659116D}" destId="{5F98590D-9225-480B-9527-3B52669A1B65}" srcOrd="0" destOrd="0" presId="urn:microsoft.com/office/officeart/2005/8/layout/hierarchy2"/>
    <dgm:cxn modelId="{4CAF0D18-730B-40A4-8D86-2ECFC083A4A5}" type="presParOf" srcId="{5F98590D-9225-480B-9527-3B52669A1B65}" destId="{77F83260-33E3-4631-9933-C9D419E71ECA}" srcOrd="0" destOrd="0" presId="urn:microsoft.com/office/officeart/2005/8/layout/hierarchy2"/>
    <dgm:cxn modelId="{E3A2D603-9DAB-4240-B19C-B2D92552E474}" type="presParOf" srcId="{87DFB24B-3359-4EAB-ADEF-962A2659116D}" destId="{31EFC6A5-A2B8-4959-AB27-69A79467168A}" srcOrd="1" destOrd="0" presId="urn:microsoft.com/office/officeart/2005/8/layout/hierarchy2"/>
    <dgm:cxn modelId="{05461A0B-7D3D-4318-ADD2-28D13D6A768E}" type="presParOf" srcId="{31EFC6A5-A2B8-4959-AB27-69A79467168A}" destId="{349A5474-43ED-4764-9552-688496126B9B}" srcOrd="0" destOrd="0" presId="urn:microsoft.com/office/officeart/2005/8/layout/hierarchy2"/>
    <dgm:cxn modelId="{8D0F51B4-5D40-4CED-866F-62F003E1D3AF}" type="presParOf" srcId="{31EFC6A5-A2B8-4959-AB27-69A79467168A}" destId="{D6059AB4-9B86-49DE-96FE-5444CEC5338D}" srcOrd="1" destOrd="0" presId="urn:microsoft.com/office/officeart/2005/8/layout/hierarchy2"/>
    <dgm:cxn modelId="{C878286C-C280-4F20-9FB9-2950F2B1E366}" type="presParOf" srcId="{87DFB24B-3359-4EAB-ADEF-962A2659116D}" destId="{0A75AAE7-B617-48D8-9824-CB1A5A408480}" srcOrd="2" destOrd="0" presId="urn:microsoft.com/office/officeart/2005/8/layout/hierarchy2"/>
    <dgm:cxn modelId="{089256DC-E9CA-4929-8795-2518DD5454F3}" type="presParOf" srcId="{0A75AAE7-B617-48D8-9824-CB1A5A408480}" destId="{343FD993-2FC5-423F-8BDE-ED2AA8BF6ECE}" srcOrd="0" destOrd="0" presId="urn:microsoft.com/office/officeart/2005/8/layout/hierarchy2"/>
    <dgm:cxn modelId="{895E7556-5544-48B5-8367-68B5B26322BC}" type="presParOf" srcId="{87DFB24B-3359-4EAB-ADEF-962A2659116D}" destId="{621B9A3B-880E-405C-9F76-7DA294E3E434}" srcOrd="3" destOrd="0" presId="urn:microsoft.com/office/officeart/2005/8/layout/hierarchy2"/>
    <dgm:cxn modelId="{92EC410B-89D3-4722-9B2F-2D43EDB614B0}" type="presParOf" srcId="{621B9A3B-880E-405C-9F76-7DA294E3E434}" destId="{D00802DC-BB26-4733-BE46-CB9B8619228A}" srcOrd="0" destOrd="0" presId="urn:microsoft.com/office/officeart/2005/8/layout/hierarchy2"/>
    <dgm:cxn modelId="{A50044D3-4616-4483-98A9-80B539A36E5B}" type="presParOf" srcId="{621B9A3B-880E-405C-9F76-7DA294E3E434}" destId="{A1361B3E-4174-4F6B-86F3-700F9088DEA0}" srcOrd="1" destOrd="0" presId="urn:microsoft.com/office/officeart/2005/8/layout/hierarchy2"/>
    <dgm:cxn modelId="{6C295D23-75F2-4148-BFDE-581B591D43F4}" type="presParOf" srcId="{71B045EA-CF12-400C-A495-89D66E4BAA93}" destId="{C9BCFB4A-DBE7-4E98-B868-F67CE9B748C2}" srcOrd="2" destOrd="0" presId="urn:microsoft.com/office/officeart/2005/8/layout/hierarchy2"/>
    <dgm:cxn modelId="{D07D2EC0-CB0D-434C-B63C-B60B558BD99E}" type="presParOf" srcId="{C9BCFB4A-DBE7-4E98-B868-F67CE9B748C2}" destId="{10E7DED2-8E86-471A-B9DA-A1D7B0EC01B7}" srcOrd="0" destOrd="0" presId="urn:microsoft.com/office/officeart/2005/8/layout/hierarchy2"/>
    <dgm:cxn modelId="{CB733AC1-A989-4658-9426-F283D91003D6}" type="presParOf" srcId="{71B045EA-CF12-400C-A495-89D66E4BAA93}" destId="{20063E12-791F-4E68-98A1-B5844D3D7982}" srcOrd="3" destOrd="0" presId="urn:microsoft.com/office/officeart/2005/8/layout/hierarchy2"/>
    <dgm:cxn modelId="{8B66FAA5-812E-4C56-A3AA-609952C1BC63}" type="presParOf" srcId="{20063E12-791F-4E68-98A1-B5844D3D7982}" destId="{33E56638-5805-4201-803E-0329C028BD55}" srcOrd="0" destOrd="0" presId="urn:microsoft.com/office/officeart/2005/8/layout/hierarchy2"/>
    <dgm:cxn modelId="{3BEC2635-1A6B-45E5-A5F2-5ED8B347C3F2}" type="presParOf" srcId="{20063E12-791F-4E68-98A1-B5844D3D7982}" destId="{DC0BEF57-D6FA-41EE-979B-A22CA7CD0F37}" srcOrd="1" destOrd="0" presId="urn:microsoft.com/office/officeart/2005/8/layout/hierarchy2"/>
    <dgm:cxn modelId="{C825DF40-7747-4537-8BE6-EFEF4C1358B8}" type="presParOf" srcId="{DC0BEF57-D6FA-41EE-979B-A22CA7CD0F37}" destId="{75D88A4A-6C1C-4DE4-8C0F-62E29F599B11}" srcOrd="0" destOrd="0" presId="urn:microsoft.com/office/officeart/2005/8/layout/hierarchy2"/>
    <dgm:cxn modelId="{4EA3559F-F21D-42CC-96F8-F8F38C3C7B11}" type="presParOf" srcId="{75D88A4A-6C1C-4DE4-8C0F-62E29F599B11}" destId="{310F13EA-736C-4799-96DA-865C70F63CC9}" srcOrd="0" destOrd="0" presId="urn:microsoft.com/office/officeart/2005/8/layout/hierarchy2"/>
    <dgm:cxn modelId="{983D2666-9479-4896-9174-D719ED6C9BD6}" type="presParOf" srcId="{DC0BEF57-D6FA-41EE-979B-A22CA7CD0F37}" destId="{A75E2FFB-6CE1-4E06-8B3B-9E69C79844F4}" srcOrd="1" destOrd="0" presId="urn:microsoft.com/office/officeart/2005/8/layout/hierarchy2"/>
    <dgm:cxn modelId="{5514A81D-60FE-47C3-A31B-B81F388F8662}" type="presParOf" srcId="{A75E2FFB-6CE1-4E06-8B3B-9E69C79844F4}" destId="{32A79E59-D7BE-4228-8F96-2FEF59B6F0F2}" srcOrd="0" destOrd="0" presId="urn:microsoft.com/office/officeart/2005/8/layout/hierarchy2"/>
    <dgm:cxn modelId="{B4462F0C-9B98-4807-A934-EC284C39EA58}" type="presParOf" srcId="{A75E2FFB-6CE1-4E06-8B3B-9E69C79844F4}" destId="{A2A41584-F889-4638-91AD-A001505C43EC}" srcOrd="1" destOrd="0" presId="urn:microsoft.com/office/officeart/2005/8/layout/hierarchy2"/>
    <dgm:cxn modelId="{095E7460-5827-4AF2-B5A9-1A3AFFAA7E27}" type="presParOf" srcId="{71B045EA-CF12-400C-A495-89D66E4BAA93}" destId="{39B712CC-2D77-46F4-9099-AD6714CAC791}" srcOrd="4" destOrd="0" presId="urn:microsoft.com/office/officeart/2005/8/layout/hierarchy2"/>
    <dgm:cxn modelId="{A4A281FC-227C-414B-823D-9A734CFB4C2C}" type="presParOf" srcId="{39B712CC-2D77-46F4-9099-AD6714CAC791}" destId="{2C5F606B-78D7-4690-953D-AF8F3748C494}" srcOrd="0" destOrd="0" presId="urn:microsoft.com/office/officeart/2005/8/layout/hierarchy2"/>
    <dgm:cxn modelId="{286A2E35-EC29-4CA4-A583-611AA06C3E37}" type="presParOf" srcId="{71B045EA-CF12-400C-A495-89D66E4BAA93}" destId="{0D8331F9-5B7D-4F4E-A13C-735C8108DD78}" srcOrd="5" destOrd="0" presId="urn:microsoft.com/office/officeart/2005/8/layout/hierarchy2"/>
    <dgm:cxn modelId="{7D521076-AFC5-48BE-8A45-9EF6834AB3E8}" type="presParOf" srcId="{0D8331F9-5B7D-4F4E-A13C-735C8108DD78}" destId="{5B9F5D01-CE7D-4CCA-B7BD-A74F4C79DCDE}" srcOrd="0" destOrd="0" presId="urn:microsoft.com/office/officeart/2005/8/layout/hierarchy2"/>
    <dgm:cxn modelId="{6C227052-F40C-4BA3-BC80-581E0235329C}" type="presParOf" srcId="{0D8331F9-5B7D-4F4E-A13C-735C8108DD78}" destId="{887EA484-AF1B-460C-A755-A1A7033F25F1}" srcOrd="1" destOrd="0" presId="urn:microsoft.com/office/officeart/2005/8/layout/hierarchy2"/>
    <dgm:cxn modelId="{B3D5E8D6-B88A-4375-9201-49338B3682FF}" type="presParOf" srcId="{887EA484-AF1B-460C-A755-A1A7033F25F1}" destId="{2C4B261B-2B39-432A-A6EE-D60752EFD166}" srcOrd="0" destOrd="0" presId="urn:microsoft.com/office/officeart/2005/8/layout/hierarchy2"/>
    <dgm:cxn modelId="{4C221BE5-A9EA-4781-8EAB-1A2C32C2847C}" type="presParOf" srcId="{2C4B261B-2B39-432A-A6EE-D60752EFD166}" destId="{B9411772-CCBC-48EE-9F02-06575EB45FEF}" srcOrd="0" destOrd="0" presId="urn:microsoft.com/office/officeart/2005/8/layout/hierarchy2"/>
    <dgm:cxn modelId="{23D627F4-6C65-419B-880B-F1EE1DD8C4A6}" type="presParOf" srcId="{887EA484-AF1B-460C-A755-A1A7033F25F1}" destId="{E421C2D5-156B-41C4-8EFB-E6B16BF76E92}" srcOrd="1" destOrd="0" presId="urn:microsoft.com/office/officeart/2005/8/layout/hierarchy2"/>
    <dgm:cxn modelId="{7D021B72-5F79-4057-9BB9-4CA8442F39C2}" type="presParOf" srcId="{E421C2D5-156B-41C4-8EFB-E6B16BF76E92}" destId="{3C356C93-D4F1-4CE5-901C-65E777E4648C}" srcOrd="0" destOrd="0" presId="urn:microsoft.com/office/officeart/2005/8/layout/hierarchy2"/>
    <dgm:cxn modelId="{86849491-334A-4590-908A-2863829E852C}" type="presParOf" srcId="{E421C2D5-156B-41C4-8EFB-E6B16BF76E92}" destId="{6E6C0111-CC8B-42DA-97EB-96575F89E98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0F448-38D9-4E8F-AC0C-F2A342DC6E0F}">
      <dsp:nvSpPr>
        <dsp:cNvPr id="0" name=""/>
        <dsp:cNvSpPr/>
      </dsp:nvSpPr>
      <dsp:spPr>
        <a:xfrm>
          <a:off x="10800" y="1468360"/>
          <a:ext cx="2848063" cy="4398322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Социальная практика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«Профилактика повторных отказов от детей в замещающих семьях»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4217" y="1551777"/>
        <a:ext cx="2681229" cy="4231488"/>
      </dsp:txXfrm>
    </dsp:sp>
    <dsp:sp modelId="{285A4F20-3795-4932-94C9-8D7D46DA4CA8}">
      <dsp:nvSpPr>
        <dsp:cNvPr id="0" name=""/>
        <dsp:cNvSpPr/>
      </dsp:nvSpPr>
      <dsp:spPr>
        <a:xfrm rot="17945813">
          <a:off x="2257128" y="2624329"/>
          <a:ext cx="2342697" cy="39336"/>
        </a:xfrm>
        <a:custGeom>
          <a:avLst/>
          <a:gdLst/>
          <a:ahLst/>
          <a:cxnLst/>
          <a:rect l="0" t="0" r="0" b="0"/>
          <a:pathLst>
            <a:path>
              <a:moveTo>
                <a:pt x="0" y="19668"/>
              </a:moveTo>
              <a:lnTo>
                <a:pt x="2342697" y="196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3369910" y="2585430"/>
        <a:ext cx="117134" cy="117134"/>
      </dsp:txXfrm>
    </dsp:sp>
    <dsp:sp modelId="{1E0541B5-FBF3-4278-8399-D78F2CC545D0}">
      <dsp:nvSpPr>
        <dsp:cNvPr id="0" name=""/>
        <dsp:cNvSpPr/>
      </dsp:nvSpPr>
      <dsp:spPr>
        <a:xfrm>
          <a:off x="3998090" y="908459"/>
          <a:ext cx="2848063" cy="1424031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Клуб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МультСреда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39798" y="950167"/>
        <a:ext cx="2764647" cy="1340615"/>
      </dsp:txXfrm>
    </dsp:sp>
    <dsp:sp modelId="{5F98590D-9225-480B-9527-3B52669A1B65}">
      <dsp:nvSpPr>
        <dsp:cNvPr id="0" name=""/>
        <dsp:cNvSpPr/>
      </dsp:nvSpPr>
      <dsp:spPr>
        <a:xfrm rot="19457599">
          <a:off x="6714286" y="1191397"/>
          <a:ext cx="1402960" cy="39336"/>
        </a:xfrm>
        <a:custGeom>
          <a:avLst/>
          <a:gdLst/>
          <a:ahLst/>
          <a:cxnLst/>
          <a:rect l="0" t="0" r="0" b="0"/>
          <a:pathLst>
            <a:path>
              <a:moveTo>
                <a:pt x="0" y="19668"/>
              </a:moveTo>
              <a:lnTo>
                <a:pt x="1402960" y="1966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80693" y="1175992"/>
        <a:ext cx="70148" cy="70148"/>
      </dsp:txXfrm>
    </dsp:sp>
    <dsp:sp modelId="{349A5474-43ED-4764-9552-688496126B9B}">
      <dsp:nvSpPr>
        <dsp:cNvPr id="0" name=""/>
        <dsp:cNvSpPr/>
      </dsp:nvSpPr>
      <dsp:spPr>
        <a:xfrm>
          <a:off x="7985380" y="89640"/>
          <a:ext cx="2848063" cy="1424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Занятия для приемных детей от 5 до 10 лет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027088" y="131348"/>
        <a:ext cx="2764647" cy="1340615"/>
      </dsp:txXfrm>
    </dsp:sp>
    <dsp:sp modelId="{0A75AAE7-B617-48D8-9824-CB1A5A408480}">
      <dsp:nvSpPr>
        <dsp:cNvPr id="0" name=""/>
        <dsp:cNvSpPr/>
      </dsp:nvSpPr>
      <dsp:spPr>
        <a:xfrm rot="2142401">
          <a:off x="6714286" y="2010216"/>
          <a:ext cx="1402960" cy="39336"/>
        </a:xfrm>
        <a:custGeom>
          <a:avLst/>
          <a:gdLst/>
          <a:ahLst/>
          <a:cxnLst/>
          <a:rect l="0" t="0" r="0" b="0"/>
          <a:pathLst>
            <a:path>
              <a:moveTo>
                <a:pt x="0" y="19668"/>
              </a:moveTo>
              <a:lnTo>
                <a:pt x="1402960" y="1966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80693" y="1994810"/>
        <a:ext cx="70148" cy="70148"/>
      </dsp:txXfrm>
    </dsp:sp>
    <dsp:sp modelId="{D00802DC-BB26-4733-BE46-CB9B8619228A}">
      <dsp:nvSpPr>
        <dsp:cNvPr id="0" name=""/>
        <dsp:cNvSpPr/>
      </dsp:nvSpPr>
      <dsp:spPr>
        <a:xfrm>
          <a:off x="7985380" y="1727277"/>
          <a:ext cx="2848063" cy="1424031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Клуб «Быть вместе!» для приемных родителей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027088" y="1768985"/>
        <a:ext cx="2764647" cy="1340615"/>
      </dsp:txXfrm>
    </dsp:sp>
    <dsp:sp modelId="{C9BCFB4A-DBE7-4E98-B868-F67CE9B748C2}">
      <dsp:nvSpPr>
        <dsp:cNvPr id="0" name=""/>
        <dsp:cNvSpPr/>
      </dsp:nvSpPr>
      <dsp:spPr>
        <a:xfrm rot="1186030">
          <a:off x="2823198" y="3852557"/>
          <a:ext cx="1210558" cy="39336"/>
        </a:xfrm>
        <a:custGeom>
          <a:avLst/>
          <a:gdLst/>
          <a:ahLst/>
          <a:cxnLst/>
          <a:rect l="0" t="0" r="0" b="0"/>
          <a:pathLst>
            <a:path>
              <a:moveTo>
                <a:pt x="0" y="19668"/>
              </a:moveTo>
              <a:lnTo>
                <a:pt x="1210558" y="196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398213" y="3841961"/>
        <a:ext cx="60527" cy="60527"/>
      </dsp:txXfrm>
    </dsp:sp>
    <dsp:sp modelId="{33E56638-5805-4201-803E-0329C028BD55}">
      <dsp:nvSpPr>
        <dsp:cNvPr id="0" name=""/>
        <dsp:cNvSpPr/>
      </dsp:nvSpPr>
      <dsp:spPr>
        <a:xfrm>
          <a:off x="3998090" y="3364914"/>
          <a:ext cx="2848063" cy="1424031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Клуб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Моя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траектория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39798" y="3406622"/>
        <a:ext cx="2764647" cy="1340615"/>
      </dsp:txXfrm>
    </dsp:sp>
    <dsp:sp modelId="{75D88A4A-6C1C-4DE4-8C0F-62E29F599B11}">
      <dsp:nvSpPr>
        <dsp:cNvPr id="0" name=""/>
        <dsp:cNvSpPr/>
      </dsp:nvSpPr>
      <dsp:spPr>
        <a:xfrm>
          <a:off x="6846154" y="4057262"/>
          <a:ext cx="1139225" cy="39336"/>
        </a:xfrm>
        <a:custGeom>
          <a:avLst/>
          <a:gdLst/>
          <a:ahLst/>
          <a:cxnLst/>
          <a:rect l="0" t="0" r="0" b="0"/>
          <a:pathLst>
            <a:path>
              <a:moveTo>
                <a:pt x="0" y="19668"/>
              </a:moveTo>
              <a:lnTo>
                <a:pt x="1139225" y="1966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87286" y="4048449"/>
        <a:ext cx="56961" cy="56961"/>
      </dsp:txXfrm>
    </dsp:sp>
    <dsp:sp modelId="{32A79E59-D7BE-4228-8F96-2FEF59B6F0F2}">
      <dsp:nvSpPr>
        <dsp:cNvPr id="0" name=""/>
        <dsp:cNvSpPr/>
      </dsp:nvSpPr>
      <dsp:spPr>
        <a:xfrm>
          <a:off x="7985380" y="3364914"/>
          <a:ext cx="2848063" cy="1424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Занятия для приемных детей от 11 до 17 лет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027088" y="3406622"/>
        <a:ext cx="2764647" cy="1340615"/>
      </dsp:txXfrm>
    </dsp:sp>
    <dsp:sp modelId="{39B712CC-2D77-46F4-9099-AD6714CAC791}">
      <dsp:nvSpPr>
        <dsp:cNvPr id="0" name=""/>
        <dsp:cNvSpPr/>
      </dsp:nvSpPr>
      <dsp:spPr>
        <a:xfrm rot="3654187">
          <a:off x="2257128" y="4671375"/>
          <a:ext cx="2342697" cy="39336"/>
        </a:xfrm>
        <a:custGeom>
          <a:avLst/>
          <a:gdLst/>
          <a:ahLst/>
          <a:cxnLst/>
          <a:rect l="0" t="0" r="0" b="0"/>
          <a:pathLst>
            <a:path>
              <a:moveTo>
                <a:pt x="0" y="19668"/>
              </a:moveTo>
              <a:lnTo>
                <a:pt x="2342697" y="196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3369910" y="4632476"/>
        <a:ext cx="117134" cy="117134"/>
      </dsp:txXfrm>
    </dsp:sp>
    <dsp:sp modelId="{5B9F5D01-CE7D-4CCA-B7BD-A74F4C79DCDE}">
      <dsp:nvSpPr>
        <dsp:cNvPr id="0" name=""/>
        <dsp:cNvSpPr/>
      </dsp:nvSpPr>
      <dsp:spPr>
        <a:xfrm>
          <a:off x="3998090" y="5002551"/>
          <a:ext cx="2848063" cy="1424031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Клуб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Хочу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в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семью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39798" y="5044259"/>
        <a:ext cx="2764647" cy="1340615"/>
      </dsp:txXfrm>
    </dsp:sp>
    <dsp:sp modelId="{2C4B261B-2B39-432A-A6EE-D60752EFD166}">
      <dsp:nvSpPr>
        <dsp:cNvPr id="0" name=""/>
        <dsp:cNvSpPr/>
      </dsp:nvSpPr>
      <dsp:spPr>
        <a:xfrm>
          <a:off x="6846154" y="5694898"/>
          <a:ext cx="1139225" cy="39336"/>
        </a:xfrm>
        <a:custGeom>
          <a:avLst/>
          <a:gdLst/>
          <a:ahLst/>
          <a:cxnLst/>
          <a:rect l="0" t="0" r="0" b="0"/>
          <a:pathLst>
            <a:path>
              <a:moveTo>
                <a:pt x="0" y="19668"/>
              </a:moveTo>
              <a:lnTo>
                <a:pt x="1139225" y="1966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387286" y="5686086"/>
        <a:ext cx="56961" cy="56961"/>
      </dsp:txXfrm>
    </dsp:sp>
    <dsp:sp modelId="{3C356C93-D4F1-4CE5-901C-65E777E4648C}">
      <dsp:nvSpPr>
        <dsp:cNvPr id="0" name=""/>
        <dsp:cNvSpPr/>
      </dsp:nvSpPr>
      <dsp:spPr>
        <a:xfrm>
          <a:off x="7985380" y="5002551"/>
          <a:ext cx="2848063" cy="1424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Занятия для детей от 11 до 17 лет, временно оставшихся без попечения родителей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027088" y="5044259"/>
        <a:ext cx="2764647" cy="1340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57538" cy="5238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125913" y="0"/>
            <a:ext cx="3157537" cy="5238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2D5C9-4A68-40A0-B23C-D494A26E3454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52400" y="785813"/>
            <a:ext cx="6980238" cy="3927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28663" y="4975225"/>
            <a:ext cx="5827712" cy="4711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947275"/>
            <a:ext cx="3157538" cy="5238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125913" y="9947275"/>
            <a:ext cx="3157537" cy="5238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51017-0FA1-44CA-896B-5D552866AB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325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1017-0FA1-44CA-896B-5D552866AB2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659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="" xmlns:a16="http://schemas.microsoft.com/office/drawing/2014/main" id="{1A1C2B09-427E-4406-A9E1-E2A4EC6FA1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6733" y="0"/>
            <a:ext cx="6215271" cy="6858000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6678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ADA8B94-6EF9-4AA0-800B-5E72166372EC}"/>
              </a:ext>
            </a:extLst>
          </p:cNvPr>
          <p:cNvSpPr/>
          <p:nvPr userDrawn="1"/>
        </p:nvSpPr>
        <p:spPr>
          <a:xfrm>
            <a:off x="3631475" y="4395288"/>
            <a:ext cx="2560320" cy="1946366"/>
          </a:xfrm>
          <a:prstGeom prst="rect">
            <a:avLst/>
          </a:prstGeom>
          <a:solidFill>
            <a:srgbClr val="637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DF9C5CD3-F46F-45EB-BFA9-1E937384F7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98501"/>
            <a:ext cx="5496024" cy="4963886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6728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4378B08-CCB8-4774-AFE5-C20E9CAB40FA}"/>
              </a:ext>
            </a:extLst>
          </p:cNvPr>
          <p:cNvSpPr/>
          <p:nvPr userDrawn="1"/>
        </p:nvSpPr>
        <p:spPr>
          <a:xfrm>
            <a:off x="9956805" y="5727762"/>
            <a:ext cx="2235199" cy="591343"/>
          </a:xfrm>
          <a:prstGeom prst="rect">
            <a:avLst/>
          </a:prstGeom>
          <a:solidFill>
            <a:srgbClr val="637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="" xmlns:a16="http://schemas.microsoft.com/office/drawing/2014/main" id="{9BFAA99C-5A6D-4628-9F15-8D8CF94529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55889" y="3026228"/>
            <a:ext cx="7561943" cy="2997200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53E4154-4336-4AF0-B526-703A6B667A39}"/>
              </a:ext>
            </a:extLst>
          </p:cNvPr>
          <p:cNvSpPr/>
          <p:nvPr userDrawn="1"/>
        </p:nvSpPr>
        <p:spPr>
          <a:xfrm>
            <a:off x="3" y="6"/>
            <a:ext cx="2235199" cy="591343"/>
          </a:xfrm>
          <a:prstGeom prst="rect">
            <a:avLst/>
          </a:prstGeom>
          <a:solidFill>
            <a:srgbClr val="637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664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5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8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11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592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97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59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46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300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93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99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3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86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6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576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2E18109-0032-415D-95D8-E09395484B10}"/>
              </a:ext>
            </a:extLst>
          </p:cNvPr>
          <p:cNvSpPr txBox="1"/>
          <p:nvPr/>
        </p:nvSpPr>
        <p:spPr>
          <a:xfrm>
            <a:off x="562707" y="904406"/>
            <a:ext cx="5108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spc="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spc="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spc="200" dirty="0" smtClean="0">
                <a:latin typeface="Times New Roman" pitchFamily="18" charset="0"/>
                <a:cs typeface="Times New Roman" pitchFamily="18" charset="0"/>
              </a:rPr>
              <a:t>ПЕНЗЕНСКАЯ ОБЛАСТЬ</a:t>
            </a:r>
            <a:endParaRPr lang="en-US" sz="1400" spc="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047EF8F-6F11-4D8E-BBD1-5E4E7B9B75A2}"/>
              </a:ext>
            </a:extLst>
          </p:cNvPr>
          <p:cNvSpPr txBox="1"/>
          <p:nvPr/>
        </p:nvSpPr>
        <p:spPr>
          <a:xfrm>
            <a:off x="202245" y="1275961"/>
            <a:ext cx="6276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300" dirty="0" smtClean="0">
                <a:latin typeface="Times New Roman" pitchFamily="18" charset="0"/>
                <a:cs typeface="Times New Roman" pitchFamily="18" charset="0"/>
              </a:rPr>
              <a:t>ГБУ ССЗН «Областной социально- реабилитационный центр для детей и молодых инвалидов»</a:t>
            </a:r>
            <a:endParaRPr lang="en-US" sz="2000" b="1" spc="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37AEF4D-AB31-4488-B6F7-0A5A1AA85394}"/>
              </a:ext>
            </a:extLst>
          </p:cNvPr>
          <p:cNvSpPr/>
          <p:nvPr/>
        </p:nvSpPr>
        <p:spPr>
          <a:xfrm>
            <a:off x="11495317" y="-17430"/>
            <a:ext cx="696687" cy="2607129"/>
          </a:xfrm>
          <a:prstGeom prst="rect">
            <a:avLst/>
          </a:prstGeom>
          <a:solidFill>
            <a:srgbClr val="637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cxnSp>
        <p:nvCxnSpPr>
          <p:cNvPr id="8" name="Straight Connector 21">
            <a:extLst>
              <a:ext uri="{FF2B5EF4-FFF2-40B4-BE49-F238E27FC236}">
                <a16:creationId xmlns="" xmlns:a16="http://schemas.microsoft.com/office/drawing/2014/main" id="{641364AC-5393-4D25-B6C8-E450984D9A66}"/>
              </a:ext>
            </a:extLst>
          </p:cNvPr>
          <p:cNvCxnSpPr>
            <a:cxnSpLocks/>
          </p:cNvCxnSpPr>
          <p:nvPr/>
        </p:nvCxnSpPr>
        <p:spPr>
          <a:xfrm>
            <a:off x="2058064" y="4440974"/>
            <a:ext cx="21600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047EF8F-6F11-4D8E-BBD1-5E4E7B9B75A2}"/>
              </a:ext>
            </a:extLst>
          </p:cNvPr>
          <p:cNvSpPr txBox="1"/>
          <p:nvPr/>
        </p:nvSpPr>
        <p:spPr>
          <a:xfrm>
            <a:off x="98987" y="2613129"/>
            <a:ext cx="6276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ea typeface="Calibri"/>
                <a:cs typeface="Times New Roman" pitchFamily="18" charset="0"/>
              </a:rPr>
              <a:t>Социальная </a:t>
            </a:r>
            <a:r>
              <a:rPr lang="ru-RU" sz="24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практика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«Профилактика повторных отказов от детей в замещающих семьях</a:t>
            </a:r>
            <a:r>
              <a:rPr lang="ru-RU" sz="2400" b="1" spc="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2400" b="1" spc="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21">
            <a:extLst>
              <a:ext uri="{FF2B5EF4-FFF2-40B4-BE49-F238E27FC236}">
                <a16:creationId xmlns="" xmlns:a16="http://schemas.microsoft.com/office/drawing/2014/main" id="{641364AC-5393-4D25-B6C8-E450984D9A66}"/>
              </a:ext>
            </a:extLst>
          </p:cNvPr>
          <p:cNvCxnSpPr>
            <a:cxnSpLocks/>
          </p:cNvCxnSpPr>
          <p:nvPr/>
        </p:nvCxnSpPr>
        <p:spPr>
          <a:xfrm>
            <a:off x="426327" y="771996"/>
            <a:ext cx="348625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55" y="87043"/>
            <a:ext cx="429396" cy="5624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873" y="174038"/>
            <a:ext cx="557052" cy="5518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328" y="237521"/>
            <a:ext cx="1103472" cy="424879"/>
          </a:xfrm>
          <a:prstGeom prst="rect">
            <a:avLst/>
          </a:prstGeom>
        </p:spPr>
      </p:pic>
      <p:cxnSp>
        <p:nvCxnSpPr>
          <p:cNvPr id="20" name="Straight Connector 21">
            <a:extLst>
              <a:ext uri="{FF2B5EF4-FFF2-40B4-BE49-F238E27FC236}">
                <a16:creationId xmlns="" xmlns:a16="http://schemas.microsoft.com/office/drawing/2014/main" id="{641364AC-5393-4D25-B6C8-E450984D9A66}"/>
              </a:ext>
            </a:extLst>
          </p:cNvPr>
          <p:cNvCxnSpPr>
            <a:cxnSpLocks/>
          </p:cNvCxnSpPr>
          <p:nvPr/>
        </p:nvCxnSpPr>
        <p:spPr>
          <a:xfrm>
            <a:off x="3777872" y="771996"/>
            <a:ext cx="21600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047EF8F-6F11-4D8E-BBD1-5E4E7B9B75A2}"/>
              </a:ext>
            </a:extLst>
          </p:cNvPr>
          <p:cNvSpPr txBox="1"/>
          <p:nvPr/>
        </p:nvSpPr>
        <p:spPr>
          <a:xfrm>
            <a:off x="230875" y="4463209"/>
            <a:ext cx="62761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300" dirty="0" smtClean="0">
                <a:latin typeface="Times New Roman" pitchFamily="18" charset="0"/>
                <a:cs typeface="Times New Roman" pitchFamily="18" charset="0"/>
              </a:rPr>
              <a:t>Заведующий отделением сопровождения семей с детьми</a:t>
            </a:r>
          </a:p>
          <a:p>
            <a:pPr algn="ctr"/>
            <a:r>
              <a:rPr lang="ru-RU" sz="2000" b="1" spc="3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spc="300" dirty="0" smtClean="0">
                <a:latin typeface="Times New Roman" pitchFamily="18" charset="0"/>
                <a:cs typeface="Times New Roman" pitchFamily="18" charset="0"/>
              </a:rPr>
              <a:t>Богатырева Ольга Владимировна</a:t>
            </a:r>
            <a:endParaRPr lang="en-US" sz="2000" b="1" spc="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" r="576"/>
          <a:stretch>
            <a:fillRect/>
          </a:stretch>
        </p:blipFill>
        <p:spPr bwMode="auto">
          <a:xfrm>
            <a:off x="7086600" y="360676"/>
            <a:ext cx="4090264" cy="616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9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ED2509A5-BD6B-4D70-94E2-EE6ECCA304D6}"/>
              </a:ext>
            </a:extLst>
          </p:cNvPr>
          <p:cNvSpPr txBox="1"/>
          <p:nvPr/>
        </p:nvSpPr>
        <p:spPr>
          <a:xfrm>
            <a:off x="64484" y="252026"/>
            <a:ext cx="112863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cap="all" spc="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Актуальные проблемы</a:t>
            </a:r>
            <a:r>
              <a:rPr lang="ru-RU" sz="3200" b="1" cap="all" spc="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lvl="0"/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наличие психологических, эмоциональных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социальных трудностей у замещающих родителей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воспитании приемных детей, а также при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вхождении ребенка в замещающую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семью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/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благополучной среды в замещающих семьях для развития и воспитания приемных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детей в связи с эмоциональным выгоранием </a:t>
            </a:r>
          </a:p>
          <a:p>
            <a:pPr marL="285750" lvl="0"/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замещающих родителей; 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/>
            <a:r>
              <a:rPr lang="ru-RU"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девиантное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поведение приемных детей в подростковый период.</a:t>
            </a:r>
            <a:endParaRPr lang="en-US" sz="2400" b="1" spc="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135463" y="917547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88" name="Rectangle 20">
            <a:extLst>
              <a:ext uri="{FF2B5EF4-FFF2-40B4-BE49-F238E27FC236}">
                <a16:creationId xmlns="" xmlns:a16="http://schemas.microsoft.com/office/drawing/2014/main" id="{46D022F0-41EF-496D-AD6B-52BA480FBF79}"/>
              </a:ext>
            </a:extLst>
          </p:cNvPr>
          <p:cNvSpPr/>
          <p:nvPr/>
        </p:nvSpPr>
        <p:spPr>
          <a:xfrm>
            <a:off x="135463" y="2028809"/>
            <a:ext cx="180000" cy="180000"/>
          </a:xfrm>
          <a:prstGeom prst="rect">
            <a:avLst/>
          </a:prstGeom>
          <a:solidFill>
            <a:srgbClr val="637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89" name="Rectangle 21">
            <a:extLst>
              <a:ext uri="{FF2B5EF4-FFF2-40B4-BE49-F238E27FC236}">
                <a16:creationId xmlns="" xmlns:a16="http://schemas.microsoft.com/office/drawing/2014/main" id="{B9D312F6-C5D0-4E78-9AF4-0C54D9B6BEB1}"/>
              </a:ext>
            </a:extLst>
          </p:cNvPr>
          <p:cNvSpPr/>
          <p:nvPr/>
        </p:nvSpPr>
        <p:spPr>
          <a:xfrm>
            <a:off x="135463" y="3128659"/>
            <a:ext cx="180000" cy="180000"/>
          </a:xfrm>
          <a:prstGeom prst="rect">
            <a:avLst/>
          </a:prstGeom>
          <a:solidFill>
            <a:srgbClr val="AA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6" y="3594095"/>
            <a:ext cx="5442265" cy="3185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EEB9AF9-ACB3-4B85-8BCD-1238C8F1EC79}"/>
              </a:ext>
            </a:extLst>
          </p:cNvPr>
          <p:cNvSpPr txBox="1"/>
          <p:nvPr/>
        </p:nvSpPr>
        <p:spPr>
          <a:xfrm>
            <a:off x="6210281" y="3349731"/>
            <a:ext cx="53144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cap="all" spc="300" dirty="0" smtClean="0">
                <a:latin typeface="Times New Roman" pitchFamily="18" charset="0"/>
                <a:cs typeface="Times New Roman" pitchFamily="18" charset="0"/>
              </a:rPr>
              <a:t>Решение проблем:</a:t>
            </a:r>
            <a:endParaRPr lang="en-US" sz="3200" b="1" cap="all" spc="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EEB9AF9-ACB3-4B85-8BCD-1238C8F1EC79}"/>
              </a:ext>
            </a:extLst>
          </p:cNvPr>
          <p:cNvSpPr txBox="1"/>
          <p:nvPr/>
        </p:nvSpPr>
        <p:spPr>
          <a:xfrm>
            <a:off x="6304084" y="4024674"/>
            <a:ext cx="58205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kern="0" cap="all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создание центра дневного пребывания для детей из замещающих </a:t>
            </a:r>
            <a:r>
              <a:rPr lang="ru-RU" sz="2800" b="1" kern="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семей и детей, оставшихся без попечения родителей</a:t>
            </a:r>
            <a:endParaRPr lang="en-US" sz="2800" b="1" spc="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углом 2"/>
          <p:cNvSpPr/>
          <p:nvPr/>
        </p:nvSpPr>
        <p:spPr>
          <a:xfrm rot="5400000">
            <a:off x="10566591" y="1767423"/>
            <a:ext cx="1381584" cy="1520888"/>
          </a:xfrm>
          <a:prstGeom prst="ben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0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3" t="19665" r="5398" b="9086"/>
          <a:stretch/>
        </p:blipFill>
        <p:spPr bwMode="auto">
          <a:xfrm>
            <a:off x="7912359" y="3868177"/>
            <a:ext cx="4015459" cy="2670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EEB9AF9-ACB3-4B85-8BCD-1238C8F1EC79}"/>
              </a:ext>
            </a:extLst>
          </p:cNvPr>
          <p:cNvSpPr txBox="1"/>
          <p:nvPr/>
        </p:nvSpPr>
        <p:spPr>
          <a:xfrm>
            <a:off x="4666671" y="1637021"/>
            <a:ext cx="45793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spc="300" dirty="0" smtClean="0">
                <a:latin typeface="Times New Roman" pitchFamily="18" charset="0"/>
                <a:cs typeface="Times New Roman" pitchFamily="18" charset="0"/>
              </a:rPr>
              <a:t>Целевая аудитория:</a:t>
            </a:r>
            <a:endParaRPr lang="en-US" sz="3200" b="1" spc="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ED2509A5-BD6B-4D70-94E2-EE6ECCA304D6}"/>
              </a:ext>
            </a:extLst>
          </p:cNvPr>
          <p:cNvSpPr txBox="1"/>
          <p:nvPr/>
        </p:nvSpPr>
        <p:spPr>
          <a:xfrm>
            <a:off x="64484" y="252026"/>
            <a:ext cx="112863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</a:pPr>
            <a:r>
              <a:rPr lang="ru-RU" sz="24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ЦЕЛЬ ПРАКТИКИ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создание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комплекса условий для личностного, физического, социального, духовно-нравственного, интеллектуального здоровья замещающей семьи, оказание ей социально-педагогической и психологической помощи для предупреждения возникновения явлений социальной 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Calibri"/>
              </a:rPr>
              <a:t>дезадаптации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 и проблем в развитии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приемных детей</a:t>
            </a:r>
            <a:endParaRPr lang="ru-RU" sz="2000" b="1" kern="0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Rectangle 10">
            <a:extLst>
              <a:ext uri="{FF2B5EF4-FFF2-40B4-BE49-F238E27FC236}">
                <a16:creationId xmlns="" xmlns:a16="http://schemas.microsoft.com/office/drawing/2014/main" id="{8A41DFA7-D8B0-4914-B5A0-947EB683325D}"/>
              </a:ext>
            </a:extLst>
          </p:cNvPr>
          <p:cNvSpPr/>
          <p:nvPr/>
        </p:nvSpPr>
        <p:spPr>
          <a:xfrm>
            <a:off x="4926564" y="2117197"/>
            <a:ext cx="7001254" cy="206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замещающие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семьи, нуждающиеся в помощи по организации жизнедеятельности в интересах благополучия детей;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замещающие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семьи, затронутые конфликтом;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замещающие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семьи с высоким риском отказа от детей;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дети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от 11 до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17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лет, временно оставшиеся без попечения родителей.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7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4656858" y="2333108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88" name="Rectangle 20">
            <a:extLst>
              <a:ext uri="{FF2B5EF4-FFF2-40B4-BE49-F238E27FC236}">
                <a16:creationId xmlns="" xmlns:a16="http://schemas.microsoft.com/office/drawing/2014/main" id="{46D022F0-41EF-496D-AD6B-52BA480FBF79}"/>
              </a:ext>
            </a:extLst>
          </p:cNvPr>
          <p:cNvSpPr/>
          <p:nvPr/>
        </p:nvSpPr>
        <p:spPr>
          <a:xfrm>
            <a:off x="4653247" y="2870793"/>
            <a:ext cx="180000" cy="180000"/>
          </a:xfrm>
          <a:prstGeom prst="rect">
            <a:avLst/>
          </a:prstGeom>
          <a:solidFill>
            <a:srgbClr val="637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89" name="Rectangle 21">
            <a:extLst>
              <a:ext uri="{FF2B5EF4-FFF2-40B4-BE49-F238E27FC236}">
                <a16:creationId xmlns="" xmlns:a16="http://schemas.microsoft.com/office/drawing/2014/main" id="{B9D312F6-C5D0-4E78-9AF4-0C54D9B6BEB1}"/>
              </a:ext>
            </a:extLst>
          </p:cNvPr>
          <p:cNvSpPr/>
          <p:nvPr/>
        </p:nvSpPr>
        <p:spPr>
          <a:xfrm>
            <a:off x="4666671" y="3260553"/>
            <a:ext cx="180000" cy="180000"/>
          </a:xfrm>
          <a:prstGeom prst="rect">
            <a:avLst/>
          </a:prstGeom>
          <a:solidFill>
            <a:srgbClr val="AA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EEB9AF9-ACB3-4B85-8BCD-1238C8F1EC79}"/>
              </a:ext>
            </a:extLst>
          </p:cNvPr>
          <p:cNvSpPr txBox="1"/>
          <p:nvPr/>
        </p:nvSpPr>
        <p:spPr>
          <a:xfrm>
            <a:off x="509954" y="3877634"/>
            <a:ext cx="4146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spc="300" dirty="0" smtClean="0">
                <a:latin typeface="Times New Roman" pitchFamily="18" charset="0"/>
                <a:cs typeface="Times New Roman" pitchFamily="18" charset="0"/>
              </a:rPr>
              <a:t>Задачи практики:</a:t>
            </a:r>
            <a:endParaRPr lang="en-US" sz="3200" b="1" spc="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EEB9AF9-ACB3-4B85-8BCD-1238C8F1EC79}"/>
              </a:ext>
            </a:extLst>
          </p:cNvPr>
          <p:cNvSpPr txBox="1"/>
          <p:nvPr/>
        </p:nvSpPr>
        <p:spPr>
          <a:xfrm>
            <a:off x="399808" y="4462409"/>
            <a:ext cx="9192061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раннее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выявление неблагополучия в замещающих семьях, 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мониторинг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часто встречающихся проблем в замещающих семьях;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создание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Центра дневного пребывания для детей из замещающих семей;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разработка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дополнительных программ работы с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детьми, направленных </a:t>
            </a:r>
          </a:p>
          <a:p>
            <a:pPr lvl="0" algn="just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на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содействие их успешной адаптации в замещающей семье и социуме;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предотвращение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отказов и жестокого обращения с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приемными детьми;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just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создание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условий для комфортного вхождения и пребывания детей в замещающих семьях.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4666671" y="3642119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33" y="4634289"/>
            <a:ext cx="176212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42" y="4977010"/>
            <a:ext cx="182562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21">
            <a:extLst>
              <a:ext uri="{FF2B5EF4-FFF2-40B4-BE49-F238E27FC236}">
                <a16:creationId xmlns="" xmlns:a16="http://schemas.microsoft.com/office/drawing/2014/main" id="{B9D312F6-C5D0-4E78-9AF4-0C54D9B6BEB1}"/>
              </a:ext>
            </a:extLst>
          </p:cNvPr>
          <p:cNvSpPr/>
          <p:nvPr/>
        </p:nvSpPr>
        <p:spPr>
          <a:xfrm>
            <a:off x="219808" y="5252623"/>
            <a:ext cx="180000" cy="180000"/>
          </a:xfrm>
          <a:prstGeom prst="rect">
            <a:avLst/>
          </a:prstGeom>
          <a:solidFill>
            <a:srgbClr val="AA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58" y="5624155"/>
            <a:ext cx="1762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94" y="6239156"/>
            <a:ext cx="182562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49" y="6611022"/>
            <a:ext cx="176212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8" t="20276" r="4538" b="14100"/>
          <a:stretch/>
        </p:blipFill>
        <p:spPr bwMode="auto">
          <a:xfrm>
            <a:off x="416963" y="1637021"/>
            <a:ext cx="3845359" cy="2310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2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92269666"/>
              </p:ext>
            </p:extLst>
          </p:nvPr>
        </p:nvGraphicFramePr>
        <p:xfrm>
          <a:off x="445795" y="220478"/>
          <a:ext cx="10844245" cy="65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 flipV="1">
            <a:off x="7287209" y="2771192"/>
            <a:ext cx="1110342" cy="1474237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EEB9AF9-ACB3-4B85-8BCD-1238C8F1EC79}"/>
              </a:ext>
            </a:extLst>
          </p:cNvPr>
          <p:cNvSpPr txBox="1"/>
          <p:nvPr/>
        </p:nvSpPr>
        <p:spPr>
          <a:xfrm>
            <a:off x="432178" y="205851"/>
            <a:ext cx="5280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spc="3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Структура практики</a:t>
            </a:r>
            <a:endParaRPr lang="en-US" sz="3600" b="1" spc="3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63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548176" y="1661028"/>
            <a:ext cx="11227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повысить социальную адаптацию у детей в замещающей семье через включение их в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анимационно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-творческую деятельность, формирование интереса к построению конструктивных семейных и детско-родительских отношений.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224757" y="250577"/>
            <a:ext cx="6477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Клуб 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МультСреда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endParaRPr lang="en-US" sz="4000" b="1" spc="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683370C9-9134-45AB-A7C8-0D84BC47A41E}"/>
              </a:ext>
            </a:extLst>
          </p:cNvPr>
          <p:cNvCxnSpPr>
            <a:cxnSpLocks/>
          </p:cNvCxnSpPr>
          <p:nvPr/>
        </p:nvCxnSpPr>
        <p:spPr>
          <a:xfrm>
            <a:off x="224757" y="977465"/>
            <a:ext cx="7056000" cy="0"/>
          </a:xfrm>
          <a:prstGeom prst="line">
            <a:avLst/>
          </a:prstGeom>
          <a:ln w="12700">
            <a:solidFill>
              <a:srgbClr val="6372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239768" y="1910236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224757" y="1137808"/>
            <a:ext cx="482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en-US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118216" y="2697959"/>
            <a:ext cx="6973049" cy="4044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Содержание занятия:</a:t>
            </a:r>
            <a:endParaRPr lang="ru-RU" sz="1600" dirty="0">
              <a:ea typeface="Calibri"/>
              <a:cs typeface="Times New Roman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теоретическая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образовательная) часть - просмотр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мультипликационных фильмов по теме занятия,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обсуждение, театрализация.</a:t>
            </a:r>
            <a:endParaRPr lang="ru-RU" sz="1600" dirty="0">
              <a:ea typeface="Calibri"/>
              <a:cs typeface="Times New Roman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практическая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творческая) часть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рисование,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декоративно-прикладное творчество, лепка,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аппликация по теме занятия.</a:t>
            </a:r>
            <a:endParaRPr lang="ru-RU" sz="1600" dirty="0">
              <a:ea typeface="Calibri"/>
              <a:cs typeface="Times New Roman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Родителям предлагалось по желанию: </a:t>
            </a:r>
            <a:endParaRPr lang="ru-RU" sz="1600" b="1" i="1" dirty="0" smtClean="0"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участвовать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занятии;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посетить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клуб для замещающих родителей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Быть вместе!»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время проведения занятия;</a:t>
            </a:r>
            <a:endParaRPr lang="ru-RU" sz="1600" dirty="0"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свободное время.</a:t>
            </a: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8A41DFA7-D8B0-4914-B5A0-947EB683325D}"/>
              </a:ext>
            </a:extLst>
          </p:cNvPr>
          <p:cNvSpPr/>
          <p:nvPr/>
        </p:nvSpPr>
        <p:spPr>
          <a:xfrm>
            <a:off x="8006417" y="47279"/>
            <a:ext cx="33645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Количество участников:</a:t>
            </a: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2023 г. - 16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</a:rPr>
              <a:t>семей </a:t>
            </a:r>
            <a:endParaRPr lang="ru-RU" sz="2000" b="1" dirty="0" smtClean="0">
              <a:solidFill>
                <a:srgbClr val="000000"/>
              </a:solidFill>
              <a:latin typeface="Times New Roman"/>
              <a:ea typeface="Calibri"/>
            </a:endParaRP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(19 детей, 22 родителя);</a:t>
            </a:r>
          </a:p>
          <a:p>
            <a:pPr lvl="0"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2024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</a:rPr>
              <a:t>г. - 18 семей </a:t>
            </a:r>
          </a:p>
          <a:p>
            <a:pPr lvl="0" algn="ctr"/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(28 детей,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28 родителей).</a:t>
            </a:r>
            <a:endParaRPr lang="en-US" sz="20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pic>
        <p:nvPicPr>
          <p:cNvPr id="3075" name="Picture 3" descr="C:\Users\User\Desktop\Рабочий стол\2025\Конкурсы\Богатырева Профмастерство\Фото\Мультсреда общая класс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1"/>
          <a:stretch/>
        </p:blipFill>
        <p:spPr bwMode="auto">
          <a:xfrm>
            <a:off x="6284974" y="2883159"/>
            <a:ext cx="5645265" cy="326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74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6041750" y="740258"/>
            <a:ext cx="5994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СРОК РЕАЛИЗАЦИИ : 05.03.2023 г. – по настоящее время</a:t>
            </a:r>
          </a:p>
        </p:txBody>
      </p:sp>
      <p:sp>
        <p:nvSpPr>
          <p:cNvPr id="8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5696366" y="834924"/>
            <a:ext cx="240000" cy="180000"/>
          </a:xfrm>
          <a:prstGeom prst="rect">
            <a:avLst/>
          </a:prstGeom>
          <a:solidFill>
            <a:srgbClr val="5464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ID" kern="0">
              <a:solidFill>
                <a:prstClr val="white"/>
              </a:solidFill>
              <a:latin typeface="Poppins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6111954"/>
              </p:ext>
            </p:extLst>
          </p:nvPr>
        </p:nvGraphicFramePr>
        <p:xfrm>
          <a:off x="1068676" y="1109590"/>
          <a:ext cx="10377088" cy="2943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Connector 7">
            <a:extLst>
              <a:ext uri="{FF2B5EF4-FFF2-40B4-BE49-F238E27FC236}">
                <a16:creationId xmlns="" xmlns:a16="http://schemas.microsoft.com/office/drawing/2014/main" id="{683370C9-9134-45AB-A7C8-0D84BC47A41E}"/>
              </a:ext>
            </a:extLst>
          </p:cNvPr>
          <p:cNvCxnSpPr>
            <a:cxnSpLocks/>
          </p:cNvCxnSpPr>
          <p:nvPr/>
        </p:nvCxnSpPr>
        <p:spPr>
          <a:xfrm>
            <a:off x="4861521" y="1109590"/>
            <a:ext cx="7056000" cy="0"/>
          </a:xfrm>
          <a:prstGeom prst="line">
            <a:avLst/>
          </a:prstGeom>
          <a:noFill/>
          <a:ln w="12700" cap="flat" cmpd="sng" algn="ctr">
            <a:solidFill>
              <a:srgbClr val="63726F"/>
            </a:solidFill>
            <a:prstDash val="solid"/>
            <a:miter lim="800000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1160583" y="182580"/>
            <a:ext cx="994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РЕЗУЛЬТАТЫ РАБОТЫ КЛУБА «</a:t>
            </a:r>
            <a:r>
              <a:rPr lang="ru-RU" sz="2400" b="1" spc="300" dirty="0" err="1" smtClean="0">
                <a:latin typeface="Times New Roman" pitchFamily="18" charset="0"/>
                <a:cs typeface="Times New Roman" pitchFamily="18" charset="0"/>
              </a:rPr>
              <a:t>МультСреда</a:t>
            </a:r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2400" b="1" spc="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963292" y="4080504"/>
            <a:ext cx="994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ЭФФЕКТИВНОСТЬ РАБОТЫ КЛУБА «</a:t>
            </a:r>
            <a:r>
              <a:rPr lang="ru-RU" sz="2400" b="1" spc="300" dirty="0" err="1" smtClean="0">
                <a:latin typeface="Times New Roman" pitchFamily="18" charset="0"/>
                <a:cs typeface="Times New Roman" pitchFamily="18" charset="0"/>
              </a:rPr>
              <a:t>МультСреда</a:t>
            </a:r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2400" b="1" spc="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885735846"/>
              </p:ext>
            </p:extLst>
          </p:nvPr>
        </p:nvGraphicFramePr>
        <p:xfrm>
          <a:off x="1108574" y="4491567"/>
          <a:ext cx="9415584" cy="2366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0130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548176" y="1661028"/>
            <a:ext cx="11227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профилактика и/или преодоление кризисных ситуаций в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замещающей семье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через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создание условий для личностного роста подростков, самораскрытия и самопознания.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224757" y="250577"/>
            <a:ext cx="6477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Клуб 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Моя траектория»</a:t>
            </a:r>
            <a:endParaRPr lang="en-US" sz="4000" b="1" spc="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683370C9-9134-45AB-A7C8-0D84BC47A41E}"/>
              </a:ext>
            </a:extLst>
          </p:cNvPr>
          <p:cNvCxnSpPr>
            <a:cxnSpLocks/>
          </p:cNvCxnSpPr>
          <p:nvPr/>
        </p:nvCxnSpPr>
        <p:spPr>
          <a:xfrm>
            <a:off x="224757" y="977465"/>
            <a:ext cx="7056000" cy="0"/>
          </a:xfrm>
          <a:prstGeom prst="line">
            <a:avLst/>
          </a:prstGeom>
          <a:ln w="12700">
            <a:solidFill>
              <a:srgbClr val="6372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239768" y="1910236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224757" y="1137808"/>
            <a:ext cx="482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en-US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118216" y="2407649"/>
            <a:ext cx="7888200" cy="443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Разделы работы клуба:</a:t>
            </a:r>
            <a:endParaRPr lang="ru-RU" sz="16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Диагностический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(диагностика всех сфер личности подростка).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Познавательно-исследовательский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тренинги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по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саморазвитию, самораскрытию, </a:t>
            </a:r>
            <a:r>
              <a:rPr lang="ru-RU" sz="1600" dirty="0" err="1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самоисследованию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).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Рефлексивный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(тренинги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по </a:t>
            </a:r>
            <a:r>
              <a:rPr lang="ru-RU" sz="1600" dirty="0" err="1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самопрезентации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, самопознанию).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Коррекционно-развивающий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(коррекция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самооценки, </a:t>
            </a:r>
            <a:endParaRPr lang="ru-RU" sz="1600" dirty="0" smtClean="0">
              <a:solidFill>
                <a:srgbClr val="000000"/>
              </a:solidFill>
              <a:latin typeface="Times New Roman"/>
              <a:ea typeface="+mj-ea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тревожности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, агрессивности и др.,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развитие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коммуникативных, </a:t>
            </a:r>
            <a:endParaRPr lang="ru-RU" sz="1600" dirty="0" smtClean="0">
              <a:solidFill>
                <a:srgbClr val="000000"/>
              </a:solidFill>
              <a:latin typeface="Times New Roman"/>
              <a:ea typeface="+mj-ea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рефлексивных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эмпатийных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навыков).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Контрольный (итоговый)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(итоговое тестирование,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анализ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результативности работы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клуба).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Родителям </a:t>
            </a:r>
            <a:r>
              <a:rPr lang="ru-RU" sz="20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предлагалось по желанию: </a:t>
            </a:r>
            <a:endParaRPr lang="ru-RU" sz="1600" b="1" i="1" dirty="0" smtClean="0"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посетить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клуб для замещающих родителей «Быть вместе!»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время проведения занятия;</a:t>
            </a:r>
            <a:endParaRPr lang="ru-RU" sz="1600" dirty="0">
              <a:ea typeface="Calibri"/>
              <a:cs typeface="Times New Roman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свободное время.</a:t>
            </a: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8A41DFA7-D8B0-4914-B5A0-947EB683325D}"/>
              </a:ext>
            </a:extLst>
          </p:cNvPr>
          <p:cNvSpPr/>
          <p:nvPr/>
        </p:nvSpPr>
        <p:spPr>
          <a:xfrm>
            <a:off x="8006416" y="47279"/>
            <a:ext cx="40020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Количество участников:</a:t>
            </a: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2023 г. - 24 семьи 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(26 подростков, 22 родителя);</a:t>
            </a:r>
          </a:p>
          <a:p>
            <a:pPr lvl="0"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2024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</a:rPr>
              <a:t>г. - 28 семей </a:t>
            </a:r>
          </a:p>
          <a:p>
            <a:pPr lvl="0" algn="ctr"/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(34 подростка,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42 родителя).</a:t>
            </a:r>
            <a:endParaRPr lang="en-US" sz="20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pic>
        <p:nvPicPr>
          <p:cNvPr id="7171" name="Picture 3" descr="C:\Users\User\Desktop\Рабочий стол\2025\Конкурсы\Богатырева Профмастерство\Фото\подростки за столом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396" y="2683564"/>
            <a:ext cx="5183453" cy="388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95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518027" y="651451"/>
            <a:ext cx="5994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СРОК РЕАЛИЗАЦИИ : 05.03.2023 г. – по настоящее время</a:t>
            </a:r>
          </a:p>
        </p:txBody>
      </p:sp>
      <p:sp>
        <p:nvSpPr>
          <p:cNvPr id="8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153982" y="746117"/>
            <a:ext cx="240000" cy="180000"/>
          </a:xfrm>
          <a:prstGeom prst="rect">
            <a:avLst/>
          </a:prstGeom>
          <a:solidFill>
            <a:srgbClr val="5464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ID" kern="0">
              <a:solidFill>
                <a:prstClr val="white"/>
              </a:solidFill>
              <a:latin typeface="Poppins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933706459"/>
              </p:ext>
            </p:extLst>
          </p:nvPr>
        </p:nvGraphicFramePr>
        <p:xfrm>
          <a:off x="1068676" y="926117"/>
          <a:ext cx="10377088" cy="338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1160583" y="182580"/>
            <a:ext cx="994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РЕЗУЛЬТАТЫ РАБОТЫ КЛУБА «Моя траектория»</a:t>
            </a:r>
            <a:endParaRPr lang="en-US" sz="2400" b="1" spc="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963292" y="4183141"/>
            <a:ext cx="994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ЭФФЕКТИВНОСТЬ РАБОТЫ КЛУБА «Моя траектория»</a:t>
            </a:r>
            <a:endParaRPr lang="en-US" sz="2400" b="1" spc="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288485523"/>
              </p:ext>
            </p:extLst>
          </p:nvPr>
        </p:nvGraphicFramePr>
        <p:xfrm>
          <a:off x="1108573" y="4665306"/>
          <a:ext cx="10703981" cy="2192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1248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548177" y="1867974"/>
            <a:ext cx="6039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содействие в адаптации к родительской роли, повышений </a:t>
            </a:r>
            <a:endParaRPr lang="ru-RU" kern="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родительских компетенций, профилактика </a:t>
            </a:r>
            <a:r>
              <a:rPr lang="ru-RU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насильственных </a:t>
            </a:r>
            <a:endParaRPr lang="ru-RU" kern="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методов </a:t>
            </a:r>
            <a:r>
              <a:rPr lang="ru-RU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воспитания и повторных отказов от </a:t>
            </a:r>
            <a:r>
              <a:rPr lang="ru-RU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детей.</a:t>
            </a:r>
            <a:endParaRPr lang="en-US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224757" y="250577"/>
            <a:ext cx="6477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Клуб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«Быть вместе!»</a:t>
            </a:r>
            <a:endParaRPr lang="en-US" sz="4000" b="1" spc="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683370C9-9134-45AB-A7C8-0D84BC47A41E}"/>
              </a:ext>
            </a:extLst>
          </p:cNvPr>
          <p:cNvCxnSpPr>
            <a:cxnSpLocks/>
          </p:cNvCxnSpPr>
          <p:nvPr/>
        </p:nvCxnSpPr>
        <p:spPr>
          <a:xfrm>
            <a:off x="224757" y="977465"/>
            <a:ext cx="7056000" cy="0"/>
          </a:xfrm>
          <a:prstGeom prst="line">
            <a:avLst/>
          </a:prstGeom>
          <a:ln w="12700">
            <a:solidFill>
              <a:srgbClr val="6372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255945" y="2090236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224757" y="1137808"/>
            <a:ext cx="482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en-US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419768" y="3061891"/>
            <a:ext cx="5780098" cy="3056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Разделы работы клуба:</a:t>
            </a:r>
            <a:endParaRPr lang="ru-RU" sz="16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Диагностический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(диагностика детско-родительских отношений).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Познавательно-исследовательский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(занятия по развитию психолого-педагогических знаний замещающих родителей).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Рефлексивный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(тренинги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по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развитию навыков эффективного взаимодействия с приемным ребенком).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Контрольный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(итоговый)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(итоговое тестирование (по желанию), 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анализ результативности работы </a:t>
            </a:r>
            <a:r>
              <a:rPr lang="ru-RU" sz="1600" dirty="0" smtClean="0">
                <a:solidFill>
                  <a:srgbClr val="000000"/>
                </a:solidFill>
                <a:latin typeface="Times New Roman"/>
                <a:ea typeface="+mj-ea"/>
                <a:cs typeface="Times New Roman"/>
              </a:rPr>
              <a:t>клуба).</a:t>
            </a:r>
            <a:endParaRPr lang="ru-RU" sz="1600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8A41DFA7-D8B0-4914-B5A0-947EB683325D}"/>
              </a:ext>
            </a:extLst>
          </p:cNvPr>
          <p:cNvSpPr/>
          <p:nvPr/>
        </p:nvSpPr>
        <p:spPr>
          <a:xfrm>
            <a:off x="7399177" y="139457"/>
            <a:ext cx="4469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Количество участников:</a:t>
            </a: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2023 г. –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44 замещающих родителя; </a:t>
            </a:r>
          </a:p>
          <a:p>
            <a:pPr lvl="0"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2024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</a:rPr>
              <a:t>г. </a:t>
            </a: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–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70 замещающих родителей.</a:t>
            </a:r>
            <a:endParaRPr lang="en-US" sz="20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028" y="1155120"/>
            <a:ext cx="4866470" cy="27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9850"/>
          <a:stretch/>
        </p:blipFill>
        <p:spPr bwMode="auto">
          <a:xfrm>
            <a:off x="7142028" y="4010330"/>
            <a:ext cx="4866469" cy="273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139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5105458" y="1159364"/>
            <a:ext cx="669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СРОК РЕАЛИЗАЦИИ : 05.03.2023 г. – по настоящее время</a:t>
            </a:r>
          </a:p>
        </p:txBody>
      </p:sp>
      <p:sp>
        <p:nvSpPr>
          <p:cNvPr id="8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4811141" y="1254030"/>
            <a:ext cx="240000" cy="180000"/>
          </a:xfrm>
          <a:prstGeom prst="rect">
            <a:avLst/>
          </a:prstGeom>
          <a:solidFill>
            <a:srgbClr val="5464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ID" kern="0">
              <a:solidFill>
                <a:prstClr val="white"/>
              </a:solidFill>
              <a:latin typeface="Poppins"/>
            </a:endParaRPr>
          </a:p>
        </p:txBody>
      </p:sp>
      <p:cxnSp>
        <p:nvCxnSpPr>
          <p:cNvPr id="10" name="Straight Connector 7">
            <a:extLst>
              <a:ext uri="{FF2B5EF4-FFF2-40B4-BE49-F238E27FC236}">
                <a16:creationId xmlns="" xmlns:a16="http://schemas.microsoft.com/office/drawing/2014/main" id="{683370C9-9134-45AB-A7C8-0D84BC47A41E}"/>
              </a:ext>
            </a:extLst>
          </p:cNvPr>
          <p:cNvCxnSpPr>
            <a:cxnSpLocks/>
          </p:cNvCxnSpPr>
          <p:nvPr/>
        </p:nvCxnSpPr>
        <p:spPr>
          <a:xfrm>
            <a:off x="4931141" y="1043281"/>
            <a:ext cx="7056000" cy="0"/>
          </a:xfrm>
          <a:prstGeom prst="line">
            <a:avLst/>
          </a:prstGeom>
          <a:noFill/>
          <a:ln w="12700" cap="flat" cmpd="sng" algn="ctr">
            <a:solidFill>
              <a:srgbClr val="63726F"/>
            </a:solidFill>
            <a:prstDash val="solid"/>
            <a:miter lim="800000"/>
          </a:ln>
          <a:effectLst/>
        </p:spPr>
      </p:cxn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539260038"/>
              </p:ext>
            </p:extLst>
          </p:nvPr>
        </p:nvGraphicFramePr>
        <p:xfrm>
          <a:off x="625319" y="1946690"/>
          <a:ext cx="11176156" cy="4464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139959" y="123598"/>
            <a:ext cx="11947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ЭФФЕКТИВНОСТЬ и РЕЗУЛЬТАТЫ РАБОТЫ КЛУБА </a:t>
            </a:r>
          </a:p>
          <a:p>
            <a:pPr algn="ctr"/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«Быть вместе!»</a:t>
            </a:r>
            <a:endParaRPr lang="en-US" sz="2400" b="1" spc="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42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548177" y="1867974"/>
            <a:ext cx="6039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latin typeface="Times New Roman"/>
                <a:ea typeface="Calibri"/>
              </a:rPr>
              <a:t>психолого-педагогическая подготовка детей, оставшихся без попечения родителей, к жизни в замещающей семье. </a:t>
            </a:r>
            <a:endParaRPr lang="en-US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224757" y="250577"/>
            <a:ext cx="6477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Клуб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«Хочу в семью!»</a:t>
            </a:r>
            <a:endParaRPr lang="en-US" sz="4000" b="1" spc="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683370C9-9134-45AB-A7C8-0D84BC47A41E}"/>
              </a:ext>
            </a:extLst>
          </p:cNvPr>
          <p:cNvCxnSpPr>
            <a:cxnSpLocks/>
          </p:cNvCxnSpPr>
          <p:nvPr/>
        </p:nvCxnSpPr>
        <p:spPr>
          <a:xfrm>
            <a:off x="224757" y="977465"/>
            <a:ext cx="7056000" cy="0"/>
          </a:xfrm>
          <a:prstGeom prst="line">
            <a:avLst/>
          </a:prstGeom>
          <a:ln w="12700">
            <a:solidFill>
              <a:srgbClr val="6372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329768" y="2101139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224757" y="1137808"/>
            <a:ext cx="482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en-US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329767" y="2553693"/>
            <a:ext cx="6602877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Times New Roman"/>
                <a:ea typeface="Calibri"/>
                <a:cs typeface="Times New Roman"/>
              </a:rPr>
              <a:t>Направления работы:</a:t>
            </a:r>
            <a:endParaRPr lang="ru-RU" sz="1600" b="1" i="1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1. Диагностическое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(выявление степени готовности ребенка к помещению в замещающую семью).</a:t>
            </a:r>
            <a:endParaRPr lang="ru-RU" sz="1600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2. Коррекционное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(подготовка ребенка к жизни в семье, коррекция </a:t>
            </a:r>
            <a:r>
              <a:rPr lang="ru-RU" sz="2000" dirty="0" err="1">
                <a:latin typeface="Times New Roman"/>
                <a:ea typeface="Calibri"/>
                <a:cs typeface="Times New Roman"/>
              </a:rPr>
              <a:t>депривационных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нарушений в развитии у детей).</a:t>
            </a:r>
            <a:endParaRPr lang="ru-RU" sz="1600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3. Жизнеустройство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(формирование позитивного восприятия у ребенка перспектив жизни в конкретной семье, готовности к переезду в семью, решение юридических вопросов жизнеустройства ребенка, подготовка рекомендаций замещающим родителям).</a:t>
            </a: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8A41DFA7-D8B0-4914-B5A0-947EB683325D}"/>
              </a:ext>
            </a:extLst>
          </p:cNvPr>
          <p:cNvSpPr/>
          <p:nvPr/>
        </p:nvSpPr>
        <p:spPr>
          <a:xfrm>
            <a:off x="7399177" y="139457"/>
            <a:ext cx="44693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Количество участников:</a:t>
            </a: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2023 г. –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18 подростков, временно оставшихся без попечения родителей; </a:t>
            </a:r>
          </a:p>
          <a:p>
            <a:pPr lvl="0" algn="ctr"/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2024 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Calibri"/>
              </a:rPr>
              <a:t>г. </a:t>
            </a: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Calibri"/>
              </a:rPr>
              <a:t>-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 18 подростков,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</a:rPr>
              <a:t>временно оставшихся без попечения родителей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alibri"/>
              </a:rPr>
              <a:t>).</a:t>
            </a:r>
            <a:endParaRPr lang="en-US" sz="20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1" b="20914"/>
          <a:stretch/>
        </p:blipFill>
        <p:spPr bwMode="auto">
          <a:xfrm>
            <a:off x="7280757" y="3944654"/>
            <a:ext cx="4483764" cy="282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C:\Users\User\Desktop\Рабочий стол\2025\Конкурсы\Богатырева Профмастерство\Фото\нейрографика общ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0" t="29856" r="9746" b="25578"/>
          <a:stretch/>
        </p:blipFill>
        <p:spPr bwMode="auto">
          <a:xfrm>
            <a:off x="7128589" y="1770673"/>
            <a:ext cx="4827328" cy="196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19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72DDD5A-D9D9-413F-BCDB-51DAC3D26BE9}"/>
              </a:ext>
            </a:extLst>
          </p:cNvPr>
          <p:cNvSpPr txBox="1"/>
          <p:nvPr/>
        </p:nvSpPr>
        <p:spPr>
          <a:xfrm>
            <a:off x="518027" y="651451"/>
            <a:ext cx="5994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СРОК РЕАЛИЗАЦИИ : 05.03.2023 г. – по настоящее время</a:t>
            </a:r>
          </a:p>
        </p:txBody>
      </p:sp>
      <p:sp>
        <p:nvSpPr>
          <p:cNvPr id="8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153982" y="746117"/>
            <a:ext cx="240000" cy="180000"/>
          </a:xfrm>
          <a:prstGeom prst="rect">
            <a:avLst/>
          </a:prstGeom>
          <a:solidFill>
            <a:srgbClr val="54641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ID" kern="0">
              <a:solidFill>
                <a:prstClr val="white"/>
              </a:solidFill>
              <a:latin typeface="Poppins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185177475"/>
              </p:ext>
            </p:extLst>
          </p:nvPr>
        </p:nvGraphicFramePr>
        <p:xfrm>
          <a:off x="1068676" y="926117"/>
          <a:ext cx="10377088" cy="3385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1160583" y="182580"/>
            <a:ext cx="994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РЕЗУЛЬТАТЫ РАБОТЫ КЛУБА «Хочу в семью!»</a:t>
            </a:r>
            <a:endParaRPr lang="en-US" sz="2400" b="1" spc="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E8198B0-88A2-4A1E-A5E2-7C277951E885}"/>
              </a:ext>
            </a:extLst>
          </p:cNvPr>
          <p:cNvSpPr txBox="1"/>
          <p:nvPr/>
        </p:nvSpPr>
        <p:spPr>
          <a:xfrm>
            <a:off x="963292" y="4183141"/>
            <a:ext cx="9946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300" dirty="0" smtClean="0">
                <a:latin typeface="Times New Roman" pitchFamily="18" charset="0"/>
                <a:cs typeface="Times New Roman" pitchFamily="18" charset="0"/>
              </a:rPr>
              <a:t>ЭФФЕКТИВНОСТЬ РАБОТЫ КЛУБА «Хочу в семью!»</a:t>
            </a:r>
            <a:endParaRPr lang="en-US" sz="2400" b="1" spc="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648007501"/>
              </p:ext>
            </p:extLst>
          </p:nvPr>
        </p:nvGraphicFramePr>
        <p:xfrm>
          <a:off x="1108573" y="4665306"/>
          <a:ext cx="10703981" cy="2192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0285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7BA35212-001A-4C22-94FE-68A45A83E99E}"/>
              </a:ext>
            </a:extLst>
          </p:cNvPr>
          <p:cNvSpPr txBox="1"/>
          <p:nvPr/>
        </p:nvSpPr>
        <p:spPr>
          <a:xfrm>
            <a:off x="6589005" y="4596817"/>
            <a:ext cx="55302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ВМЕСТЕ МЫ СОЗДАДИМ НОВЫЕ ВОЗМОЖНОСТИ </a:t>
            </a:r>
          </a:p>
          <a:p>
            <a:pPr algn="ctr"/>
            <a:r>
              <a:rPr lang="ru-RU" sz="2800" b="1" spc="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СЧАСТЛИВОЙ ЖИЗНИ НАШИХ ДЕТЕЙ !</a:t>
            </a:r>
            <a:endParaRPr lang="en-US" sz="2800" b="1" spc="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5C3B4A6A-1FD7-435F-B7A7-6E64DDD64591}"/>
              </a:ext>
            </a:extLst>
          </p:cNvPr>
          <p:cNvSpPr txBox="1"/>
          <p:nvPr/>
        </p:nvSpPr>
        <p:spPr>
          <a:xfrm>
            <a:off x="605548" y="911541"/>
            <a:ext cx="97829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ПОВЫШЕНИЕ ЭФФЕКТИВНОСТИ СОЦИАЛЬНОГО СОПРОВОЖДЕНИЯ ЗАМЕЩАЮЩИХ СЕМЕЙ</a:t>
            </a:r>
            <a:endParaRPr lang="en-US" sz="14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5C3B4A6A-1FD7-435F-B7A7-6E64DDD64591}"/>
              </a:ext>
            </a:extLst>
          </p:cNvPr>
          <p:cNvSpPr txBox="1"/>
          <p:nvPr/>
        </p:nvSpPr>
        <p:spPr>
          <a:xfrm>
            <a:off x="605548" y="3540131"/>
            <a:ext cx="94481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РЕАЛИЗАЦИЯ НОВЫХ НАПРАВЛЕНИЙ ПО ОКАЗАНИЮ ПОМОЩИ ЗАМЕЩАЮЩИМ СЕМЬЯМ </a:t>
            </a:r>
          </a:p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(СОЦИАЛЬНЫЙ ПРОКАТ, СОЦИАЛЬНАЯ БИБЛИОТЕКА, КЛУБ ДЛЯ ЗАМЕЩАЮЩИХ СЕМЕЙ </a:t>
            </a:r>
          </a:p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С ДЕТЬМИ ДО 5 ЛЕТ «БАЮ-БАЙ», КЛУБ ДЛЯ ЗАМЕЩАЮЩИХ РОДИТЛЕЙ «Я В РЕСУРСЕ»)</a:t>
            </a:r>
            <a:endParaRPr lang="en-US" sz="14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5C3B4A6A-1FD7-435F-B7A7-6E64DDD64591}"/>
              </a:ext>
            </a:extLst>
          </p:cNvPr>
          <p:cNvSpPr txBox="1"/>
          <p:nvPr/>
        </p:nvSpPr>
        <p:spPr>
          <a:xfrm>
            <a:off x="639131" y="2922926"/>
            <a:ext cx="11633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ПОВЫШЕНИЕ ДОСТУПНОСТИ УСЛУГ ДЛЯ ЗАМЕЩАЮЩЕЙ СЕМЬИ (РАЗВИТИЕ УСЛУГИ ОНЛАЙН КОНСУЛЬТИРОВАНИЯ ДЛЯ ЗАМЕЩАЮЩИХ СЕМЕЙ ПЕНЗЕНСКОЙ ОБЛАСТИ)</a:t>
            </a:r>
            <a:endParaRPr lang="en-US" sz="14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5C3B4A6A-1FD7-435F-B7A7-6E64DDD64591}"/>
              </a:ext>
            </a:extLst>
          </p:cNvPr>
          <p:cNvSpPr txBox="1"/>
          <p:nvPr/>
        </p:nvSpPr>
        <p:spPr>
          <a:xfrm>
            <a:off x="639131" y="1297225"/>
            <a:ext cx="10643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СОХРАНЕНИЕ И СПЛОЧЕНИЕ ЗАМЕЩАЮЩИХ СЕМЕЙ, ПРЕДУПРЕЖДЕНИЕ НЕГАТИВНЫХ ТЕНДЕНЦИЙ </a:t>
            </a:r>
          </a:p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В СЕМЕЙНЫХ ОТНОШЕНИЯХ</a:t>
            </a:r>
            <a:endParaRPr lang="en-US" sz="14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83" name="Rectangle 20">
            <a:extLst>
              <a:ext uri="{FF2B5EF4-FFF2-40B4-BE49-F238E27FC236}">
                <a16:creationId xmlns="" xmlns:a16="http://schemas.microsoft.com/office/drawing/2014/main" id="{46D022F0-41EF-496D-AD6B-52BA480FBF79}"/>
              </a:ext>
            </a:extLst>
          </p:cNvPr>
          <p:cNvSpPr/>
          <p:nvPr/>
        </p:nvSpPr>
        <p:spPr>
          <a:xfrm>
            <a:off x="215179" y="990500"/>
            <a:ext cx="180000" cy="180000"/>
          </a:xfrm>
          <a:prstGeom prst="rect">
            <a:avLst/>
          </a:prstGeom>
          <a:solidFill>
            <a:srgbClr val="6372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84" name="Rectangle 21">
            <a:extLst>
              <a:ext uri="{FF2B5EF4-FFF2-40B4-BE49-F238E27FC236}">
                <a16:creationId xmlns="" xmlns:a16="http://schemas.microsoft.com/office/drawing/2014/main" id="{B9D312F6-C5D0-4E78-9AF4-0C54D9B6BEB1}"/>
              </a:ext>
            </a:extLst>
          </p:cNvPr>
          <p:cNvSpPr/>
          <p:nvPr/>
        </p:nvSpPr>
        <p:spPr>
          <a:xfrm>
            <a:off x="208533" y="1468835"/>
            <a:ext cx="180000" cy="180000"/>
          </a:xfrm>
          <a:prstGeom prst="rect">
            <a:avLst/>
          </a:prstGeom>
          <a:solidFill>
            <a:srgbClr val="AA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85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218437" y="2042475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7BA35212-001A-4C22-94FE-68A45A83E99E}"/>
              </a:ext>
            </a:extLst>
          </p:cNvPr>
          <p:cNvSpPr txBox="1"/>
          <p:nvPr/>
        </p:nvSpPr>
        <p:spPr>
          <a:xfrm>
            <a:off x="1021615" y="112745"/>
            <a:ext cx="10134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spc="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РЕЗУЛЬТАТЫ ВНЕДРЕНИЯ ПРАКТИКИ</a:t>
            </a:r>
            <a:endParaRPr lang="en-US" sz="3600" b="1" spc="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="" xmlns:a16="http://schemas.microsoft.com/office/drawing/2014/main" id="{CCABAFEB-1C61-4340-A28D-BC2BB5AF9183}"/>
              </a:ext>
            </a:extLst>
          </p:cNvPr>
          <p:cNvSpPr/>
          <p:nvPr/>
        </p:nvSpPr>
        <p:spPr>
          <a:xfrm>
            <a:off x="208533" y="3105966"/>
            <a:ext cx="180000" cy="180000"/>
          </a:xfrm>
          <a:prstGeom prst="rect">
            <a:avLst/>
          </a:prstGeom>
          <a:solidFill>
            <a:srgbClr val="546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C3B4A6A-1FD7-435F-B7A7-6E64DDD64591}"/>
              </a:ext>
            </a:extLst>
          </p:cNvPr>
          <p:cNvSpPr txBox="1"/>
          <p:nvPr/>
        </p:nvSpPr>
        <p:spPr>
          <a:xfrm>
            <a:off x="639131" y="4352929"/>
            <a:ext cx="4547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ТРАНСЛЯЦИЯ ОПЫТА В ДРУГИЕ РЕГИОНЫ</a:t>
            </a:r>
            <a:endParaRPr lang="en-US" sz="14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EEB9AF9-ACB3-4B85-8BCD-1238C8F1EC79}"/>
              </a:ext>
            </a:extLst>
          </p:cNvPr>
          <p:cNvSpPr txBox="1"/>
          <p:nvPr/>
        </p:nvSpPr>
        <p:spPr>
          <a:xfrm>
            <a:off x="308437" y="4874701"/>
            <a:ext cx="599906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Тиражирование: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практика может быть легко реализована в любом регионе РФ в связи с тем, что: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минимальные затраты на создание,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наличие методических материалов в открытом доступе,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стандартные требования к специалистам, реализующим практику.</a:t>
            </a:r>
            <a:endParaRPr lang="en-US" b="1" spc="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74" y="3726899"/>
            <a:ext cx="1825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5C3B4A6A-1FD7-435F-B7A7-6E64DDD64591}"/>
              </a:ext>
            </a:extLst>
          </p:cNvPr>
          <p:cNvSpPr txBox="1"/>
          <p:nvPr/>
        </p:nvSpPr>
        <p:spPr>
          <a:xfrm>
            <a:off x="639131" y="1870865"/>
            <a:ext cx="9749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100" dirty="0" smtClean="0"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УВЕЛИЧЕНИЕ ДЕТЕЙ, ПРИНЯТЫХ НА ВОСПИТАНИЕ В СЕМЬЮ; ОТСУТСТВИЕ ОТКАЗОВ ОТ ДЕТЕЙ В ЗАМЕЩАЮЩИХ СЕМЬЯХ-УЧАСТНИЦАХ ПРАКТИКИ</a:t>
            </a:r>
            <a:endParaRPr lang="en-US" sz="1400" b="1" spc="100" dirty="0"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BA35212-001A-4C22-94FE-68A45A83E99E}"/>
              </a:ext>
            </a:extLst>
          </p:cNvPr>
          <p:cNvSpPr txBox="1"/>
          <p:nvPr/>
        </p:nvSpPr>
        <p:spPr>
          <a:xfrm>
            <a:off x="2575291" y="2341762"/>
            <a:ext cx="6629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spc="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ТРАЕКТОРИЯ РАЗВИТИЯ</a:t>
            </a:r>
            <a:endParaRPr lang="en-US" sz="3600" b="1" spc="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1">
            <a:extLst>
              <a:ext uri="{FF2B5EF4-FFF2-40B4-BE49-F238E27FC236}">
                <a16:creationId xmlns="" xmlns:a16="http://schemas.microsoft.com/office/drawing/2014/main" id="{B9D312F6-C5D0-4E78-9AF4-0C54D9B6BEB1}"/>
              </a:ext>
            </a:extLst>
          </p:cNvPr>
          <p:cNvSpPr/>
          <p:nvPr/>
        </p:nvSpPr>
        <p:spPr>
          <a:xfrm>
            <a:off x="218437" y="4416817"/>
            <a:ext cx="180000" cy="180000"/>
          </a:xfrm>
          <a:prstGeom prst="rect">
            <a:avLst/>
          </a:prstGeom>
          <a:solidFill>
            <a:srgbClr val="AAA7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556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old blacks and vibrand highlights 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EC576B"/>
      </a:accent2>
      <a:accent3>
        <a:srgbClr val="4EC5C1"/>
      </a:accent3>
      <a:accent4>
        <a:srgbClr val="E5E338"/>
      </a:accent4>
      <a:accent5>
        <a:srgbClr val="000000"/>
      </a:accent5>
      <a:accent6>
        <a:srgbClr val="8A8A8A"/>
      </a:accent6>
      <a:hlink>
        <a:srgbClr val="0096D2"/>
      </a:hlink>
      <a:folHlink>
        <a:srgbClr val="00578B"/>
      </a:folHlink>
    </a:clrScheme>
    <a:fontScheme name="Custom 6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blacks and vibrand highlights 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EC576B"/>
    </a:accent2>
    <a:accent3>
      <a:srgbClr val="4EC5C1"/>
    </a:accent3>
    <a:accent4>
      <a:srgbClr val="E5E338"/>
    </a:accent4>
    <a:accent5>
      <a:srgbClr val="000000"/>
    </a:accent5>
    <a:accent6>
      <a:srgbClr val="8A8A8A"/>
    </a:accent6>
    <a:hlink>
      <a:srgbClr val="0096D2"/>
    </a:hlink>
    <a:folHlink>
      <a:srgbClr val="00578B"/>
    </a:folHlink>
  </a:clrScheme>
  <a:fontScheme name="Custom 6">
    <a:majorFont>
      <a:latin typeface="Poppins"/>
      <a:ea typeface=""/>
      <a:cs typeface=""/>
    </a:majorFont>
    <a:minorFont>
      <a:latin typeface="Poppi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Bold blacks and vibrand highlights 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EC576B"/>
    </a:accent2>
    <a:accent3>
      <a:srgbClr val="4EC5C1"/>
    </a:accent3>
    <a:accent4>
      <a:srgbClr val="E5E338"/>
    </a:accent4>
    <a:accent5>
      <a:srgbClr val="000000"/>
    </a:accent5>
    <a:accent6>
      <a:srgbClr val="8A8A8A"/>
    </a:accent6>
    <a:hlink>
      <a:srgbClr val="0096D2"/>
    </a:hlink>
    <a:folHlink>
      <a:srgbClr val="00578B"/>
    </a:folHlink>
  </a:clrScheme>
  <a:fontScheme name="Custom 6">
    <a:majorFont>
      <a:latin typeface="Poppins"/>
      <a:ea typeface=""/>
      <a:cs typeface=""/>
    </a:majorFont>
    <a:minorFont>
      <a:latin typeface="Poppi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Bold blacks and vibrand highlights 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EC576B"/>
    </a:accent2>
    <a:accent3>
      <a:srgbClr val="4EC5C1"/>
    </a:accent3>
    <a:accent4>
      <a:srgbClr val="E5E338"/>
    </a:accent4>
    <a:accent5>
      <a:srgbClr val="000000"/>
    </a:accent5>
    <a:accent6>
      <a:srgbClr val="8A8A8A"/>
    </a:accent6>
    <a:hlink>
      <a:srgbClr val="0096D2"/>
    </a:hlink>
    <a:folHlink>
      <a:srgbClr val="00578B"/>
    </a:folHlink>
  </a:clrScheme>
  <a:fontScheme name="Custom 6">
    <a:majorFont>
      <a:latin typeface="Poppins"/>
      <a:ea typeface=""/>
      <a:cs typeface=""/>
    </a:majorFont>
    <a:minorFont>
      <a:latin typeface="Poppi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Bold blacks and vibrand highlights 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EC576B"/>
    </a:accent2>
    <a:accent3>
      <a:srgbClr val="4EC5C1"/>
    </a:accent3>
    <a:accent4>
      <a:srgbClr val="E5E338"/>
    </a:accent4>
    <a:accent5>
      <a:srgbClr val="000000"/>
    </a:accent5>
    <a:accent6>
      <a:srgbClr val="8A8A8A"/>
    </a:accent6>
    <a:hlink>
      <a:srgbClr val="0096D2"/>
    </a:hlink>
    <a:folHlink>
      <a:srgbClr val="00578B"/>
    </a:folHlink>
  </a:clrScheme>
  <a:fontScheme name="Custom 6">
    <a:majorFont>
      <a:latin typeface="Poppins"/>
      <a:ea typeface=""/>
      <a:cs typeface=""/>
    </a:majorFont>
    <a:minorFont>
      <a:latin typeface="Poppin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2189</TotalTime>
  <Words>1037</Words>
  <Application>Microsoft Office PowerPoint</Application>
  <PresentationFormat>Произвольный</PresentationFormat>
  <Paragraphs>136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Partha Pratim Chanda</dc:creator>
  <cp:lastModifiedBy>User</cp:lastModifiedBy>
  <cp:revision>237</cp:revision>
  <dcterms:created xsi:type="dcterms:W3CDTF">2021-02-09T15:50:15Z</dcterms:created>
  <dcterms:modified xsi:type="dcterms:W3CDTF">2025-07-14T09:42:39Z</dcterms:modified>
</cp:coreProperties>
</file>