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29"/>
  </p:notesMasterIdLst>
  <p:sldIdLst>
    <p:sldId id="256" r:id="rId12"/>
    <p:sldId id="257" r:id="rId13"/>
    <p:sldId id="272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Для перемещения страницы щёлкните мышью</a:t>
            </a: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Для правки формата примечаний щёлкните мышью</a:t>
            </a:r>
          </a:p>
        </p:txBody>
      </p:sp>
      <p:sp>
        <p:nvSpPr>
          <p:cNvPr id="15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&lt;верхний колонтитул&gt;</a:t>
            </a:r>
          </a:p>
        </p:txBody>
      </p:sp>
      <p:sp>
        <p:nvSpPr>
          <p:cNvPr id="157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&lt;дата/время&gt;</a:t>
            </a:r>
          </a:p>
        </p:txBody>
      </p:sp>
      <p:sp>
        <p:nvSpPr>
          <p:cNvPr id="158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59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buNone/>
            </a:pPr>
            <a:fld id="{A826199F-CE6C-4EBE-B750-29CC023DEBE0}" type="slidenum"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93263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FDA4859-3CEB-4D80-AAB5-F396C33E2E81}" type="slidenum">
              <a:rPr lang="ru-RU" sz="1200" b="0" strike="noStrike" spc="-1">
                <a:solidFill>
                  <a:srgbClr val="000000"/>
                </a:solidFill>
                <a:latin typeface="Tempora LGC Uni"/>
              </a:rPr>
              <a:t>2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200623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FDA4859-3CEB-4D80-AAB5-F396C33E2E81}" type="slidenum">
              <a:rPr lang="ru-RU" sz="1200" b="0" strike="noStrike" spc="-1">
                <a:solidFill>
                  <a:srgbClr val="000000"/>
                </a:solidFill>
                <a:latin typeface="Tempora LGC Uni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3263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B6F542E-F612-4810-A63B-765A5D6164A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A19741D-8DAA-4854-A541-FB227EFEBD7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E609CCF-3382-4AAF-929A-0C546BFA424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C9ABC6C-68D3-4ED3-973E-C71DC2A44C8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C928E7AC-539D-4890-8866-5EB2916FBF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4F1093A3-3670-41A1-A6F6-E899BBA2FE9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75899D7-01A2-499A-B8D7-6106557F75E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9ED37C2-5B9D-4B09-9357-5D61CEF6F09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BB84A5E-0C47-4993-A95D-1B29A44A010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9E207364-C53E-4B90-A79F-161387E6EA2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DE738F91-45C9-473D-A9AD-3A793D7FB61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4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3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4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5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6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7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60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790C5D-01A1-4DC3-ADD3-CB8DAD115693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6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17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18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9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20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21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22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D02FC7-7AF6-4367-B4E9-03B58B6168AA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29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30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31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32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33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34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35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38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40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7842A4B-D4B3-473D-AD1E-AA7E7C63C91E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42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43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44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45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46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47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48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53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1D0812-1EA9-472D-985C-342651AC45A4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57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58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59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60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61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62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63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60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60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6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0E7C956-2F14-4B6A-B18B-860A7EEF41A8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70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71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72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73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74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75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76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8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8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23365D-D3D4-404F-8281-DD4459C08AD5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87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88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89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90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91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92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93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99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00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01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C1E77A-5883-4C55-A646-EF032CEEBC24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03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105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06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07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08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109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4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9B37C7-6010-4811-8FC3-5DC0BE0E0B98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16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117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118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19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20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21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122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123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33BC362-BC78-48ED-9022-A25AA9FFAC24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27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128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129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30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31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32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133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32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Aptos"/>
              </a:rPr>
              <a:t>Второй уровень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Aptos"/>
              </a:rPr>
              <a:t>Третий уровень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Четвертый уровень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Aptos"/>
              </a:rPr>
              <a:t>Пятый уровень</a:t>
            </a: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</p:txBody>
      </p:sp>
      <p:sp>
        <p:nvSpPr>
          <p:cNvPr id="13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3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BCF67E-2CA2-49F1-B978-45638B637B98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2000">
              <a:srgbClr val="BFF0FD"/>
            </a:gs>
            <a:gs pos="41000">
              <a:srgbClr val="8FE4FB"/>
            </a:gs>
            <a:gs pos="66000">
              <a:srgbClr val="8FE4FB"/>
            </a:gs>
            <a:gs pos="92000">
              <a:srgbClr val="34CEF8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Рисунок 6" descr="Изображение выглядит как рождество, корона, символ&#10;&#10;Содержимое, созданное искусственным интеллектом, может быть неверным."/>
          <p:cNvPicPr/>
          <p:nvPr/>
        </p:nvPicPr>
        <p:blipFill>
          <a:blip r:embed="rId3"/>
          <a:stretch/>
        </p:blipFill>
        <p:spPr>
          <a:xfrm>
            <a:off x="8153280" y="136440"/>
            <a:ext cx="923040" cy="923040"/>
          </a:xfrm>
          <a:prstGeom prst="rect">
            <a:avLst/>
          </a:prstGeom>
          <a:ln w="0">
            <a:noFill/>
          </a:ln>
        </p:spPr>
      </p:pic>
      <p:pic>
        <p:nvPicPr>
          <p:cNvPr id="141" name="Рисунок 7" descr="Изображение выглядит как Графика, графический дизайн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9163080" y="136440"/>
            <a:ext cx="775800" cy="923040"/>
          </a:xfrm>
          <a:prstGeom prst="rect">
            <a:avLst/>
          </a:prstGeom>
          <a:ln w="0">
            <a:noFill/>
          </a:ln>
        </p:spPr>
      </p:pic>
      <p:pic>
        <p:nvPicPr>
          <p:cNvPr id="142" name="Рисунок 8" descr="Изображение выглядит как текст, Графика, графический дизайн, Шрифт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10026000" y="136440"/>
            <a:ext cx="910800" cy="923040"/>
          </a:xfrm>
          <a:prstGeom prst="rect">
            <a:avLst/>
          </a:prstGeom>
          <a:ln w="0">
            <a:noFill/>
          </a:ln>
        </p:spPr>
      </p:pic>
      <p:cxnSp>
        <p:nvCxnSpPr>
          <p:cNvPr id="143" name="Straight Connector 5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8227800" y="8280"/>
            <a:ext cx="3810600" cy="3810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44" name="Straight Connector 58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6108120" y="91440"/>
            <a:ext cx="6081120" cy="608148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45" name="Straight Connector 6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235640" y="228600"/>
            <a:ext cx="4953600" cy="495360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46" name="Straight Connector 62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335720" y="32040"/>
            <a:ext cx="4853520" cy="485388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147" name="Straight Connector 64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>
            <a:off x="7845120" y="609480"/>
            <a:ext cx="4344120" cy="43441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3200" b="0" strike="noStrike" spc="-1">
                <a:solidFill>
                  <a:schemeClr val="dk1"/>
                </a:solidFill>
                <a:latin typeface="Aptos Display"/>
              </a:rPr>
              <a:t>Образец заголовка</a:t>
            </a:r>
            <a:endParaRPr lang="ru-RU" sz="32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Aptos"/>
              </a:rPr>
              <a:t>Седьмой уровень структуры</a:t>
            </a: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chemeClr val="dk1"/>
                </a:solidFill>
                <a:latin typeface="Aptos"/>
              </a:rPr>
              <a:t>Образец текста</a:t>
            </a:r>
          </a:p>
        </p:txBody>
      </p:sp>
      <p:sp>
        <p:nvSpPr>
          <p:cNvPr id="151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153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B7B8FD-A75C-4DE4-A966-D7CB73AE0AC4}" type="slidenum">
              <a:rPr lang="ru-RU" sz="1200" b="0" strike="noStrike" spc="-1">
                <a:solidFill>
                  <a:schemeClr val="dk1">
                    <a:tint val="82000"/>
                  </a:schemeClr>
                </a:solidFill>
                <a:latin typeface="Aptos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mailto:s.centr@bk.ru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/>
          <p:nvPr/>
        </p:nvSpPr>
        <p:spPr>
          <a:xfrm>
            <a:off x="2438280" y="2816280"/>
            <a:ext cx="7314840" cy="190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1152" lnSpcReduction="10000"/>
          </a:bodyPr>
          <a:lstStyle/>
          <a:p>
            <a:pPr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4000" b="1" i="1" strike="noStrike" spc="-1">
                <a:solidFill>
                  <a:schemeClr val="dk1"/>
                </a:solidFill>
                <a:latin typeface="Times New Roman"/>
              </a:rPr>
              <a:t>"Счастье быть семьей"</a:t>
            </a:r>
            <a:endParaRPr lang="ru-RU" sz="40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700" b="1" strike="noStrike" spc="-1">
                <a:solidFill>
                  <a:schemeClr val="dk1"/>
                </a:solidFill>
                <a:latin typeface="Times New Roman"/>
              </a:rPr>
              <a:t>Цикл мероприятий, направленный </a:t>
            </a:r>
            <a:r>
              <a:rPr sz="2700"/>
              <a:t/>
            </a:r>
            <a:br>
              <a:rPr sz="2700"/>
            </a:br>
            <a:r>
              <a:rPr lang="ru-RU" sz="2700" b="1" strike="noStrike" spc="-1">
                <a:solidFill>
                  <a:schemeClr val="dk1"/>
                </a:solidFill>
                <a:latin typeface="Times New Roman"/>
              </a:rPr>
              <a:t>на укрепление института семьи и традиционных семейных ценностей</a:t>
            </a:r>
            <a:endParaRPr lang="ru-RU" sz="27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457200">
              <a:lnSpc>
                <a:spcPct val="100000"/>
              </a:lnSpc>
              <a:spcBef>
                <a:spcPts val="340"/>
              </a:spcBef>
              <a:spcAft>
                <a:spcPts val="601"/>
              </a:spcAft>
              <a:tabLst>
                <a:tab pos="0" algn="l"/>
              </a:tabLst>
            </a:pPr>
            <a:endParaRPr lang="ru-RU" sz="17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61" name="TextBox 28"/>
          <p:cNvSpPr/>
          <p:nvPr/>
        </p:nvSpPr>
        <p:spPr>
          <a:xfrm>
            <a:off x="1175760" y="1126440"/>
            <a:ext cx="98402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Комитет социальной защиты населения Волгоградской области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Государственное казенное учреждение социального обслуживания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 "Советский центр социального обслуживания населения"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962400" y="2374200"/>
            <a:ext cx="4493520" cy="2109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indent="0" defTabSz="457200">
              <a:lnSpc>
                <a:spcPct val="90000"/>
              </a:lnSpc>
              <a:buNone/>
            </a:pPr>
            <a:r>
              <a:rPr sz="2300" dirty="0"/>
              <a:t/>
            </a:r>
            <a:br>
              <a:rPr sz="2300" dirty="0"/>
            </a:br>
            <a:r>
              <a:rPr lang="en-US" sz="2300" b="1" strike="noStrike" cap="all" spc="-1" dirty="0">
                <a:solidFill>
                  <a:schemeClr val="dk1"/>
                </a:solidFill>
                <a:latin typeface="Century Gothic"/>
              </a:rPr>
              <a:t> </a:t>
            </a:r>
            <a:r>
              <a:rPr sz="2300" dirty="0"/>
              <a:t/>
            </a:r>
            <a:br>
              <a:rPr sz="2300" dirty="0"/>
            </a:br>
            <a:r>
              <a:rPr lang="en-US" sz="2700" b="1" strike="noStrike" spc="-1" dirty="0" err="1">
                <a:solidFill>
                  <a:schemeClr val="dk1"/>
                </a:solidFill>
                <a:latin typeface="Times New Roman"/>
              </a:rPr>
              <a:t>Цель</a:t>
            </a:r>
            <a:r>
              <a:rPr lang="en-US" sz="2700" b="1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2700" b="1" strike="noStrike" spc="-1" dirty="0" err="1">
                <a:solidFill>
                  <a:schemeClr val="dk1"/>
                </a:solidFill>
                <a:latin typeface="Times New Roman"/>
              </a:rPr>
              <a:t>практики</a:t>
            </a:r>
            <a:r>
              <a:rPr lang="en-US" sz="2700" b="1" strike="noStrike" cap="all" spc="-1" dirty="0">
                <a:solidFill>
                  <a:schemeClr val="dk1"/>
                </a:solidFill>
                <a:latin typeface="Times New Roman"/>
              </a:rPr>
              <a:t>:</a:t>
            </a:r>
            <a:r>
              <a:rPr sz="2400" dirty="0"/>
              <a:t/>
            </a:r>
            <a:br>
              <a:rPr sz="2400" dirty="0"/>
            </a:br>
            <a:r>
              <a:rPr sz="2400" dirty="0"/>
              <a:t/>
            </a:r>
            <a:br>
              <a:rPr sz="2400" dirty="0"/>
            </a:br>
            <a:r>
              <a:rPr lang="ru-RU" sz="2000" b="0" strike="noStrike" spc="-1" dirty="0">
                <a:solidFill>
                  <a:schemeClr val="dk1"/>
                </a:solidFill>
                <a:latin typeface="Times New Roman"/>
              </a:rPr>
              <a:t>Содействие укреплению института семьи </a:t>
            </a:r>
            <a:r>
              <a:rPr sz="2000" dirty="0"/>
              <a:t/>
            </a:r>
            <a:br>
              <a:rPr sz="2000" dirty="0"/>
            </a:br>
            <a:r>
              <a:rPr lang="ru-RU" sz="2000" b="0" strike="noStrike" spc="-1" dirty="0">
                <a:solidFill>
                  <a:schemeClr val="dk1"/>
                </a:solidFill>
                <a:latin typeface="Times New Roman"/>
              </a:rPr>
              <a:t>и сохранению традиционных семейных ценностей.</a:t>
            </a:r>
            <a:r>
              <a:rPr sz="2000" dirty="0"/>
              <a:t/>
            </a:r>
            <a:br>
              <a:rPr sz="2000" dirty="0"/>
            </a:br>
            <a:endParaRPr lang="ru-RU" sz="2000" b="0" strike="noStrike" spc="-1" dirty="0">
              <a:solidFill>
                <a:schemeClr val="dk1"/>
              </a:solidFill>
              <a:latin typeface="Aptos"/>
            </a:endParaRPr>
          </a:p>
          <a:p>
            <a:pPr indent="0" defTabSz="457200">
              <a:lnSpc>
                <a:spcPct val="90000"/>
              </a:lnSpc>
              <a:buNone/>
              <a:tabLst>
                <a:tab pos="0" algn="l"/>
              </a:tabLst>
            </a:pPr>
            <a:endParaRPr lang="ru-RU" sz="2300" b="0" strike="noStrike" spc="-1" dirty="0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63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785" y="945720"/>
            <a:ext cx="6086630" cy="4762622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944644" y="2112885"/>
            <a:ext cx="4493520" cy="302750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defTabSz="457200"/>
            <a:r>
              <a:rPr sz="2300" dirty="0"/>
              <a:t/>
            </a:r>
            <a:br>
              <a:rPr sz="2300" dirty="0"/>
            </a:br>
            <a:r>
              <a:rPr lang="en-US" sz="2300" b="1" strike="noStrike" cap="all" spc="-1" dirty="0">
                <a:solidFill>
                  <a:schemeClr val="dk1"/>
                </a:solidFill>
                <a:latin typeface="Century Gothic"/>
              </a:rPr>
              <a:t> </a:t>
            </a:r>
            <a:r>
              <a:rPr sz="2300" dirty="0"/>
              <a:t/>
            </a:r>
            <a:br>
              <a:rPr sz="2300" dirty="0"/>
            </a:br>
            <a:r>
              <a:rPr lang="ru-RU" sz="2700" b="1" strike="noStrike" spc="-1" dirty="0">
                <a:solidFill>
                  <a:schemeClr val="dk1"/>
                </a:solidFill>
                <a:latin typeface="Times New Roman"/>
              </a:rPr>
              <a:t>Целевые группы</a:t>
            </a:r>
            <a:r>
              <a:rPr lang="en-US" sz="2700" b="1" strike="noStrike" cap="all" spc="-1" dirty="0">
                <a:solidFill>
                  <a:schemeClr val="dk1"/>
                </a:solidFill>
                <a:latin typeface="Times New Roman"/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женщины, состоящие на учете по беременности и родам в женской консультации;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с детьми (возрастная группа от 0+), проживающие на территории города Волгограда и Волгоградской области.</a:t>
            </a:r>
            <a:r>
              <a:rPr lang="ru-RU" dirty="0"/>
              <a:t/>
            </a:r>
            <a:br>
              <a:rPr lang="ru-RU" dirty="0"/>
            </a:br>
            <a:r>
              <a:rPr sz="2000" dirty="0"/>
              <a:t/>
            </a:r>
            <a:br>
              <a:rPr sz="2000" dirty="0"/>
            </a:br>
            <a:endParaRPr lang="ru-RU" sz="2000" b="0" strike="noStrike" spc="-1" dirty="0">
              <a:solidFill>
                <a:schemeClr val="dk1"/>
              </a:solidFill>
              <a:latin typeface="Aptos"/>
            </a:endParaRPr>
          </a:p>
          <a:p>
            <a:pPr indent="0" defTabSz="457200">
              <a:lnSpc>
                <a:spcPct val="90000"/>
              </a:lnSpc>
              <a:buNone/>
              <a:tabLst>
                <a:tab pos="0" algn="l"/>
              </a:tabLst>
            </a:pPr>
            <a:endParaRPr lang="ru-RU" sz="2300" b="0" strike="noStrike" spc="-1" dirty="0">
              <a:solidFill>
                <a:schemeClr val="dk1"/>
              </a:solidFill>
              <a:latin typeface="Apto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A5A182-3F00-4269-AE9E-746B24B53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/>
        </p:blipFill>
        <p:spPr>
          <a:xfrm>
            <a:off x="1047567" y="3429000"/>
            <a:ext cx="4980373" cy="289856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F494DF3-8EC7-43C5-8540-7CA6C084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" b="57"/>
          <a:stretch/>
        </p:blipFill>
        <p:spPr>
          <a:xfrm>
            <a:off x="1047568" y="765699"/>
            <a:ext cx="4980372" cy="2663301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53452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301" y="639720"/>
            <a:ext cx="4182558" cy="5459239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165" name="PlaceHolder 1"/>
          <p:cNvSpPr/>
          <p:nvPr/>
        </p:nvSpPr>
        <p:spPr>
          <a:xfrm>
            <a:off x="5787360" y="1594440"/>
            <a:ext cx="5646240" cy="366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just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С 2023 года специалисты организаций социального обслуживания Волгоградской области реализуют цикл мероприятий, направленный на 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  <a:ea typeface="Century Gothic"/>
              </a:rPr>
              <a:t>формирование ответственного родительства, изменение динамики состояния семьи в положительном направлении, посредством оказания специалистами комплексной помощи семье в разрешении возникающих социальных проблем и нацеленности семьи на результат.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45720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Прямоугольник 8"/>
          <p:cNvSpPr/>
          <p:nvPr/>
        </p:nvSpPr>
        <p:spPr>
          <a:xfrm>
            <a:off x="1828800" y="5230080"/>
            <a:ext cx="8533800" cy="1068120"/>
          </a:xfrm>
          <a:prstGeom prst="rect">
            <a:avLst/>
          </a:prstGeom>
          <a:solidFill>
            <a:srgbClr val="215F9A"/>
          </a:solidFill>
          <a:ln cap="rnd">
            <a:noFill/>
            <a:round/>
          </a:ln>
          <a:effectLst>
            <a:outerShdw blurRad="50760" dist="50760" dir="5400000" sx="101000" sy="101000" algn="ctr" rotWithShape="0">
              <a:srgbClr val="215F9A">
                <a:alpha val="7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67" name="Прямоугольник 3"/>
          <p:cNvSpPr/>
          <p:nvPr/>
        </p:nvSpPr>
        <p:spPr>
          <a:xfrm>
            <a:off x="1828800" y="2553480"/>
            <a:ext cx="8533800" cy="106812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cap="rnd">
            <a:noFill/>
            <a:round/>
          </a:ln>
          <a:effectLst>
            <a:outerShdw blurRad="50760" dist="50760" dir="5400000" sx="101000" sy="101000" algn="ctr" rotWithShape="0">
              <a:srgbClr val="215F9A">
                <a:alpha val="7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1828800" y="2549880"/>
            <a:ext cx="8533800" cy="1071720"/>
          </a:xfrm>
          <a:prstGeom prst="rect">
            <a:avLst/>
          </a:prstGeom>
          <a:noFill/>
          <a:ln w="0">
            <a:solidFill>
              <a:schemeClr val="tx2">
                <a:lumMod val="75000"/>
                <a:lumOff val="25000"/>
              </a:schemeClr>
            </a:solidFill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0" strike="noStrike" cap="all" spc="-1" dirty="0">
                <a:solidFill>
                  <a:schemeClr val="lt1"/>
                </a:solidFill>
                <a:latin typeface="Times New Roman"/>
              </a:rPr>
              <a:t>оказание помощи целевой группе путем проведения мероприятий, </a:t>
            </a:r>
            <a:r>
              <a:rPr lang="ru-RU" sz="1600" b="0" strike="noStrike" cap="all" spc="-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запланированных</a:t>
            </a:r>
            <a:r>
              <a:rPr lang="ru-RU" sz="1600" b="0" strike="noStrike" cap="all" spc="-1" dirty="0">
                <a:solidFill>
                  <a:schemeClr val="lt1"/>
                </a:solidFill>
                <a:latin typeface="Times New Roman"/>
              </a:rPr>
              <a:t> в рамках реализации практики</a:t>
            </a:r>
            <a:endParaRPr lang="ru-RU" sz="1600" b="0" strike="noStrike" spc="-1" dirty="0">
              <a:solidFill>
                <a:schemeClr val="dk1"/>
              </a:solidFill>
              <a:latin typeface="Aptos"/>
            </a:endParaRPr>
          </a:p>
        </p:txBody>
      </p:sp>
      <p:sp>
        <p:nvSpPr>
          <p:cNvPr id="169" name="PlaceHolder 2"/>
          <p:cNvSpPr/>
          <p:nvPr/>
        </p:nvSpPr>
        <p:spPr>
          <a:xfrm>
            <a:off x="1828800" y="1227240"/>
            <a:ext cx="8533800" cy="105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45720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Основные мероприятия практики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45720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"Счастье быть семьей"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0" name="Прямоугольник 4"/>
          <p:cNvSpPr/>
          <p:nvPr/>
        </p:nvSpPr>
        <p:spPr>
          <a:xfrm>
            <a:off x="1828800" y="3891960"/>
            <a:ext cx="8533800" cy="1068120"/>
          </a:xfrm>
          <a:prstGeom prst="rect">
            <a:avLst/>
          </a:prstGeom>
          <a:solidFill>
            <a:srgbClr val="215F9A"/>
          </a:solidFill>
          <a:ln cap="rnd">
            <a:noFill/>
            <a:round/>
          </a:ln>
          <a:effectLst>
            <a:outerShdw blurRad="50760" dist="50760" dir="5400000" sx="101000" sy="101000" algn="ctr" rotWithShape="0">
              <a:srgbClr val="215F9A">
                <a:alpha val="7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71" name="Заголовок 1"/>
          <p:cNvSpPr/>
          <p:nvPr/>
        </p:nvSpPr>
        <p:spPr>
          <a:xfrm>
            <a:off x="1828800" y="3891960"/>
            <a:ext cx="8533800" cy="106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 defTabSz="457200">
              <a:lnSpc>
                <a:spcPct val="100000"/>
              </a:lnSpc>
            </a:pPr>
            <a:r>
              <a:rPr lang="ru-RU" sz="1600" b="0" strike="noStrike" cap="all" spc="-1" dirty="0">
                <a:solidFill>
                  <a:schemeClr val="lt1"/>
                </a:solidFill>
                <a:latin typeface="Times New Roman"/>
              </a:rPr>
              <a:t>организация межведомственного взаимодействия путем проведения круглых столов со специалистами, реализующими медико-социальное сопровождение беременных женщин</a:t>
            </a:r>
            <a:endParaRPr lang="ru-RU" sz="1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2" name="Заголовок 1"/>
          <p:cNvSpPr/>
          <p:nvPr/>
        </p:nvSpPr>
        <p:spPr>
          <a:xfrm>
            <a:off x="1828800" y="5233680"/>
            <a:ext cx="853380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 defTabSz="457200">
              <a:lnSpc>
                <a:spcPct val="100000"/>
              </a:lnSpc>
            </a:pPr>
            <a:r>
              <a:rPr lang="ru-RU" sz="1600" b="0" strike="noStrike" cap="all" spc="-1">
                <a:solidFill>
                  <a:schemeClr val="lt1"/>
                </a:solidFill>
                <a:latin typeface="Times New Roman"/>
              </a:rPr>
              <a:t>организация работы службы "Семейный центр", службы "Социальная няня" и пункта проката детского оборудования 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741360" y="2373480"/>
            <a:ext cx="5116680" cy="804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1800" b="1" strike="noStrike" spc="-1">
                <a:solidFill>
                  <a:schemeClr val="dk1"/>
                </a:solidFill>
                <a:latin typeface="Times New Roman"/>
              </a:rPr>
              <a:t>Областной месячник пропаганды семейных ценностей и традиций, профилактики абортов.</a:t>
            </a: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74" name="PlaceHolder 2"/>
          <p:cNvSpPr/>
          <p:nvPr/>
        </p:nvSpPr>
        <p:spPr>
          <a:xfrm>
            <a:off x="6850800" y="1260360"/>
            <a:ext cx="5006880" cy="90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45720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Ежегодно в Волгоградской области проводятся следующие мероприятия: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75" name="TextBox 5"/>
          <p:cNvSpPr/>
          <p:nvPr/>
        </p:nvSpPr>
        <p:spPr>
          <a:xfrm>
            <a:off x="6850800" y="3178800"/>
            <a:ext cx="500688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Мероприятие проводится ежегодно, при содействии органов здравоохранения, администраций муниципальных округов, некоммерческих фондов и волонтеров.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В рамках данного месячника проходят различные мероприятия, направленные </a:t>
            </a:r>
            <a:r>
              <a:rPr sz="1800" dirty="0"/>
              <a:t/>
            </a:r>
            <a:br>
              <a:rPr sz="1800" dirty="0"/>
            </a:b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на пропаганду семейных ценностей и традиций, профилактику абортов, формирование и укрепление института семьи.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В рамках месячника ежегодный охват  составляет более 67 000 человек.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76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771" y="235955"/>
            <a:ext cx="5006880" cy="3360098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462F0E-5B7D-48E5-82D5-DF4FB5688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131" y="3765963"/>
            <a:ext cx="5892160" cy="2654012"/>
          </a:xfrm>
          <a:prstGeom prst="rect">
            <a:avLst/>
          </a:prstGeom>
          <a:effectLst>
            <a:softEdge rad="762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619960" y="1303560"/>
            <a:ext cx="6098040" cy="88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Благотворительная акция </a:t>
            </a:r>
            <a:r>
              <a:rPr sz="2400"/>
              <a:t/>
            </a:r>
            <a:br>
              <a:rPr sz="2400"/>
            </a:b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"Подарок новорожденному"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78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" b="56"/>
          <a:stretch/>
        </p:blipFill>
        <p:spPr>
          <a:xfrm>
            <a:off x="230400" y="677160"/>
            <a:ext cx="4572000" cy="494748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179" name="Прямоугольник 4"/>
          <p:cNvSpPr/>
          <p:nvPr/>
        </p:nvSpPr>
        <p:spPr>
          <a:xfrm>
            <a:off x="5348880" y="2355840"/>
            <a:ext cx="6640200" cy="354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7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Мероприятие проводится ежегодно на базе организаций социального обслуживания, районных женских консультаций, родильных домов (перинатальных центров), а также в ходе посещения женщин с новорожденными детьми на дому. </a:t>
            </a:r>
            <a:r>
              <a:rPr lang="ru-RU" sz="1800" b="0" strike="noStrike" spc="-1">
                <a:solidFill>
                  <a:schemeClr val="dk1"/>
                </a:solidFill>
                <a:latin typeface="Times New Roman"/>
                <a:ea typeface="Calibri"/>
              </a:rPr>
              <a:t> 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7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  <a:ea typeface="Calibri"/>
              </a:rPr>
              <a:t>Специалисты учреждений поздравляют мам с рождением ребенка, вручают подарок с предметами ухода для новорожденных, предоставленных благотворителями, проводят информационно-просветительскую работу о деятельности учреждений региональной системы социальной защиты.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7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7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  <a:ea typeface="Calibri"/>
              </a:rPr>
              <a:t>В рамках акции помощь ежегодно получают более 1500 семей.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7000"/>
              </a:lnSpc>
            </a:pPr>
            <a:endParaRPr lang="ru-RU" sz="14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684840" y="1391760"/>
            <a:ext cx="3912480" cy="793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Благотворительная акция </a:t>
            </a:r>
            <a:r>
              <a:rPr sz="2400"/>
              <a:t/>
            </a:r>
            <a:br>
              <a:rPr sz="2400"/>
            </a:b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"Все тепло малышам"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81" name="TextBox 4"/>
          <p:cNvSpPr/>
          <p:nvPr/>
        </p:nvSpPr>
        <p:spPr>
          <a:xfrm>
            <a:off x="6597360" y="2434320"/>
            <a:ext cx="4447800" cy="107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Ежегодно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более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150 «серебряных» волонтеров оказывают благотворительную помощь свыше 250 семьям с новорожденными детьми.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82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943" y="873000"/>
            <a:ext cx="4866634" cy="2847600"/>
          </a:xfrm>
          <a:prstGeom prst="rect">
            <a:avLst/>
          </a:prstGeom>
          <a:ln w="0">
            <a:noFill/>
          </a:ln>
          <a:effectLst>
            <a:softEdge rad="50800"/>
          </a:effectLst>
        </p:spPr>
      </p:pic>
      <p:pic>
        <p:nvPicPr>
          <p:cNvPr id="18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080" y="3761640"/>
            <a:ext cx="2820600" cy="28206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184" name="Рисунок 1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640" y="3766527"/>
            <a:ext cx="2822040" cy="2809385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185" name="Рисунок 2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3273" y="3760200"/>
            <a:ext cx="2947654" cy="28206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7210800" y="1429200"/>
            <a:ext cx="4424760" cy="1096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Цикл мероприятий </a:t>
            </a:r>
            <a:r>
              <a:rPr sz="2400"/>
              <a:t/>
            </a:r>
            <a:br>
              <a:rPr sz="2400"/>
            </a:b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в рамках акции </a:t>
            </a:r>
            <a:r>
              <a:rPr sz="2400"/>
              <a:t/>
            </a:r>
            <a:br>
              <a:rPr sz="2400"/>
            </a:b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"Счастье быть беременной"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87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" b="5"/>
          <a:stretch/>
        </p:blipFill>
        <p:spPr>
          <a:xfrm>
            <a:off x="1080222" y="332912"/>
            <a:ext cx="4763161" cy="2743305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188" name="TextBox 12"/>
          <p:cNvSpPr/>
          <p:nvPr/>
        </p:nvSpPr>
        <p:spPr>
          <a:xfrm>
            <a:off x="6872400" y="2526840"/>
            <a:ext cx="5101200" cy="338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С целью формирования культуры заботы о беременной женщине и улучшения их психологического состояния проводится тренинговая работа психолога, групповая арт-терапия "Мандала" "Круг материнства", проект "Цветы жизни" - написание беременными слов поддержки женщинам, находящимся в ситуации репродуктивного выбора, а так же информационно-просветительская работа.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В рамках акции помощь ежегодно получают более 1900 женщин.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6C6D6F9-1131-4AA6-A02E-CD6BFE77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291" y="3076217"/>
            <a:ext cx="3533313" cy="3533313"/>
          </a:xfrm>
          <a:prstGeom prst="rect">
            <a:avLst/>
          </a:prstGeom>
          <a:effectLst>
            <a:softEdge rad="508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7355520" y="1208160"/>
            <a:ext cx="4286880" cy="82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Театральный мастер-класс "Биение сердец"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90" name="TextBox 17"/>
          <p:cNvSpPr/>
          <p:nvPr/>
        </p:nvSpPr>
        <p:spPr>
          <a:xfrm>
            <a:off x="6810120" y="2089440"/>
            <a:ext cx="522756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Для семей, проживающих в регионе, специалисты учреждений, на уличных площадках районных Домов культуры, проводят мастер-классы "Домашний пальчиковый театр" и "Пантомима", в ходе которых разыгрываются сценки из сказок, детских семейных рассказов, вовлекая в представление присутствующих зрителей.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В ходе мероприятий освещаются темы семейных ценностей, поднимаются  актуальные вопросы и проблемы личностных отношений в семье.</a:t>
            </a:r>
            <a:r>
              <a:rPr sz="1800" dirty="0"/>
              <a:t/>
            </a:r>
            <a:br>
              <a:rPr sz="1800" dirty="0"/>
            </a:b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Родители с детьми проигрывают различные семейные ситуации и стараются найти ответы на сложные жизненные вопросы.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  <a:ea typeface="Calibri"/>
              </a:rPr>
              <a:t>Ежегодно в данных мероприятиях принимает участие более 500 семей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91" name="Рисунок 1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" r="118"/>
          <a:stretch/>
        </p:blipFill>
        <p:spPr>
          <a:xfrm>
            <a:off x="279720" y="1518480"/>
            <a:ext cx="6378840" cy="382104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6095880" y="1385280"/>
            <a:ext cx="5395680" cy="1753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24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ru-RU" sz="2700" b="1" strike="noStrike" spc="-1">
                <a:solidFill>
                  <a:schemeClr val="dk1"/>
                </a:solidFill>
                <a:latin typeface="Times New Roman"/>
              </a:rPr>
              <a:t>Областной цикл мероприятий по реализации медико-социального сопровождения беременных женщин </a:t>
            </a:r>
            <a:r>
              <a:rPr sz="2700"/>
              <a:t/>
            </a:r>
            <a:br>
              <a:rPr sz="2700"/>
            </a:br>
            <a:r>
              <a:rPr lang="ru-RU" sz="2700" b="1" strike="noStrike" spc="-1">
                <a:solidFill>
                  <a:schemeClr val="dk1"/>
                </a:solidFill>
                <a:latin typeface="Times New Roman"/>
              </a:rPr>
              <a:t>"Я уже мама"</a:t>
            </a:r>
            <a:r>
              <a:rPr sz="2400"/>
              <a:t/>
            </a:r>
            <a:br>
              <a:rPr sz="2400"/>
            </a:br>
            <a:endParaRPr lang="ru-RU" sz="2700" b="0" strike="noStrike" spc="-1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93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440" y="1386732"/>
            <a:ext cx="5727240" cy="4292255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194" name="TextBox 5"/>
          <p:cNvSpPr/>
          <p:nvPr/>
        </p:nvSpPr>
        <p:spPr>
          <a:xfrm>
            <a:off x="6185520" y="3139560"/>
            <a:ext cx="5635440" cy="173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Times New Roman"/>
              </a:rPr>
              <a:t>В рамках областного цикла мероприятий по реализации медико-социального сопровождения беременных женщин "Я уже мама" 73 специалиста из 14 учреждений, участвующих в организации медико-социального сопровождения беременных женщин, приняли участие в круглых столах</a:t>
            </a:r>
            <a:r>
              <a:rPr lang="ru-RU" sz="1800" b="0" strike="noStrike" spc="-1">
                <a:solidFill>
                  <a:srgbClr val="000000"/>
                </a:solidFill>
                <a:latin typeface="Times New Roman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786640" y="2684160"/>
            <a:ext cx="4821480" cy="74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1800" b="1" strike="noStrike" spc="-1">
                <a:solidFill>
                  <a:schemeClr val="dk1"/>
                </a:solidFill>
                <a:latin typeface="Times New Roman"/>
              </a:rPr>
              <a:t>Единая открытая семейная приемная</a:t>
            </a:r>
            <a:endParaRPr lang="ru-RU" sz="18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196" name="PlaceHolder 2"/>
          <p:cNvSpPr/>
          <p:nvPr/>
        </p:nvSpPr>
        <p:spPr>
          <a:xfrm>
            <a:off x="5724360" y="1572480"/>
            <a:ext cx="5932080" cy="92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45720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Ежеквартально в Волгоградской области проводятся следующие мероприятия: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97" name="TextBox 5"/>
          <p:cNvSpPr/>
          <p:nvPr/>
        </p:nvSpPr>
        <p:spPr>
          <a:xfrm>
            <a:off x="5786640" y="3429000"/>
            <a:ext cx="5807520" cy="310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</a:rPr>
              <a:t>Для семей с детьми организуются консультационные площадки от различных учреждений и ведомств, где граждане могут получить необходимую информацию и задать интересующие вопросы. Для детей организуются творческие зоны с развивающими занятиями и мастер-классами.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Times New Roman"/>
              </a:rPr>
              <a:t>Ежегодно, в рамках проведения ежеквартальной Единой открытой семейной приемной, помощь предоставлена 8500 человек.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98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320" y="1018717"/>
            <a:ext cx="4810680" cy="4820206"/>
          </a:xfrm>
          <a:prstGeom prst="rect">
            <a:avLst/>
          </a:prstGeom>
          <a:ln w="0">
            <a:noFill/>
          </a:ln>
          <a:effectLst>
            <a:softEdge rad="508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624280" y="2305440"/>
            <a:ext cx="6158880" cy="804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Times New Roman"/>
              </a:rPr>
              <a:t>Мероприятие "Будущая мама" и цикл просветительско-информационных бесед психолога "В ожидании чуда" </a:t>
            </a:r>
            <a:r>
              <a:rPr sz="1800"/>
              <a:t/>
            </a:r>
            <a:br>
              <a:rPr sz="1800"/>
            </a:br>
            <a:endParaRPr lang="ru-RU" sz="20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200" name="PlaceHolder 2"/>
          <p:cNvSpPr/>
          <p:nvPr/>
        </p:nvSpPr>
        <p:spPr>
          <a:xfrm>
            <a:off x="5311080" y="1308600"/>
            <a:ext cx="6253200" cy="107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45720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Ежемесячно в Волгоградской области проводятся следующие мероприятия: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algn="ctr" defTabSz="45720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01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120" y="526680"/>
            <a:ext cx="1796640" cy="269496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202" name="TextBox 12"/>
          <p:cNvSpPr/>
          <p:nvPr/>
        </p:nvSpPr>
        <p:spPr>
          <a:xfrm>
            <a:off x="5624280" y="3110760"/>
            <a:ext cx="605736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Ежемесячно на базе районных женских консультаций специалисты учреждений проводят комплексную работу с женщинами, ожидающими ребенка: выступление и тренинговая работа психолога, мастер-класс по созданию коллажа "Мир под названием "Мама", мастер-класс "Пеленание малыша" (куклы), информационно-просветительская работа.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Ежегодно, в рамках мероприятий, принимают участие 1800 женщин.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03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245" y="618480"/>
            <a:ext cx="3319869" cy="249228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04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2756160" y="3311280"/>
            <a:ext cx="2766600" cy="249264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05" name="Рисунок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/>
        </p:blipFill>
        <p:spPr>
          <a:xfrm>
            <a:off x="182520" y="3311280"/>
            <a:ext cx="2413080" cy="22572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4412055" y="2105100"/>
            <a:ext cx="4399560" cy="153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just" defTabSz="914400">
              <a:lnSpc>
                <a:spcPct val="90000"/>
              </a:lnSpc>
              <a:buNone/>
            </a:pPr>
            <a:r>
              <a:rPr lang="ru-RU" sz="1800" b="1" strike="noStrike" spc="-1" dirty="0">
                <a:solidFill>
                  <a:schemeClr val="dk1"/>
                </a:solidFill>
                <a:latin typeface="Times New Roman"/>
              </a:rPr>
              <a:t>Служба "Семейный центр"</a:t>
            </a:r>
            <a:r>
              <a:rPr sz="1800" dirty="0"/>
              <a:t/>
            </a:r>
            <a:br>
              <a:rPr sz="1800" dirty="0"/>
            </a:br>
            <a:r>
              <a:rPr sz="1800" dirty="0"/>
              <a:t/>
            </a:r>
            <a:br>
              <a:rPr sz="1800" dirty="0"/>
            </a:b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В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рамках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организации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деятельности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службы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"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Семейный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центр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" с 2025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года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социальную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помощь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в 1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полугодии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2025 г.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получили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923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человека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.</a:t>
            </a:r>
            <a:r>
              <a:rPr sz="1800" dirty="0"/>
              <a:t/>
            </a:r>
            <a:br>
              <a:rPr sz="1800" dirty="0"/>
            </a:br>
            <a:endParaRPr lang="ru-RU" sz="1800" b="0" strike="noStrike" spc="-1" dirty="0">
              <a:solidFill>
                <a:schemeClr val="dk1"/>
              </a:solidFill>
              <a:latin typeface="Aptos"/>
            </a:endParaRPr>
          </a:p>
        </p:txBody>
      </p:sp>
      <p:pic>
        <p:nvPicPr>
          <p:cNvPr id="207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994" y="1098540"/>
            <a:ext cx="3246678" cy="43416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08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072" y="3985560"/>
            <a:ext cx="3969375" cy="26874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sp>
        <p:nvSpPr>
          <p:cNvPr id="209" name="TextBox 6"/>
          <p:cNvSpPr/>
          <p:nvPr/>
        </p:nvSpPr>
        <p:spPr>
          <a:xfrm>
            <a:off x="4926960" y="967320"/>
            <a:ext cx="417888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Times New Roman"/>
              </a:rPr>
              <a:t>Постоянно в Волгоградской области действуют: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10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6273" y="3985560"/>
            <a:ext cx="1916378" cy="25524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301800" y="1393200"/>
            <a:ext cx="4222800" cy="65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2400" b="1" strike="noStrike" spc="-1">
                <a:solidFill>
                  <a:schemeClr val="dk1"/>
                </a:solidFill>
                <a:latin typeface="Times New Roman"/>
              </a:rPr>
              <a:t>Служба  "Социальная няня"</a:t>
            </a:r>
            <a:endParaRPr lang="ru-RU" sz="2400" b="0" strike="noStrike" spc="-1">
              <a:solidFill>
                <a:schemeClr val="dk1"/>
              </a:solidFill>
              <a:latin typeface="Aptos"/>
            </a:endParaRPr>
          </a:p>
        </p:txBody>
      </p:sp>
      <p:sp>
        <p:nvSpPr>
          <p:cNvPr id="212" name="TextBox 14"/>
          <p:cNvSpPr/>
          <p:nvPr/>
        </p:nvSpPr>
        <p:spPr>
          <a:xfrm>
            <a:off x="5753160" y="2136240"/>
            <a:ext cx="5530680" cy="42458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Для семей с детьми (многодетные семьи, неполные семьи, студенческие семьи, семьи, воспитывающие ребёнка-инвалида, семьи участников специальной военной операции) реализуется бесплатный комплекс мероприятий по присмотру и уходу за детьми              в возрасте от 0 до 3 лет, связанных с организацией хозяйственно-бытового обслуживания, досуга, а также с обеспечением соблюдения ими личной гигиены                  и режима дня в домашних условиях по месту их проживания.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В рамках организации деятельности службы "Социальная няня" с мая 2025 года социальная помощь оказана 423 семьям.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just"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13" name="Рисунок 1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800" y="4064598"/>
            <a:ext cx="2733480" cy="2048724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14" name="Рисунок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560" y="743971"/>
            <a:ext cx="2733480" cy="2049418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15" name="Рисунок 2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840" y="741762"/>
            <a:ext cx="2371320" cy="3160836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16" name="Рисунок 2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r="35"/>
          <a:stretch/>
        </p:blipFill>
        <p:spPr>
          <a:xfrm>
            <a:off x="2960640" y="3161520"/>
            <a:ext cx="2371320" cy="295236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357963" y="1523520"/>
            <a:ext cx="390780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проката предметов первой необходимости для семей с новорожденными детьми</a:t>
            </a:r>
            <a:endParaRPr lang="ru-RU" sz="1100" b="1" strike="noStrike" spc="-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218" name="Freeform 20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86600" y="786240"/>
            <a:ext cx="3310560" cy="1858320"/>
          </a:xfrm>
          <a:custGeom>
            <a:avLst/>
            <a:gdLst>
              <a:gd name="textAreaLeft" fmla="*/ 0 w 3310560"/>
              <a:gd name="textAreaRight" fmla="*/ 3311280 w 3310560"/>
              <a:gd name="textAreaTop" fmla="*/ 0 h 1858320"/>
              <a:gd name="textAreaBottom" fmla="*/ 1859040 h 1858320"/>
            </a:gdLst>
            <a:ahLst/>
            <a:cxnLst/>
            <a:rect l="textAreaLeft" t="textAreaTop" r="textAreaRight" b="textAreaBottom"/>
            <a:pathLst>
              <a:path w="3311118" h="1859119">
                <a:moveTo>
                  <a:pt x="534609" y="0"/>
                </a:moveTo>
                <a:lnTo>
                  <a:pt x="3311118" y="0"/>
                </a:lnTo>
                <a:lnTo>
                  <a:pt x="3311118" y="1859119"/>
                </a:lnTo>
                <a:lnTo>
                  <a:pt x="0" y="1859119"/>
                </a:lnTo>
                <a:lnTo>
                  <a:pt x="0" y="53460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 useBgFill="1">
        <p:nvSpPr>
          <p:cNvPr id="219" name="Freeform 21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4253760" y="4052520"/>
            <a:ext cx="2790000" cy="1701360"/>
          </a:xfrm>
          <a:custGeom>
            <a:avLst/>
            <a:gdLst>
              <a:gd name="textAreaLeft" fmla="*/ 0 w 2790000"/>
              <a:gd name="textAreaRight" fmla="*/ 2790720 w 2790000"/>
              <a:gd name="textAreaTop" fmla="*/ 0 h 1701360"/>
              <a:gd name="textAreaBottom" fmla="*/ 1702080 h 1701360"/>
            </a:gdLst>
            <a:ahLst/>
            <a:cxnLst/>
            <a:rect l="textAreaLeft" t="textAreaTop" r="textAreaRight" b="textAreaBottom"/>
            <a:pathLst>
              <a:path w="2790845" h="1702145">
                <a:moveTo>
                  <a:pt x="0" y="0"/>
                </a:moveTo>
                <a:lnTo>
                  <a:pt x="2790845" y="0"/>
                </a:lnTo>
                <a:lnTo>
                  <a:pt x="2790845" y="1167536"/>
                </a:lnTo>
                <a:lnTo>
                  <a:pt x="2256236" y="1702145"/>
                </a:lnTo>
                <a:lnTo>
                  <a:pt x="0" y="17021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220" name="TextBox 6"/>
          <p:cNvSpPr/>
          <p:nvPr/>
        </p:nvSpPr>
        <p:spPr>
          <a:xfrm>
            <a:off x="7226640" y="2442600"/>
            <a:ext cx="3907800" cy="25838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lIns="90000" tIns="45000" rIns="90000" bIns="45000" numCol="1" spcCol="0" anchor="t">
            <a:spAutoFit/>
          </a:bodyPr>
          <a:lstStyle/>
          <a:p>
            <a:pPr marL="85680" algn="just" defTabSz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В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рамках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работы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пунктов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проката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с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начала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2025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года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784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сем</a:t>
            </a:r>
            <a:r>
              <a:rPr lang="ru-RU" sz="1800" b="0" strike="noStrike" spc="-1" dirty="0" err="1">
                <a:solidFill>
                  <a:schemeClr val="dk1"/>
                </a:solidFill>
                <a:latin typeface="Times New Roman"/>
              </a:rPr>
              <a:t>ьи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воспользовались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возможностью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получения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предметов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первой</a:t>
            </a:r>
            <a:r>
              <a:rPr lang="en-US" sz="1800" b="0" strike="noStrike" spc="-1" dirty="0">
                <a:solidFill>
                  <a:schemeClr val="dk1"/>
                </a:solidFill>
                <a:latin typeface="Times New Roman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Times New Roman"/>
              </a:rPr>
              <a:t>необходимости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: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стульчик  для кормления, детские шезлонги, качели, коляски,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</a:rPr>
              <a:t>кроватки манежи, пеленальные столики, ванночки и прочее.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21" name="Рисунок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200" y="589654"/>
            <a:ext cx="3302280" cy="2724172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22" name="Рисунок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9240" y="619791"/>
            <a:ext cx="2442960" cy="2271857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23" name="Рисунок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480" y="3405833"/>
            <a:ext cx="2949120" cy="2861893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  <p:pic>
        <p:nvPicPr>
          <p:cNvPr id="224" name="Рисунок 1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4465" y="2999880"/>
            <a:ext cx="2967990" cy="3272400"/>
          </a:xfrm>
          <a:prstGeom prst="rect">
            <a:avLst/>
          </a:prstGeom>
          <a:ln w="0">
            <a:noFill/>
          </a:ln>
          <a:effectLst>
            <a:softEdge rad="762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2"/>
          <p:cNvSpPr/>
          <p:nvPr/>
        </p:nvSpPr>
        <p:spPr>
          <a:xfrm>
            <a:off x="438840" y="3842280"/>
            <a:ext cx="82206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u="sng" strike="noStrike" spc="-1" dirty="0">
                <a:solidFill>
                  <a:schemeClr val="dk1"/>
                </a:solidFill>
                <a:uFillTx/>
                <a:latin typeface="Times New Roman"/>
              </a:rPr>
              <a:t>Презентация подготовлена: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Государственным казенным учреждением социального обслуживания "Советский центр социального обслуживания населения"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1" u="sng" strike="noStrike" spc="-1" dirty="0">
                <a:solidFill>
                  <a:schemeClr val="dk1"/>
                </a:solidFill>
                <a:uFillTx/>
                <a:latin typeface="Times New Roman"/>
              </a:rPr>
              <a:t>Ответственный специалист: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Заместитель директора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Тимохина Дарья Александровна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8(8442) 46-97-00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Волгоград, ул. </a:t>
            </a:r>
            <a:r>
              <a:rPr lang="ru-RU" sz="1800" b="0" strike="noStrike" spc="-1" dirty="0" err="1">
                <a:solidFill>
                  <a:schemeClr val="dk1"/>
                </a:solidFill>
                <a:latin typeface="Times New Roman"/>
              </a:rPr>
              <a:t>Электролесовская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 д. 5а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e-</a:t>
            </a:r>
            <a:r>
              <a:rPr lang="ru-RU" sz="1800" b="0" strike="noStrike" spc="-1" dirty="0" err="1">
                <a:solidFill>
                  <a:schemeClr val="dk1"/>
                </a:solidFill>
                <a:latin typeface="Times New Roman"/>
              </a:rPr>
              <a:t>mail</a:t>
            </a:r>
            <a:r>
              <a:rPr lang="ru-RU" sz="1800" b="0" strike="noStrike" spc="-1" dirty="0">
                <a:solidFill>
                  <a:schemeClr val="dk1"/>
                </a:solidFill>
                <a:latin typeface="Times New Roman"/>
              </a:rPr>
              <a:t>: </a:t>
            </a:r>
            <a:r>
              <a:rPr lang="ru-RU" sz="1800" b="0" u="sng" strike="noStrike" spc="-1" dirty="0">
                <a:uFillTx/>
                <a:latin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Sovetskiy_CSON@volganet.ru</a:t>
            </a:r>
            <a:endParaRPr lang="ru-RU" sz="1800" b="0" strike="noStrike" spc="-1" dirty="0">
              <a:latin typeface="Open Sans"/>
            </a:endParaRPr>
          </a:p>
        </p:txBody>
      </p:sp>
      <p:sp>
        <p:nvSpPr>
          <p:cNvPr id="226" name="TextBox 1"/>
          <p:cNvSpPr/>
          <p:nvPr/>
        </p:nvSpPr>
        <p:spPr>
          <a:xfrm>
            <a:off x="4222800" y="963000"/>
            <a:ext cx="5447160" cy="79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strike="noStrike" spc="-1">
                <a:solidFill>
                  <a:schemeClr val="dk1"/>
                </a:solidFill>
                <a:latin typeface="Times New Roman"/>
              </a:rPr>
              <a:t>Спасибо за внимание!</a:t>
            </a: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27" name="Рисунок 6"/>
          <p:cNvPicPr/>
          <p:nvPr/>
        </p:nvPicPr>
        <p:blipFill>
          <a:blip r:embed="rId3"/>
          <a:stretch/>
        </p:blipFill>
        <p:spPr>
          <a:xfrm>
            <a:off x="2034000" y="1763280"/>
            <a:ext cx="1771560" cy="1835640"/>
          </a:xfrm>
          <a:prstGeom prst="rect">
            <a:avLst/>
          </a:prstGeom>
          <a:ln w="0">
            <a:noFill/>
          </a:ln>
          <a:effectLst>
            <a:softEdge rad="50760"/>
          </a:effectLst>
        </p:spPr>
      </p:pic>
      <p:pic>
        <p:nvPicPr>
          <p:cNvPr id="228" name="Рисунок 8" descr="Изображение выглядит как Графика, Шрифт, круг, дизайн&#10;&#10;Содержимое, созданное искусственным интеллектом, может быть неверным."/>
          <p:cNvPicPr/>
          <p:nvPr/>
        </p:nvPicPr>
        <p:blipFill>
          <a:blip r:embed="rId4"/>
          <a:stretch/>
        </p:blipFill>
        <p:spPr>
          <a:xfrm>
            <a:off x="5110920" y="1763280"/>
            <a:ext cx="1835640" cy="1835640"/>
          </a:xfrm>
          <a:prstGeom prst="rect">
            <a:avLst/>
          </a:prstGeom>
          <a:ln w="0">
            <a:noFill/>
          </a:ln>
          <a:effectLst>
            <a:softEdge rad="50760"/>
          </a:effectLst>
        </p:spPr>
      </p:pic>
      <p:pic>
        <p:nvPicPr>
          <p:cNvPr id="229" name="Рисунок 10" descr="Изображение выглядит как круг, Графика, Шрифт, логотип&#10;&#10;Содержимое, созданное искусственным интеллектом, может быть неверным."/>
          <p:cNvPicPr/>
          <p:nvPr/>
        </p:nvPicPr>
        <p:blipFill>
          <a:blip r:embed="rId5"/>
          <a:stretch/>
        </p:blipFill>
        <p:spPr>
          <a:xfrm>
            <a:off x="8251560" y="1763280"/>
            <a:ext cx="1835640" cy="1835640"/>
          </a:xfrm>
          <a:prstGeom prst="rect">
            <a:avLst/>
          </a:prstGeom>
          <a:ln w="0">
            <a:noFill/>
          </a:ln>
          <a:effectLst>
            <a:softEdge rad="5076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732</Words>
  <Application>Microsoft Office PowerPoint</Application>
  <PresentationFormat>Широкоэкранный</PresentationFormat>
  <Paragraphs>68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17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Century Gothic</vt:lpstr>
      <vt:lpstr>DejaVu Sans</vt:lpstr>
      <vt:lpstr>Open Sans</vt:lpstr>
      <vt:lpstr>Symbol</vt:lpstr>
      <vt:lpstr>Tempora LGC Uni</vt:lpstr>
      <vt:lpstr>Times New Roman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   Цель практики:  Содействие укреплению института семьи  и сохранению традиционных семейных ценностей.  </vt:lpstr>
      <vt:lpstr>   Целевые группы:  Беременные женщины, состоящие на учете по беременности и родам в женской консультации;  Семьи с детьми (возрастная группа от 0+), проживающие на территории города Волгограда и Волгоградской области.   </vt:lpstr>
      <vt:lpstr>Презентация PowerPoint</vt:lpstr>
      <vt:lpstr>оказание помощи целевой группе путем проведения мероприятий, запланированных в рамках реализации практики</vt:lpstr>
      <vt:lpstr>Областной месячник пропаганды семейных ценностей и традиций, профилактики абортов.</vt:lpstr>
      <vt:lpstr>Благотворительная акция  "Подарок новорожденному"</vt:lpstr>
      <vt:lpstr>Благотворительная акция  "Все тепло малышам"</vt:lpstr>
      <vt:lpstr>Цикл мероприятий  в рамках акции  "Счастье быть беременной"</vt:lpstr>
      <vt:lpstr>Театральный мастер-класс "Биение сердец"</vt:lpstr>
      <vt:lpstr>Областной цикл мероприятий по реализации медико-социального сопровождения беременных женщин  "Я уже мама" </vt:lpstr>
      <vt:lpstr>Единая открытая семейная приемная</vt:lpstr>
      <vt:lpstr>Мероприятие "Будущая мама" и цикл просветительско-информационных бесед психолога "В ожидании чуда"  </vt:lpstr>
      <vt:lpstr>Служба "Семейный центр"  В рамках организации деятельности службы "Семейный центр" с 2025 года социальную помощь в 1 полугодии 2025 г. получили 923 человека. </vt:lpstr>
      <vt:lpstr>Служба  "Социальная няня"</vt:lpstr>
      <vt:lpstr>Пункт проката предметов первой необходимости для семей с новорожденными детьми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Андрей Татаренко</dc:creator>
  <dc:description/>
  <cp:lastModifiedBy>Волбенко Ирина Вячеславовна</cp:lastModifiedBy>
  <cp:revision>19</cp:revision>
  <dcterms:created xsi:type="dcterms:W3CDTF">2025-08-13T09:27:40Z</dcterms:created>
  <dcterms:modified xsi:type="dcterms:W3CDTF">2025-08-18T08:46:53Z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16</vt:i4>
  </property>
</Properties>
</file>