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81" r:id="rId6"/>
    <p:sldId id="258" r:id="rId7"/>
    <p:sldId id="259" r:id="rId8"/>
    <p:sldId id="260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9" r:id="rId20"/>
    <p:sldId id="280" r:id="rId21"/>
  </p:sldIdLst>
  <p:sldSz cx="12192000" cy="6858000"/>
  <p:notesSz cx="6858000" cy="9144000"/>
  <p:custDataLst>
    <p:tags r:id="rId2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1" name="Учетная запись Майкрософт" initials="УзМ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-1080" y="-5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1C7729-8145-4579-A6CA-97DA22E6CA80}" type="datetimeFigureOut">
              <a:rPr lang="ru-RU" smtClean="0"/>
              <a:t>15.08.2025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A6027A-C687-4ADB-93D0-264414274B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314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A6027A-C687-4ADB-93D0-264414274B3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095539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FFC0D-6564-48FA-BFF4-F92F63594BEE}" type="datetimeFigureOut">
              <a:rPr lang="ru-RU" smtClean="0"/>
              <a:t>15.08.2025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61456-93EC-461F-84A0-07FCEA45B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206144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FFC0D-6564-48FA-BFF4-F92F63594BEE}" type="datetimeFigureOut">
              <a:rPr lang="ru-RU" smtClean="0"/>
              <a:t>15.08.2025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61456-93EC-461F-84A0-07FCEA45B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370897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FFC0D-6564-48FA-BFF4-F92F63594BEE}" type="datetimeFigureOut">
              <a:rPr lang="ru-RU" smtClean="0"/>
              <a:t>15.08.2025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61456-93EC-461F-84A0-07FCEA45B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839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Relationship Id="rId4" Type="http://schemas.microsoft.com/office/2007/relationships/hdphoto" Target="../media/image2.wdp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Relationship Id="rId3" Type="http://schemas.openxmlformats.org/officeDocument/2006/relationships/image" Target="../media/image15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Relationship Id="rId3" Type="http://schemas.openxmlformats.org/officeDocument/2006/relationships/image" Target="../media/image16.png" /><Relationship Id="rId4" Type="http://schemas.openxmlformats.org/officeDocument/2006/relationships/image" Target="../media/image17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0.jpeg" /><Relationship Id="rId3" Type="http://schemas.microsoft.com/office/2007/relationships/hdphoto" Target="../media/image21.wdp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softEdge rad="0"/>
          </a:effectLst>
        </p:spPr>
      </p:pic>
      <p:sp>
        <p:nvSpPr>
          <p:cNvPr id="5" name="TextBox 4"/>
          <p:cNvSpPr txBox="1"/>
          <p:nvPr/>
        </p:nvSpPr>
        <p:spPr>
          <a:xfrm>
            <a:off x="2882900" y="2316163"/>
            <a:ext cx="6426199" cy="2209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ct val="0"/>
              </a:spcAft>
            </a:pPr>
            <a:r>
              <a:rPr lang="ru-RU" sz="320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Практика социализации подростков с психоэмоциональной травмой</a:t>
            </a:r>
            <a:endParaRPr lang="ru-RU" sz="2800">
              <a:solidFill>
                <a:schemeClr val="bg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/>
            <a:r>
              <a:rPr lang="ru-RU" sz="320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рамках работы клуба «СОЦИАЛЬНЫЙ ТЕАТР»</a:t>
            </a:r>
            <a:r>
              <a:rPr lang="ru-RU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8219" y="254298"/>
            <a:ext cx="107555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Областное государственное автономное учреждение социального обслуживания</a:t>
            </a:r>
          </a:p>
          <a:p>
            <a:pPr algn="ctr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«Центр социально-психологической помощи семье и детям»</a:t>
            </a:r>
          </a:p>
          <a:p>
            <a:pPr algn="ctr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Подростковое пространство «Диалог»</a:t>
            </a:r>
            <a:endParaRPr lang="ru-RU" sz="24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83124" y="6234037"/>
            <a:ext cx="2825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Ульяновск  2025 год</a:t>
            </a:r>
            <a:endParaRPr lang="ru-RU" sz="20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809579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876799" y="365125"/>
            <a:ext cx="68961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«Скажи мне – я забуду, покажи мне – я запомню, дай мне поучаствовать – и я пойму»</a:t>
            </a:r>
            <a:endParaRPr lang="ru-RU" sz="2400" b="1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62450" y="1825625"/>
            <a:ext cx="3467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endParaRPr lang="ru-RU" sz="2800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7500" y="2603500"/>
            <a:ext cx="11455400" cy="4321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Одной из актуальных проблем современного общества является рост негативных социальных явлений в подростковой среде. За последние годы резко возросла жестокость и агрессивность среди детей, молодежная преступность, особенно преступность подростков, страдающих социальными зависимостями, такими как алкоголизм, наркомания, табакокурение, игровая и компьютерная зависимости. Указанные особенности зачастую свидетельствуют о наличии и переживании подростками психоэмоциональных травм детства, связанных с семейным и личностным неблагополучием.</a:t>
            </a:r>
            <a:endParaRPr lang="ru-RU" sz="240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ct val="0"/>
              </a:spcAft>
            </a:pPr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 целях разрешения этих проблем, в том числе, специалистами центра успешно применяется </a:t>
            </a:r>
            <a:r>
              <a:rPr lang="ru-RU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рактика </a:t>
            </a:r>
            <a:r>
              <a:rPr lang="ru-RU" sz="240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социализации подростков с психоэмоциональной </a:t>
            </a:r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травмой в </a:t>
            </a:r>
            <a:r>
              <a:rPr lang="ru-RU" sz="240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рамках работы клуба «СОЦИАЛЬНЫЙ ТЕАТР»</a:t>
            </a:r>
            <a:r>
              <a:rPr lang="ru-RU" sz="24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5688151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9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6841" y="378372"/>
            <a:ext cx="11398469" cy="6132787"/>
          </a:xfrm>
        </p:spPr>
        <p:txBody>
          <a:bodyPr>
            <a:normAutofit/>
          </a:bodyPr>
          <a:lstStyle/>
          <a:p>
            <a:pPr algn="just"/>
            <a:r>
              <a:rPr lang="ru-RU" sz="3600" b="1" u="sng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</a:t>
            </a:r>
            <a:r>
              <a:rPr lang="ru-RU" sz="3600" b="1" u="sng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театр </a:t>
            </a:r>
            <a:r>
              <a:rPr lang="ru-RU" sz="36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 </a:t>
            </a:r>
            <a:r>
              <a:rPr lang="ru-RU" sz="3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 направление в </a:t>
            </a:r>
            <a:r>
              <a:rPr lang="ru-RU" sz="36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социально-психологической деятельности, </a:t>
            </a:r>
            <a:r>
              <a:rPr lang="ru-RU" sz="3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акцентирующее внимание на острых общественных </a:t>
            </a:r>
            <a:r>
              <a:rPr lang="ru-RU" sz="36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проблемах; </a:t>
            </a:r>
            <a:r>
              <a:rPr lang="ru-RU" sz="3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инсценировки дают возможность ребятам высказаться и быть услышанными тем, кто по каким-либо причинам не может это сделать в жизни. С</a:t>
            </a:r>
            <a:r>
              <a:rPr lang="ru-RU" sz="36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опереживая</a:t>
            </a:r>
            <a:r>
              <a:rPr lang="ru-RU" sz="3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наблюдая за обыденными ситуациями со стороны, </a:t>
            </a:r>
            <a:r>
              <a:rPr lang="ru-RU" sz="36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достигается психо-коррекционный эффект  - оптимизация психоэмоционального состояния </a:t>
            </a:r>
            <a:endParaRPr lang="ru-RU" sz="36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360288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9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58750" y="25737"/>
            <a:ext cx="11874500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400" b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b="1" u="sng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профилактика девиантного поведения подростков, 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 числе с  психоэмоциональными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травмами, их социализация и преодоление эмоционального неблагополучия</a:t>
            </a:r>
          </a:p>
          <a:p>
            <a:pPr algn="just"/>
            <a:endParaRPr lang="ru-RU" sz="28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u="sng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программы: 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профилактика асоциальных явлений среди несовершеннолетних; 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преодоление детского психотравмирующего опыта, оптимизация эмоционального состояния;</a:t>
            </a:r>
            <a:endParaRPr lang="ru-RU" sz="240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снижение количества правонарушений; 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формирование у подростков умения ориентироваться в сложной жизненной ситуации, моделировать свое поведение для преодоления трудностей; 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формирование умения разрешать конфликтные ситуации в семье, школе и подростковой среде; 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осстановление и укрепление детско-родительских отношений; 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повышение интереса к учебе и самообучению; 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• развитие навыков коллективного сотрудничества</a:t>
            </a:r>
            <a:endParaRPr lang="ru-RU" sz="240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071818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0" y="7937"/>
            <a:ext cx="12192000" cy="68580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4006453" y="2452596"/>
            <a:ext cx="1206500" cy="39554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317206" y="1459855"/>
            <a:ext cx="3822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РЕАЛИЗАЦИИ:</a:t>
            </a:r>
            <a:endParaRPr lang="ru-RU" sz="2400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51669" y="2349755"/>
            <a:ext cx="2803525" cy="60122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764212" y="2020796"/>
            <a:ext cx="6146800" cy="115420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подбор участников-партнеров реализации практики;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анкетирование  подростков и родителей;</a:t>
            </a:r>
          </a:p>
          <a:p>
            <a:pPr algn="just"/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выявление проблем несовершеннолетних для создания репертуара социального театра.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51668" y="3969763"/>
            <a:ext cx="2803525" cy="60122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Практический</a:t>
            </a:r>
            <a:endParaRPr 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4006452" y="4072604"/>
            <a:ext cx="1206500" cy="39554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764212" y="3403728"/>
            <a:ext cx="6146800" cy="19359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вовлечение несовершеннолетних в деятельность</a:t>
            </a:r>
          </a:p>
          <a:p>
            <a:pPr algn="just"/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театральной студии;</a:t>
            </a:r>
          </a:p>
          <a:p>
            <a:pPr algn="just"/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создание театральных атрибутов и костюмов</a:t>
            </a:r>
            <a:endParaRPr 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проведение занятий, репетиций, постановок</a:t>
            </a:r>
          </a:p>
          <a:p>
            <a:pPr algn="just"/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театральных действий;</a:t>
            </a:r>
          </a:p>
          <a:p>
            <a:pPr algn="just"/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фасилитация (проведение дискуссии в коллективе</a:t>
            </a:r>
          </a:p>
          <a:p>
            <a:pPr algn="just"/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сверстников).</a:t>
            </a:r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52462" y="5761979"/>
            <a:ext cx="2803525" cy="60122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Заключительный</a:t>
            </a:r>
            <a:endParaRPr 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4006452" y="5897080"/>
            <a:ext cx="1206500" cy="39554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764212" y="5826500"/>
            <a:ext cx="6080125" cy="53670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оценка эффективности социальной практики</a:t>
            </a:r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2775" y="160337"/>
            <a:ext cx="112315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аудитория: </a:t>
            </a:r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подростки в возрасте от 11 до 16 лет, а также педагоги образовательных учреждений, </a:t>
            </a:r>
            <a:r>
              <a:rPr lang="ru-RU" sz="2400">
                <a:solidFill>
                  <a:schemeClr val="bg1"/>
                </a:solidFill>
              </a:rPr>
              <a:t>специалисты органов социальной защиты </a:t>
            </a:r>
            <a:r>
              <a:rPr lang="ru-RU" sz="2400" smtClean="0">
                <a:solidFill>
                  <a:schemeClr val="bg1"/>
                </a:solidFill>
              </a:rPr>
              <a:t>населения,  </a:t>
            </a:r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волонтеры.</a:t>
            </a:r>
            <a:endParaRPr lang="ru-RU" sz="24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359931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42041" y="5417"/>
            <a:ext cx="12192000" cy="68580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42900" y="0"/>
            <a:ext cx="116840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3200" b="1" u="sng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ехнология создания социальной постановки: 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формирование команды, инициативной группы; 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выбор целевой аудитории; </a:t>
            </a:r>
            <a:endParaRPr lang="ru-RU" sz="240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на создание взаимного доверия; </a:t>
            </a:r>
            <a:endParaRPr lang="ru-RU" sz="240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выявление проблем, личностных и поведенческих особенностей подростков; </a:t>
            </a:r>
            <a:endParaRPr lang="ru-RU" sz="240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выбор социально проблемы – не более 2-3-х проблем в одну постановку; 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постановка образовательных задач;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• работа в малых группах, подготовка к спектаклю; </a:t>
            </a:r>
            <a:endParaRPr lang="ru-RU" sz="240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показ сцен на заданную тему в форме импровизации; 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подготовка к фасилитации со зрителями, создание общего сценария;</a:t>
            </a:r>
            <a:endParaRPr lang="ru-RU" sz="240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выбор фасилитатора (координатора);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репетиции спектакля; 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премьера спектакля; 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просмотр постановки; 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фасилитация (проведение дискуссии в коллективе сверстников по поводу сложившихся ситуаций и выработка коллективного способа их разрешения); 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оценка эффективности социальной постановки.</a:t>
            </a:r>
            <a:endParaRPr lang="ru-RU" sz="24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402359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31800" y="190500"/>
            <a:ext cx="114554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работы: </a:t>
            </a:r>
          </a:p>
          <a:p>
            <a:pPr algn="just"/>
            <a:endParaRPr lang="ru-RU" sz="280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32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ролевые игры; </a:t>
            </a:r>
          </a:p>
          <a:p>
            <a:pPr algn="just"/>
            <a:r>
              <a:rPr lang="ru-RU" sz="32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творческая мастерская; </a:t>
            </a:r>
          </a:p>
          <a:p>
            <a:pPr algn="just"/>
            <a:r>
              <a:rPr lang="ru-RU" sz="32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самостоятельная работа (индивидуальная и групповая); </a:t>
            </a:r>
          </a:p>
          <a:p>
            <a:pPr algn="just"/>
            <a:r>
              <a:rPr lang="ru-RU" sz="32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•упражнения по усвоению техники, на развитие творческого воображения; </a:t>
            </a:r>
          </a:p>
          <a:p>
            <a:pPr algn="just"/>
            <a:r>
              <a:rPr lang="ru-RU" sz="32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разрешение проблемных ситуаций; </a:t>
            </a:r>
            <a:endParaRPr lang="ru-RU" sz="320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2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психологические игры-тренинги; </a:t>
            </a:r>
          </a:p>
          <a:p>
            <a:pPr algn="just"/>
            <a:r>
              <a:rPr lang="ru-RU" sz="32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беседы, дискуссии, мозговые штурмы; </a:t>
            </a:r>
            <a:endParaRPr lang="ru-RU" sz="320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технология коллективных творческих дел</a:t>
            </a:r>
            <a:endParaRPr lang="ru-RU" sz="32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637999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33400" y="365125"/>
            <a:ext cx="106553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u="sng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Оборудование: </a:t>
            </a:r>
          </a:p>
          <a:p>
            <a:pPr algn="ctr"/>
            <a:endParaRPr lang="ru-RU" sz="3600" b="1" u="sng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екорации;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ирма;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реквизиты;</a:t>
            </a:r>
            <a:endParaRPr lang="ru-RU" sz="280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театральные костюмы;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перчаточные, кукольные персонажи;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ростовые куклы;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омпьютер;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роектор;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акустическая система</a:t>
            </a:r>
            <a:endParaRPr lang="ru-RU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2135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936"/>
            <a:ext cx="1219200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0" y="7937"/>
            <a:ext cx="12192000" cy="68580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07974" y="312737"/>
            <a:ext cx="11579225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результаты: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формирование умения разрешать конфликтные ситуации в подростковой среде и в семье;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снижение количества правонарушений;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•формирование умения ориентироваться в сложной жизненной ситуации, моделировать свое поведение; 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повышение уровня гражданской активности не только несовершеннолетних, но и их родителей; 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повышение интереса к учебе и самообучению;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повышение родительской компетенции в воспитании детей; 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повышение неформального статуса педагогов, осуществляющих воспитательную работу в детско-подрастковом коллективе; 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•потребность сотрудничества со сверстниками, доброжелательное отношение к сверстникам, бесконфликтное поведение, стремление прислушиваться к мнению одноклассников;</a:t>
            </a: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• приобретение творческого и социального опыта.</a:t>
            </a:r>
            <a:endParaRPr lang="ru-RU" sz="24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404886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0375" y="312738"/>
            <a:ext cx="11253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</a:t>
            </a:r>
            <a:r>
              <a:rPr lang="ru-RU" sz="3200" b="1" u="sng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аудитория </a:t>
            </a:r>
            <a:r>
              <a:rPr lang="ru-RU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(равный - равному, педагоги, родители)</a:t>
            </a:r>
          </a:p>
        </p:txBody>
      </p:sp>
      <p:pic>
        <p:nvPicPr>
          <p:cNvPr id="2050" name="Picture 2" descr="https://sun9-73.userapi.com/impg/cnRwgCTOH2OInGM3e5sTGhQt-nmIZ_WbisHmxA/QdYYlCdL46A.jpg?size=1280x960&amp;quality=95&amp;sign=5870041a2b2534216b816640d30b0975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376" y="1711817"/>
            <a:ext cx="5579314" cy="418448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64.userapi.com/impg/WhAB0oBZ6JDaLXL15m0qOugwBUEPPRkVw2Gqtw/22LzzpWuwx8.jpg?size=1280x960&amp;quality=95&amp;sign=324675b77760164c9fac9df13d1dd844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1424" y="1709246"/>
            <a:ext cx="5362356" cy="418705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669614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2155932"/>
            <a:ext cx="5230659" cy="4370991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27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972" y="2155932"/>
            <a:ext cx="5506221" cy="437099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1117271" y="312738"/>
            <a:ext cx="1009201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Этюды на тему явлений «буллинга»  в детском коллективе </a:t>
            </a:r>
            <a:endParaRPr lang="ru-RU" sz="280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профилактике жестокостокого поведения и преодолению психоэмоциональной травмы</a:t>
            </a:r>
            <a:endParaRPr lang="ru-RU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754389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936"/>
            <a:ext cx="1219200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44" y="2309421"/>
            <a:ext cx="5165515" cy="387413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055" y="2309181"/>
            <a:ext cx="5165835" cy="387437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529255" y="160338"/>
            <a:ext cx="91729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 со студентами </a:t>
            </a:r>
          </a:p>
          <a:p>
            <a:pPr algn="ctr"/>
            <a:r>
              <a:rPr lang="ru-RU" sz="32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«Социальный театр в профилактике негативных проявлений в молодежной среде»</a:t>
            </a:r>
            <a:endParaRPr lang="ru-RU" sz="3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565114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937"/>
            <a:ext cx="1219200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2774" y="312738"/>
            <a:ext cx="111483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u="sng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Коллективное творческое дело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направленное на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снятие психоэмоционального напряжения</a:t>
            </a:r>
            <a:endParaRPr lang="ru-RU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75" y="1907627"/>
            <a:ext cx="5341335" cy="425669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407" y="1907628"/>
            <a:ext cx="5164248" cy="425669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46226943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936"/>
            <a:ext cx="1219200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13589" y="160338"/>
            <a:ext cx="80798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Театральная инсценировка </a:t>
            </a:r>
          </a:p>
          <a:p>
            <a:pPr algn="ctr"/>
            <a:r>
              <a:rPr lang="ru-RU" sz="32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«Всё скоротечно…»</a:t>
            </a:r>
          </a:p>
          <a:p>
            <a:pPr algn="ctr"/>
            <a:r>
              <a:rPr lang="ru-RU" sz="32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профилактике семейного неблагополучия</a:t>
            </a:r>
            <a:endParaRPr lang="ru-RU" sz="3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sun9-80.userapi.com/impg/3C2UDIFWsunApyBem8KzHRWblpliOWEzDYYD4A/kt7sEKY1fRg.jpg?size=1280x1214&amp;quality=96&amp;sign=c8b9735544118c6383f1a484d9a4c7e2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76296" y="1882398"/>
            <a:ext cx="5754414" cy="469538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836147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936"/>
            <a:ext cx="1219200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76552" y="312738"/>
            <a:ext cx="9650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Ролевое моделирование по теме</a:t>
            </a:r>
            <a:endParaRPr lang="ru-RU" sz="3200" b="1" u="sng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«Мои страхи»</a:t>
            </a:r>
            <a:endParaRPr lang="ru-RU" sz="3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7975" y="1604934"/>
            <a:ext cx="5635625" cy="4575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https://sun9-33.userapi.com/impg/7LTKRbGoJEH6SDRcXEnj2ZoxuMhFgagGs68txQ/WNr7Gpo-KAU.jpg?quality=95&amp;as=32x47,48x70,72x105,108x157,160x233,240x350,360x524,480x699,540x787,640x932,720x1049&amp;sign=ccec9a937d078d1b31e4a56352e9853e&amp;from=bu&amp;u=gajHtzq1DGm90ymZKJu_l5Ov-4kg9jhlXyVmONIqwGw&amp;cs=720x104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88619" y="1429894"/>
            <a:ext cx="3738821" cy="492522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3216369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936"/>
            <a:ext cx="1219200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90952" y="160337"/>
            <a:ext cx="70944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Сатирическая постановка </a:t>
            </a:r>
          </a:p>
          <a:p>
            <a:pPr algn="ctr"/>
            <a:r>
              <a:rPr lang="ru-RU" sz="32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 краю черты»</a:t>
            </a:r>
          </a:p>
          <a:p>
            <a:pPr algn="ctr"/>
            <a:r>
              <a:rPr lang="ru-RU" sz="32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профилактике употребления ПАВ</a:t>
            </a:r>
            <a:endParaRPr lang="ru-RU" sz="3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s://sun9-60.userapi.com/impg/XlIcueMxIl4IsZw3d5_Av9Kb5_hwtj9qM3KaaQ/XC7tcTIcd2k.jpg?quality=95&amp;as=32x50,48x75,72x112,108x169,160x250,240x375,360x562,480x749,540x843,640x999,720x1124&amp;sign=e17c0e44d3c47e487ca1379d2fba2bdf&amp;from=bu&amp;u=AIke064zh87Y8QQ--rMFNsvi7CLYEN47Rp5cLtvcTHo&amp;cs=692x10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4878" y="1729996"/>
            <a:ext cx="3208893" cy="500943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un9-26.userapi.com/impg/lEdccWULy19X2dwJsTq1UeFNvT7bHkfKr3Fffw/3n-smvwsUes.jpg?size=1280x1118&amp;quality=96&amp;sign=800cdad0e8fd052346b6d6b242db39b2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38193" y="2060388"/>
            <a:ext cx="4978782" cy="4348655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9920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20700" y="365125"/>
            <a:ext cx="112776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3200" b="1" u="sng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езультативность программы</a:t>
            </a:r>
            <a:endParaRPr lang="ru-RU" sz="3200" b="1" u="sng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3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3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период работы 2023-2025 годы клубной деятельностью «Социальный театр» было охвачено 187 детей и подростков. Для анализа эффективности программы было использовано наблюдение, структурированное интервью, а также психодиагностическая методика «Склонность к отклоняющему поведению», А.Н. Орёл. В результате исследования выявлено, что у 100% подростков сформировался достаточный уровень осведомленности о здоровом образе жизни, у 63% подростков наблюдается положительная динамика в умении строить свои отношения со сверстниками, 75% ребят овладели навыками эмоционального саморегулирования и преодоления последствий психоэмоциональной травмы, у 52% несовершеннолетних наблюдается повышение уровня самооценки и социально-нравственного поведения, а также правовой ответственности, у 40% подростков восстановились детско-родительские отношения. </a:t>
            </a:r>
          </a:p>
          <a:p>
            <a:pPr algn="just"/>
            <a:r>
              <a:rPr lang="ru-RU" sz="23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Подобный подход позволил достичь таких положительных эффектов как формирование и повышение социальной компетентности подростков, снятие тревоги и напряжения, изменение ценностных ориентаций и установок, отказ от негативных стратегий поведения, а также преодоление последствий психоэмоциональных травм</a:t>
            </a:r>
            <a:endParaRPr lang="ru-RU" sz="23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677924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0" y="1512888"/>
            <a:ext cx="9931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i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80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683220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 2">
      <a:majorFont>
        <a:latin typeface="Calibri"/>
        <a:ea typeface="Arial"/>
        <a:cs typeface="Arial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Arial"/>
        <a:cs typeface="Arial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SPecialiST RePack</Company>
  <PresentationFormat>Произвольный</PresentationFormat>
  <Paragraphs>102</Paragraphs>
  <Slides>18</Slides>
  <Notes>1</Notes>
  <TotalTime>469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4">
      <vt:lpstr>Arial</vt:lpstr>
      <vt:lpstr>Calibri</vt:lpstr>
      <vt:lpstr>Cambria</vt:lpstr>
      <vt:lpstr>Calibri Light</vt:lpstr>
      <vt:lpstr>Times New Roman</vt:lpstr>
      <vt:lpstr>Тема Office</vt:lpstr>
      <vt:lpstr>PowerPoint Presentation</vt:lpstr>
      <vt:lpstr>PowerPoint Presentation</vt:lpstr>
      <vt:lpstr>Социальный театр –  это направление в социально-психологической деятельности, акцентирующее внимание на острых общественных проблемах; инсценировки дают возможность ребятам высказаться и быть услышанными тем, кто по каким-либо причинам не может это сделать в жизни. Сопереживая, наблюдая за обыденными ситуациями со стороны, достигается психо-коррекционный эффект  - оптимизация психоэмоционального состояния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Учетная запись Майкрософт</dc:creator>
  <cp:lastModifiedBy>Хвойницкая Елена Ю</cp:lastModifiedBy>
  <cp:revision>37</cp:revision>
  <dcterms:created xsi:type="dcterms:W3CDTF">2024-06-26T08:29:40Z</dcterms:created>
  <dcterms:modified xsi:type="dcterms:W3CDTF">2025-08-15T12:06:30Z</dcterms:modified>
</cp:coreProperties>
</file>