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sldIdLst>
    <p:sldId id="257" r:id="rId8"/>
    <p:sldId id="350" r:id="rId9"/>
    <p:sldId id="352" r:id="rId10"/>
    <p:sldId id="353" r:id="rId11"/>
    <p:sldId id="356" r:id="rId12"/>
    <p:sldId id="357" r:id="rId13"/>
    <p:sldId id="354" r:id="rId14"/>
    <p:sldId id="358" r:id="rId15"/>
    <p:sldId id="362" r:id="rId16"/>
    <p:sldId id="360" r:id="rId17"/>
    <p:sldId id="359" r:id="rId18"/>
    <p:sldId id="361" r:id="rId19"/>
    <p:sldId id="351" r:id="rId20"/>
    <p:sldId id="329" r:id="rId21"/>
    <p:sldId id="337" r:id="rId22"/>
    <p:sldId id="338" r:id="rId23"/>
    <p:sldId id="343" r:id="rId24"/>
    <p:sldId id="332" r:id="rId25"/>
    <p:sldId id="330" r:id="rId26"/>
    <p:sldId id="347" r:id="rId27"/>
    <p:sldId id="348" r:id="rId28"/>
    <p:sldId id="346" r:id="rId29"/>
    <p:sldId id="349" r:id="rId30"/>
    <p:sldId id="363" r:id="rId31"/>
    <p:sldId id="336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EB8"/>
    <a:srgbClr val="00A2DA"/>
    <a:srgbClr val="ED0F62"/>
    <a:srgbClr val="FCA611"/>
    <a:srgbClr val="BBD22C"/>
    <a:srgbClr val="FEC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>
        <p:scale>
          <a:sx n="120" d="100"/>
          <a:sy n="120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Количественные результаты за 3,5 года</a:t>
            </a:r>
            <a:endParaRPr lang="ru-RU" sz="2000" b="1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3576201132083224"/>
          <c:y val="1.86837831697574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5143262568358369E-2"/>
          <c:y val="0.11062646191676964"/>
          <c:w val="0.82984670289531715"/>
          <c:h val="0.735247098561555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Семей</c:v>
                </c:pt>
              </c:strCache>
            </c:strRef>
          </c:tx>
          <c:spPr>
            <a:solidFill>
              <a:srgbClr val="026EB8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1 полугодие 2025 года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</c:v>
                </c:pt>
                <c:pt idx="1">
                  <c:v>79</c:v>
                </c:pt>
                <c:pt idx="2">
                  <c:v>151</c:v>
                </c:pt>
                <c:pt idx="3">
                  <c:v>209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D4-4C28-8C6E-E49C87B711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Человек</c:v>
                </c:pt>
              </c:strCache>
            </c:strRef>
          </c:tx>
          <c:spPr>
            <a:solidFill>
              <a:srgbClr val="BBD22C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1 полугодие 2025 года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33</c:v>
                </c:pt>
                <c:pt idx="1">
                  <c:v>108</c:v>
                </c:pt>
                <c:pt idx="2">
                  <c:v>199</c:v>
                </c:pt>
                <c:pt idx="3">
                  <c:v>490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D4-4C28-8C6E-E49C87B71121}"/>
            </c:ext>
          </c:extLst>
        </c:ser>
        <c:ser>
          <c:idx val="2"/>
          <c:order val="2"/>
          <c:tx>
            <c:strRef>
              <c:f>Лист1!#ССЫЛКА!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1 полугодие 2025 года</c:v>
                </c:pt>
              </c:strCache>
            </c:strRef>
          </c:cat>
          <c:val>
            <c:numRef>
              <c:f>Лист1!#ССЫЛКА!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2F-49E5-8A2A-D8EAC06D2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139520"/>
        <c:axId val="136141056"/>
      </c:barChart>
      <c:catAx>
        <c:axId val="13613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141056"/>
        <c:crosses val="autoZero"/>
        <c:auto val="1"/>
        <c:lblAlgn val="ctr"/>
        <c:lblOffset val="100"/>
        <c:noMultiLvlLbl val="0"/>
      </c:catAx>
      <c:valAx>
        <c:axId val="1361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13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93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18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45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82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11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48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39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01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56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5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57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92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919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957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829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712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3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16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5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692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1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64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630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526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08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18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654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69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496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291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449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7883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384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723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3786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1261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9724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6829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0702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390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1324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2935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6566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926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5871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7459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68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332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007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789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118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7322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526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5049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7534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5871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745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68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332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007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789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1185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7322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526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5049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7534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918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1747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565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939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4879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8526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4448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315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817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332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09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67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2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8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2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69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69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43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8.png"/><Relationship Id="rId5" Type="http://schemas.openxmlformats.org/officeDocument/2006/relationships/image" Target="../media/image1.jpe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1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2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4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5.jpe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6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7.jpe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8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jpe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1.jpeg"/><Relationship Id="rId10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.jpeg"/><Relationship Id="rId7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.jpeg"/><Relationship Id="rId7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.jpeg"/><Relationship Id="rId7" Type="http://schemas.openxmlformats.org/officeDocument/2006/relationships/image" Target="../media/image4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.png"/><Relationship Id="rId10" Type="http://schemas.openxmlformats.org/officeDocument/2006/relationships/image" Target="../media/image42.jpe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.jpeg"/><Relationship Id="rId7" Type="http://schemas.openxmlformats.org/officeDocument/2006/relationships/image" Target="../media/image4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.jpeg"/><Relationship Id="rId7" Type="http://schemas.openxmlformats.org/officeDocument/2006/relationships/image" Target="../media/image4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3.png"/><Relationship Id="rId10" Type="http://schemas.openxmlformats.org/officeDocument/2006/relationships/image" Target="../media/image50.jpeg"/><Relationship Id="rId4" Type="http://schemas.openxmlformats.org/officeDocument/2006/relationships/image" Target="../media/image2.png"/><Relationship Id="rId9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1.jpeg"/><Relationship Id="rId7" Type="http://schemas.openxmlformats.org/officeDocument/2006/relationships/image" Target="../media/image54.jpeg"/><Relationship Id="rId12" Type="http://schemas.openxmlformats.org/officeDocument/2006/relationships/image" Target="../media/image5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sonzv@mail.ru" TargetMode="External"/><Relationship Id="rId11" Type="http://schemas.openxmlformats.org/officeDocument/2006/relationships/image" Target="../media/image58.png"/><Relationship Id="rId5" Type="http://schemas.openxmlformats.org/officeDocument/2006/relationships/image" Target="../media/image3.png"/><Relationship Id="rId15" Type="http://schemas.openxmlformats.org/officeDocument/2006/relationships/image" Target="../media/image62.png"/><Relationship Id="rId10" Type="http://schemas.openxmlformats.org/officeDocument/2006/relationships/image" Target="../media/image57.jpeg"/><Relationship Id="rId4" Type="http://schemas.openxmlformats.org/officeDocument/2006/relationships/image" Target="../media/image2.png"/><Relationship Id="rId9" Type="http://schemas.openxmlformats.org/officeDocument/2006/relationships/image" Target="../media/image56.jpeg"/><Relationship Id="rId1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0628D3-9F2B-4706-BDA8-6C0FEC9FCC64}"/>
              </a:ext>
            </a:extLst>
          </p:cNvPr>
          <p:cNvSpPr txBox="1"/>
          <p:nvPr/>
        </p:nvSpPr>
        <p:spPr>
          <a:xfrm>
            <a:off x="442912" y="1401231"/>
            <a:ext cx="11208964" cy="36933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Практика "Тихое небо"</a:t>
            </a:r>
          </a:p>
          <a:p>
            <a:pPr lvl="0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поддержки </a:t>
            </a: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помощи детей и семей с детьми участников специальной военной операции, проживающих в малых </a:t>
            </a: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территориях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69373A5-E54D-4BE7-BA7A-15220E2D17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6FAFB1C-D070-4EBE-AE10-389B1ECF69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E9EC8B0-0E27-4469-A06A-FC862B5A73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2912" y="5647520"/>
            <a:ext cx="112089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26E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6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579390" y="1382145"/>
            <a:ext cx="9577387" cy="5497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 </a:t>
            </a:r>
            <a:r>
              <a:rPr lang="ru-RU" alt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«ТИХОЕ НЕБО»</a:t>
            </a:r>
            <a:endParaRPr lang="ru-RU" altLang="ru-RU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579391" y="2285663"/>
            <a:ext cx="3145204" cy="421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8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</a:p>
          <a:p>
            <a:pPr>
              <a:lnSpc>
                <a:spcPct val="107000"/>
              </a:lnSpc>
            </a:pPr>
            <a:endParaRPr lang="ru-RU" altLang="ru-RU" sz="1200" dirty="0" smtClean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особой модели заботы, объединившей в себе возможности сервисов Семейного МФЦ, материально-технической базы, кадрового ресурса учреждения, в том числе максимально приближенной к третьему этапу реабилитации участников СВО и членов их семей, в условиях малой территори</a:t>
            </a:r>
            <a:r>
              <a:rPr lang="ru-RU" altLang="ru-RU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724595" y="2275615"/>
            <a:ext cx="8028880" cy="4088403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r>
              <a:rPr lang="ru-RU" altLang="ru-RU" sz="2800" b="1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Задачи :</a:t>
            </a:r>
          </a:p>
          <a:p>
            <a:endParaRPr lang="ru-RU" altLang="ru-RU" sz="1600" b="1" dirty="0" smtClean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16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	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информационной и практической помощи семьям с детьми участников специальной военной операции в решении возникающих бытовых, хозяйственных, социальных вопросов. </a:t>
            </a:r>
          </a:p>
          <a:p>
            <a:pPr algn="just"/>
            <a:r>
              <a:rPr lang="ru-RU" altLang="ru-RU" sz="1600" dirty="0">
                <a:solidFill>
                  <a:srgbClr val="00A2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	Обеспечение доступности получения услуг оздоровительной реабилитации, улучшение здоровья и восстановление после нахождения в условиях стресса бойцов, вернувшихся домой либо пришедших в отпуск из зоны СВО, их семей, семей погибших либо пропавших без вести участников СВО.</a:t>
            </a:r>
          </a:p>
          <a:p>
            <a:pPr algn="just"/>
            <a:r>
              <a:rPr lang="ru-RU" altLang="ru-RU" sz="1600" dirty="0">
                <a:solidFill>
                  <a:srgbClr val="00A2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Проведение мероприятий, направленных на улучшение психологического климата в семьях с детьми, вовлечение семей в социально-культурную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адаптацию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z="1600" dirty="0">
              <a:solidFill>
                <a:schemeClr val="tx1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77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741892" y="1346267"/>
            <a:ext cx="9577387" cy="366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ГРУППЫ</a:t>
            </a:r>
            <a:endParaRPr lang="en-US" alt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>
              <a:lnSpc>
                <a:spcPct val="107000"/>
              </a:lnSpc>
            </a:pP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93564" y="2080969"/>
            <a:ext cx="3960000" cy="1440000"/>
            <a:chOff x="694197" y="2080970"/>
            <a:chExt cx="3908161" cy="1312109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="" xmlns:a16="http://schemas.microsoft.com/office/drawing/2014/main" id="{8D2F852D-06FF-4006-99A3-AFB6263ACA0C}"/>
                </a:ext>
              </a:extLst>
            </p:cNvPr>
            <p:cNvSpPr/>
            <p:nvPr/>
          </p:nvSpPr>
          <p:spPr>
            <a:xfrm>
              <a:off x="694197" y="2080970"/>
              <a:ext cx="3908161" cy="1312109"/>
            </a:xfrm>
            <a:prstGeom prst="roundRect">
              <a:avLst>
                <a:gd name="adj" fmla="val 12749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rgbClr val="ED0F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F061BB88-EB30-4CD8-A9F2-2E2662789EFB}"/>
                </a:ext>
              </a:extLst>
            </p:cNvPr>
            <p:cNvSpPr txBox="1"/>
            <p:nvPr/>
          </p:nvSpPr>
          <p:spPr>
            <a:xfrm>
              <a:off x="996119" y="2207562"/>
              <a:ext cx="3399712" cy="11855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07000"/>
                </a:lnSpc>
              </a:pPr>
              <a:r>
                <a:rPr lang="ru-RU" altLang="ru-RU" sz="2400" dirty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</a:t>
              </a:r>
              <a:r>
                <a:rPr lang="ru-RU" altLang="ru-RU" sz="2400" dirty="0" smtClean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ети </a:t>
              </a:r>
              <a:r>
                <a:rPr lang="ru-RU" altLang="ru-RU" sz="2400" dirty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участников специальной военной </a:t>
              </a:r>
              <a:r>
                <a:rPr lang="ru-RU" altLang="ru-RU" sz="2400" dirty="0" smtClean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операции</a:t>
              </a:r>
              <a:endParaRPr lang="en-US" altLang="ru-RU" sz="24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344881" y="2115493"/>
            <a:ext cx="5711809" cy="1440000"/>
            <a:chOff x="4395647" y="2022268"/>
            <a:chExt cx="5711809" cy="1312109"/>
          </a:xfrm>
        </p:grpSpPr>
        <p:sp>
          <p:nvSpPr>
            <p:cNvPr id="70" name="Прямоугольник: скругленные углы 69">
              <a:extLst>
                <a:ext uri="{FF2B5EF4-FFF2-40B4-BE49-F238E27FC236}">
                  <a16:creationId xmlns="" xmlns:a16="http://schemas.microsoft.com/office/drawing/2014/main" id="{34AF4AAE-B1F8-444F-802D-B9072501E06F}"/>
                </a:ext>
              </a:extLst>
            </p:cNvPr>
            <p:cNvSpPr/>
            <p:nvPr/>
          </p:nvSpPr>
          <p:spPr>
            <a:xfrm>
              <a:off x="4395647" y="2022268"/>
              <a:ext cx="5711809" cy="1312109"/>
            </a:xfrm>
            <a:prstGeom prst="roundRect">
              <a:avLst>
                <a:gd name="adj" fmla="val 12749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rgbClr val="ED0F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60363AEA-4D30-46F1-9582-C4CF288B90AC}"/>
                </a:ext>
              </a:extLst>
            </p:cNvPr>
            <p:cNvSpPr txBox="1"/>
            <p:nvPr/>
          </p:nvSpPr>
          <p:spPr>
            <a:xfrm>
              <a:off x="4900773" y="2205140"/>
              <a:ext cx="5042652" cy="7903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07000"/>
                </a:lnSpc>
              </a:pPr>
              <a:r>
                <a:rPr lang="ru-RU" altLang="ru-RU" sz="2400" dirty="0" smtClean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Семьи </a:t>
              </a:r>
              <a:r>
                <a:rPr lang="ru-RU" altLang="ru-RU" sz="2400" dirty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детьми участников специальной военной операции</a:t>
              </a:r>
              <a:endParaRPr lang="en-US" altLang="ru-RU" sz="24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59" y="4907876"/>
            <a:ext cx="3846512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4" name="Группа 43"/>
          <p:cNvGrpSpPr/>
          <p:nvPr/>
        </p:nvGrpSpPr>
        <p:grpSpPr>
          <a:xfrm>
            <a:off x="693564" y="3778159"/>
            <a:ext cx="10440000" cy="1440000"/>
            <a:chOff x="885106" y="3944148"/>
            <a:chExt cx="9776166" cy="1318235"/>
          </a:xfrm>
        </p:grpSpPr>
        <p:sp>
          <p:nvSpPr>
            <p:cNvPr id="60" name="Прямоугольник: скругленные углы 70">
              <a:extLst>
                <a:ext uri="{FF2B5EF4-FFF2-40B4-BE49-F238E27FC236}">
                  <a16:creationId xmlns="" xmlns:a16="http://schemas.microsoft.com/office/drawing/2014/main" id="{65CD7361-41BE-47FA-84D7-09A15B052522}"/>
                </a:ext>
              </a:extLst>
            </p:cNvPr>
            <p:cNvSpPr/>
            <p:nvPr/>
          </p:nvSpPr>
          <p:spPr>
            <a:xfrm>
              <a:off x="885106" y="3944148"/>
              <a:ext cx="9776166" cy="1318235"/>
            </a:xfrm>
            <a:prstGeom prst="roundRect">
              <a:avLst>
                <a:gd name="adj" fmla="val 12749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rgbClr val="ED0F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683DE82E-6CCB-4A22-B325-FC5933E1696C}"/>
                </a:ext>
              </a:extLst>
            </p:cNvPr>
            <p:cNvSpPr txBox="1"/>
            <p:nvPr/>
          </p:nvSpPr>
          <p:spPr>
            <a:xfrm>
              <a:off x="1221392" y="4205029"/>
              <a:ext cx="9111816" cy="7903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altLang="ru-RU" sz="2400" dirty="0" smtClean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Участники </a:t>
              </a:r>
              <a:r>
                <a:rPr lang="ru-RU" altLang="ru-RU" sz="2400" dirty="0">
                  <a:solidFill>
                    <a:srgbClr val="026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специальной военной операции, вернувшиеся в семьи из зоны проведения СВО, временно пришедшие в отпуск </a:t>
              </a:r>
              <a:endParaRPr lang="en-US" altLang="ru-RU" sz="24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786" y="5211467"/>
            <a:ext cx="2608499" cy="163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53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442913" y="1382145"/>
            <a:ext cx="9577387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РЕАЛИЗАЦИИ ПРАКТИКИ «ТИХОЕ НЕБО»</a:t>
            </a: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42913" y="2495367"/>
            <a:ext cx="2729587" cy="29799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24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создания единой базы и организации мониторинга обстановки в семье участника СВО</a:t>
            </a:r>
            <a:r>
              <a:rPr lang="en-US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615413" y="2435365"/>
            <a:ext cx="8028880" cy="3039985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algn="just"/>
            <a:r>
              <a:rPr lang="ru-RU" altLang="ru-RU" sz="16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Составлены 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паспорта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 участников 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СВО, которые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периодически 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актуализируются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altLang="ru-RU" sz="16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 куратор из числа сотрудников учреждения за каждой семьей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algn="just"/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участника СВО.</a:t>
            </a:r>
          </a:p>
          <a:p>
            <a:pPr algn="just"/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alt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Осуществляются выезды кураторов в семьи (патронаж), общение в рамках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algn="just"/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телефонных разговоров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77" y="5310573"/>
            <a:ext cx="2243665" cy="1121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63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442913" y="1382145"/>
            <a:ext cx="9577387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РЕАЛИЗАЦИИ ПРАКТИКИ «ТИХОЕ НЕБО»</a:t>
            </a:r>
            <a:endParaRPr lang="ru-RU" altLang="ru-RU" sz="24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42912" y="2603460"/>
            <a:ext cx="2729587" cy="11855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24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</a:t>
            </a:r>
            <a:r>
              <a:rPr lang="ru-RU" altLang="ru-RU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подготовительной </a:t>
            </a:r>
            <a:r>
              <a:rPr lang="ru-RU" sz="2400" dirty="0"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работы</a:t>
            </a:r>
            <a:r>
              <a:rPr lang="ru-RU" altLang="ru-RU" sz="1400" dirty="0" smtClean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615413" y="2603460"/>
            <a:ext cx="8028880" cy="3039985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algn="just"/>
            <a:r>
              <a:rPr lang="ru-RU" altLang="ru-RU" sz="16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Информирование 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СМИ, социальных сетях, индивидуально ребят, вернувшихся в семьи, проживающих в городе Называевске и за его пределами, о помощи, которую можно получить в 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чреждении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Организованы выезды Мобильного офиса СМФЦ в сельские поселения в семьи участников СВО для оказания всесторонней помощи. </a:t>
            </a:r>
            <a:endParaRPr lang="ru-RU" altLang="ru-RU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списков участников реабилитационных групп, списка сельских семей - получателей оздоровительных услуг "Санатория на дому". Подготовка программы реабилитационной группы дневного пребывания, чек-листов использования физиотерапевтического 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оборудования</a:t>
            </a:r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8638" y="5534366"/>
            <a:ext cx="1563752" cy="156375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6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030" y="1104285"/>
            <a:ext cx="1322631" cy="1322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86" y="4123452"/>
            <a:ext cx="2023344" cy="247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072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442912" y="1198921"/>
            <a:ext cx="9577387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РЕАЛИЗАЦИИ ПРАКТИКИ «ТИХОЕ НЕБО»</a:t>
            </a:r>
            <a:endParaRPr lang="ru-RU" altLang="ru-RU" sz="24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42911" y="2350783"/>
            <a:ext cx="2729587" cy="1020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b="1" dirty="0">
                <a:solidFill>
                  <a:srgbClr val="026EB8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Основной этап работы</a:t>
            </a:r>
            <a:r>
              <a:rPr lang="en-US" alt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424343" y="1853371"/>
            <a:ext cx="8432795" cy="4711198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algn="just"/>
            <a:r>
              <a:rPr lang="ru-RU" altLang="ru-RU" sz="16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Персональная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адресная работа специалистов Мобильного офиса СМФЦ с каждым бойцом, проживающим в селе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физиотерапевтических процедур участникам СВО и членам их семей по месту проживания с применением "Санатория на дому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pPr algn="just"/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реабилитационных услуг, оздоровительных процедур, социокультурной реабилитации в реабилитационных группах дневного пребывания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Индивидуальная работа с детьми, с семьями с детьми участников специальной военной операции с использованием сервисов, действующих технологий в учреждении, в том числе технологии работы Службы "Няня в помощь маме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pPr algn="just"/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6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Постоянный мониторинг потребности в оказании поддержки и помощи участникам СВО и членам их </a:t>
            </a:r>
            <a:r>
              <a:rPr lang="ru-RU" alt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6" y="3902313"/>
            <a:ext cx="3214697" cy="2461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072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319889" y="1385866"/>
            <a:ext cx="11014001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ОРГАНИЗАЦИИ - УЧАСТНИКИ РЕАЛИЗАЦИИ ПРАКТИКИ  </a:t>
            </a: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42911" y="2284968"/>
            <a:ext cx="4442987" cy="7903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Кадровый </a:t>
            </a: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Называевского 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  <a:endParaRPr lang="ru-RU" altLang="ru-RU" sz="24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19889" y="3572386"/>
            <a:ext cx="4893555" cy="2296832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marL="342900" indent="-342900">
              <a:buFontTx/>
              <a:buChar char="-"/>
            </a:pPr>
            <a:r>
              <a:rPr lang="ru-RU" altLang="ru-RU" sz="2000" dirty="0" smtClean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содействие </a:t>
            </a:r>
            <a:r>
              <a:rPr lang="ru-RU" altLang="ru-RU" sz="2000" dirty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 трудоустройстве</a:t>
            </a:r>
            <a:r>
              <a:rPr lang="ru-RU" altLang="ru-RU" sz="2000" dirty="0" smtClean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;</a:t>
            </a:r>
          </a:p>
          <a:p>
            <a:endParaRPr lang="ru-RU" altLang="ru-RU" sz="2000" dirty="0">
              <a:solidFill>
                <a:schemeClr val="tx1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altLang="ru-RU" sz="2000" dirty="0" smtClean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содействие </a:t>
            </a:r>
            <a:r>
              <a:rPr lang="ru-RU" altLang="ru-RU" sz="2000" dirty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 получении </a:t>
            </a:r>
            <a:r>
              <a:rPr lang="ru-RU" altLang="ru-RU" sz="2000" dirty="0" smtClean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    </a:t>
            </a:r>
          </a:p>
          <a:p>
            <a:pPr algn="just"/>
            <a:r>
              <a:rPr lang="ru-RU" altLang="ru-RU" sz="2000" dirty="0" smtClean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профессионального </a:t>
            </a:r>
            <a:r>
              <a:rPr lang="ru-RU" altLang="ru-RU" sz="2000" dirty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обучения и дополнительного профессионального образования</a:t>
            </a:r>
          </a:p>
          <a:p>
            <a:r>
              <a:rPr lang="ru-RU" altLang="ru-RU" sz="1600" dirty="0" smtClean="0">
                <a:solidFill>
                  <a:schemeClr val="tx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</a:t>
            </a:r>
            <a:endParaRPr lang="ru-RU" altLang="ru-RU" sz="1600" dirty="0">
              <a:solidFill>
                <a:schemeClr val="tx1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030" y="2244213"/>
            <a:ext cx="5987436" cy="383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D:\с диска D\Фото\2024\День правовой помощи\69d55535-383b-4ff3-8e32-b8ac9c2d825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26570" b="9977"/>
          <a:stretch/>
        </p:blipFill>
        <p:spPr bwMode="auto">
          <a:xfrm>
            <a:off x="5804610" y="1833975"/>
            <a:ext cx="5902276" cy="4730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631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105135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319889" y="1385866"/>
            <a:ext cx="11014001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ОРГАНИЗАЦИИ - УЧАСТНИКИ РЕАЛИЗАЦИИ ПРАКТИКИ  </a:t>
            </a:r>
            <a:endParaRPr lang="ru-RU" altLang="ru-RU" sz="24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42910" y="1991283"/>
            <a:ext cx="4442987" cy="43181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 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 «МФЦ предоставления </a:t>
            </a: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государственных и муниципальных услуг </a:t>
            </a:r>
            <a:r>
              <a:rPr lang="ru-RU" altLang="ru-RU" sz="2400" b="1" dirty="0" err="1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Исилькульского</a:t>
            </a: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 Омской 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области» «МФЦ </a:t>
            </a: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предоставления государственных и муниципальных услуг Называевского района Омской 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области»</a:t>
            </a:r>
            <a:endParaRPr lang="ru-RU" altLang="ru-RU" sz="24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4885897" y="2036805"/>
            <a:ext cx="6686134" cy="2141001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algn="just"/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оказание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семьям с детьми содействия в рамках реализации индивидуального маршрутного листа семьи – содействие в получении предоставляемых МФЦ государственных и муниципальных услуг</a:t>
            </a:r>
            <a:endParaRPr lang="ru-RU" altLang="ru-RU" sz="1600" dirty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9" b="14290"/>
          <a:stretch/>
        </p:blipFill>
        <p:spPr bwMode="auto">
          <a:xfrm>
            <a:off x="5826889" y="4268264"/>
            <a:ext cx="4214516" cy="2414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0718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319889" y="1385866"/>
            <a:ext cx="11014001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ОРГАНИЗАЦИИ - УЧАСТНИКИ РЕАЛИЗАЦИИ ПРАКТИКИ  </a:t>
            </a:r>
            <a:endParaRPr lang="ru-RU" altLang="ru-RU" sz="24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381398" y="2330092"/>
            <a:ext cx="5077706" cy="7903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Клиентская служба «Социальный фонд России»</a:t>
            </a:r>
            <a:endParaRPr lang="ru-RU" altLang="ru-RU" sz="24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156117" y="3539185"/>
            <a:ext cx="5302987" cy="2981076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Прием заявлений на получение мер     </a:t>
            </a:r>
          </a:p>
          <a:p>
            <a:pPr algn="just"/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      социальной поддержки:</a:t>
            </a:r>
          </a:p>
          <a:p>
            <a:pPr algn="just">
              <a:lnSpc>
                <a:spcPct val="30000"/>
              </a:lnSpc>
            </a:pPr>
            <a:endParaRPr lang="ru-RU" altLang="ru-RU" sz="2000" dirty="0" smtClean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altLang="ru-RU" sz="16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ежемесячное пособие по уходу до 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</a:t>
            </a:r>
            <a:r>
              <a:rPr lang="ru-RU" altLang="ru-RU" sz="16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лет;</a:t>
            </a:r>
          </a:p>
          <a:p>
            <a:pPr algn="just">
              <a:lnSpc>
                <a:spcPct val="50000"/>
              </a:lnSpc>
            </a:pPr>
            <a:endParaRPr lang="ru-RU" altLang="ru-RU" sz="1600" dirty="0" smtClean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pPr algn="just">
              <a:lnSpc>
                <a:spcPct val="0"/>
              </a:lnSpc>
            </a:pPr>
            <a:endParaRPr lang="ru-RU" altLang="ru-RU" sz="1600" dirty="0" smtClean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altLang="ru-RU" sz="16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единое пособие на детей, по беременности и родам.</a:t>
            </a:r>
          </a:p>
          <a:p>
            <a:pPr algn="just"/>
            <a:endParaRPr lang="ru-RU" altLang="ru-RU" sz="1600" dirty="0" smtClean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Условия использования материнского капитала</a:t>
            </a:r>
            <a:endParaRPr lang="ru-RU" altLang="ru-RU" sz="1600" dirty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pic>
        <p:nvPicPr>
          <p:cNvPr id="12290" name="Picture 2" descr="D:\с диска D\Фото\2024\День правовой помощи\DSC_0338-1024x68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0141" r="19878"/>
          <a:stretch/>
        </p:blipFill>
        <p:spPr bwMode="auto">
          <a:xfrm>
            <a:off x="6095999" y="2084068"/>
            <a:ext cx="5504598" cy="44624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343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319889" y="1385866"/>
            <a:ext cx="11014001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ОРГАНИЗАЦИИ - УЧАСТНИКИ РЕАЛИЗАЦИИ ПРАКТИКИ  </a:t>
            </a:r>
            <a:endParaRPr lang="ru-RU" altLang="ru-RU" sz="24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510945" y="2103968"/>
            <a:ext cx="5125376" cy="11855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Координатор филиала Фонда "Защитники Отечества" по </a:t>
            </a:r>
            <a:r>
              <a:rPr lang="ru-RU" altLang="ru-RU" sz="2400" b="1" dirty="0" err="1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Называевскому</a:t>
            </a: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району</a:t>
            </a:r>
            <a:endParaRPr lang="ru-RU" altLang="ru-RU" sz="24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19888" y="3572385"/>
            <a:ext cx="5776113" cy="2947875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marL="342900" indent="-342900" algn="just">
              <a:buFontTx/>
              <a:buChar char="-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совместные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выезды со специалистами учреждения в сельские поселения к участникам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СВО и их семьям;  </a:t>
            </a:r>
          </a:p>
          <a:p>
            <a:pPr algn="just"/>
            <a:endParaRPr lang="ru-RU" altLang="ru-RU" sz="2000" dirty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решение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вопросов индивидуального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   </a:t>
            </a:r>
          </a:p>
          <a:p>
            <a:pPr algn="just"/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      характера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обратившихся участников СВО</a:t>
            </a:r>
          </a:p>
          <a:p>
            <a:pPr algn="just"/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     и их семей     </a:t>
            </a:r>
          </a:p>
          <a:p>
            <a:pPr algn="just"/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      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7620" y="2177250"/>
            <a:ext cx="5549519" cy="40011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496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319889" y="1385866"/>
            <a:ext cx="11014001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ОРГАНИЗАЦИИ - УЧАСТНИКИ РЕАЛИЗАЦИИ ПРАКТИКИ  </a:t>
            </a:r>
            <a:endParaRPr lang="ru-RU" altLang="ru-RU" sz="24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532571" y="2532153"/>
            <a:ext cx="4442987" cy="395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Юристы </a:t>
            </a:r>
            <a:r>
              <a:rPr lang="ru-RU" altLang="ru-RU" sz="24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частной практики</a:t>
            </a:r>
            <a:endParaRPr lang="ru-RU" altLang="ru-RU" sz="24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532569" y="3236748"/>
            <a:ext cx="4804953" cy="1852087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algn="just"/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прием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на безвозмездной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основе семей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участников специальной военной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операции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согласно предварительной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записи </a:t>
            </a:r>
            <a:r>
              <a:rPr lang="ru-RU" altLang="ru-RU" sz="16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</a:t>
            </a:r>
            <a:endParaRPr lang="ru-RU" altLang="ru-RU" sz="1600" dirty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pic>
        <p:nvPicPr>
          <p:cNvPr id="9218" name="Picture 2" descr="D:\с диска D\Фото\2024\День правовой помощи\IMG-20250220-WA0005-1024x93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9" t="22622" r="3932"/>
          <a:stretch/>
        </p:blipFill>
        <p:spPr bwMode="auto">
          <a:xfrm>
            <a:off x="5872921" y="1917003"/>
            <a:ext cx="5809563" cy="4704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003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142968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endParaRPr lang="ru-RU" altLang="ru-RU" sz="2400" b="1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319889" y="1385866"/>
            <a:ext cx="11014001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ОРГАНИЗАЦИИ - УЧАСТНИКИ РЕАЛИЗАЦИИ ПРАКТИКИ  </a:t>
            </a:r>
            <a:endParaRPr lang="ru-RU" altLang="ru-RU" sz="2400" b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510945" y="2103968"/>
            <a:ext cx="4245724" cy="658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0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Коммерческие </a:t>
            </a:r>
            <a:endParaRPr lang="ru-RU" altLang="ru-RU" sz="2000" b="1" dirty="0" smtClean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altLang="ru-RU" sz="20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организации</a:t>
            </a:r>
            <a:endParaRPr lang="ru-RU" altLang="ru-RU" sz="2000" b="1" dirty="0" smtClean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726745" y="1879843"/>
            <a:ext cx="8130394" cy="4595928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marL="342900" indent="-342900" algn="just">
              <a:buFontTx/>
              <a:buChar char="-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помощь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 благоустройстве прилегающей территории для комфортного доступа к месту оказания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услуг;</a:t>
            </a:r>
            <a:endParaRPr lang="ru-RU" altLang="ru-RU" sz="2000" dirty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altLang="ru-RU" sz="2000" dirty="0" err="1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грантовая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поддержка проектов учреждения,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организация реабилитационного пространства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с профессионально оказываемыми услугами, максимально приближенными к услугам санаторно-курортного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лечения;</a:t>
            </a:r>
          </a:p>
          <a:p>
            <a:pPr marL="342900" indent="-342900" algn="just">
              <a:buFontTx/>
              <a:buChar char="-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участие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 организации и проведении занятий "Школы ответственного </a:t>
            </a:r>
            <a:r>
              <a:rPr lang="ru-RU" altLang="ru-RU" sz="2000" dirty="0" err="1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родительства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";</a:t>
            </a:r>
          </a:p>
          <a:p>
            <a:pPr marL="342900" indent="-342900" algn="just">
              <a:buFontTx/>
              <a:buChar char="-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участие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работе </a:t>
            </a:r>
            <a:r>
              <a:rPr lang="ru-RU" altLang="ru-RU" sz="2000" dirty="0" err="1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коворкинг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-центра "Творческая мастерская" по организации совместной творческой деятельности детей и родителей;</a:t>
            </a:r>
          </a:p>
          <a:p>
            <a:pPr marL="342900" indent="-342900" algn="just">
              <a:buFontTx/>
              <a:buChar char="-"/>
            </a:pP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привлечение волонтеров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в </a:t>
            </a:r>
            <a:r>
              <a:rPr lang="ru-RU" altLang="ru-RU" sz="2000" dirty="0" smtClean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организацию деятельности </a:t>
            </a:r>
            <a:r>
              <a:rPr lang="ru-RU" altLang="ru-RU" sz="2000" dirty="0">
                <a:solidFill>
                  <a:prstClr val="black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групп кратковременного пребывания детей из семей участников СВО</a:t>
            </a:r>
          </a:p>
          <a:p>
            <a:pPr marL="342900" indent="-342900" algn="just">
              <a:buFontTx/>
              <a:buChar char="-"/>
            </a:pPr>
            <a:endParaRPr lang="ru-RU" altLang="ru-RU" sz="2000" dirty="0" smtClean="0">
              <a:solidFill>
                <a:prstClr val="black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510944" y="3329740"/>
            <a:ext cx="3215801" cy="658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0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Благотворительные фонды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510944" y="4421429"/>
            <a:ext cx="3296780" cy="658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0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Некоммерческие организации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13" y="5364795"/>
            <a:ext cx="2404652" cy="150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9922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6972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>
              <a:lnSpc>
                <a:spcPct val="107000"/>
              </a:lnSpc>
            </a:pP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358211" y="984810"/>
            <a:ext cx="9577387" cy="7616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ЕДИНЫЙ ДЕНЬ ПРИЕМА </a:t>
            </a: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СПЕЦИАЛИСТОВ РАЗНЫХ ВЕДОМСТВ</a:t>
            </a: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: скругленные углы 35">
            <a:extLst>
              <a:ext uri="{FF2B5EF4-FFF2-40B4-BE49-F238E27FC236}">
                <a16:creationId xmlns="" xmlns:a16="http://schemas.microsoft.com/office/drawing/2014/main" id="{8D2F852D-06FF-4006-99A3-AFB6263ACA0C}"/>
              </a:ext>
            </a:extLst>
          </p:cNvPr>
          <p:cNvSpPr/>
          <p:nvPr/>
        </p:nvSpPr>
        <p:spPr>
          <a:xfrm>
            <a:off x="358210" y="1881615"/>
            <a:ext cx="3780000" cy="900000"/>
          </a:xfrm>
          <a:prstGeom prst="roundRect">
            <a:avLst>
              <a:gd name="adj" fmla="val 1274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A2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4" name="Прямоугольник: скругленные углы 70">
            <a:extLst>
              <a:ext uri="{FF2B5EF4-FFF2-40B4-BE49-F238E27FC236}">
                <a16:creationId xmlns="" xmlns:a16="http://schemas.microsoft.com/office/drawing/2014/main" id="{65CD7361-41BE-47FA-84D7-09A15B052522}"/>
              </a:ext>
            </a:extLst>
          </p:cNvPr>
          <p:cNvSpPr/>
          <p:nvPr/>
        </p:nvSpPr>
        <p:spPr>
          <a:xfrm>
            <a:off x="366370" y="3065068"/>
            <a:ext cx="3780000" cy="900000"/>
          </a:xfrm>
          <a:prstGeom prst="roundRect">
            <a:avLst>
              <a:gd name="adj" fmla="val 1274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A2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5" name="Прямоугольник: скругленные углы 73">
            <a:extLst>
              <a:ext uri="{FF2B5EF4-FFF2-40B4-BE49-F238E27FC236}">
                <a16:creationId xmlns="" xmlns:a16="http://schemas.microsoft.com/office/drawing/2014/main" id="{5D1A5186-CBDF-4F2E-AA1D-2ABFF1325291}"/>
              </a:ext>
            </a:extLst>
          </p:cNvPr>
          <p:cNvSpPr/>
          <p:nvPr/>
        </p:nvSpPr>
        <p:spPr>
          <a:xfrm>
            <a:off x="358211" y="4347861"/>
            <a:ext cx="3780000" cy="1044000"/>
          </a:xfrm>
          <a:prstGeom prst="roundRect">
            <a:avLst>
              <a:gd name="adj" fmla="val 1274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A2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4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КЛИЕНСКАЯ СЛУЖБА «СОЦИАЛЬНЫЙ ФОНД РОССИИ»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061BB88-EB30-4CD8-A9F2-2E2662789EFB}"/>
              </a:ext>
            </a:extLst>
          </p:cNvPr>
          <p:cNvSpPr txBox="1"/>
          <p:nvPr/>
        </p:nvSpPr>
        <p:spPr>
          <a:xfrm>
            <a:off x="574457" y="2018475"/>
            <a:ext cx="3399712" cy="7903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«ЗАЩИТНИКИ ОТЕЧЕСТВА»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F061BB88-EB30-4CD8-A9F2-2E2662789EFB}"/>
              </a:ext>
            </a:extLst>
          </p:cNvPr>
          <p:cNvSpPr txBox="1"/>
          <p:nvPr/>
        </p:nvSpPr>
        <p:spPr>
          <a:xfrm>
            <a:off x="574457" y="3129388"/>
            <a:ext cx="3399712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КАДРОВЫЙ </a:t>
            </a:r>
            <a:r>
              <a:rPr lang="ru-RU" altLang="ru-RU" sz="24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РАБОТА РОССИИ</a:t>
            </a:r>
            <a:endParaRPr lang="ru-RU" altLang="ru-RU" sz="2400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0571" y="1610003"/>
            <a:ext cx="3575633" cy="50618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Тарасова\Desktop\1 Ступени семейного счастья\Фото для отчета\18 и 25.12.2024 День юридической помощи\WhatsApp Image 2024-12-19 at 14.14.28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10"/>
          <a:stretch/>
        </p:blipFill>
        <p:spPr bwMode="auto">
          <a:xfrm>
            <a:off x="4775080" y="4140913"/>
            <a:ext cx="3590194" cy="2625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147" y="1622343"/>
            <a:ext cx="3593127" cy="2390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: скругленные углы 73">
            <a:extLst>
              <a:ext uri="{FF2B5EF4-FFF2-40B4-BE49-F238E27FC236}">
                <a16:creationId xmlns="" xmlns:a16="http://schemas.microsoft.com/office/drawing/2014/main" id="{5D1A5186-CBDF-4F2E-AA1D-2ABFF1325291}"/>
              </a:ext>
            </a:extLst>
          </p:cNvPr>
          <p:cNvSpPr/>
          <p:nvPr/>
        </p:nvSpPr>
        <p:spPr>
          <a:xfrm>
            <a:off x="379987" y="5620262"/>
            <a:ext cx="3780000" cy="900000"/>
          </a:xfrm>
          <a:prstGeom prst="roundRect">
            <a:avLst>
              <a:gd name="adj" fmla="val 1274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A2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400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ЮРИСТ ЧАСТНОЙ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1639810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442913" y="1382145"/>
            <a:ext cx="9577387" cy="7903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СОЦИАЛЬНЫЕ СЕРВИСЫ И </a:t>
            </a: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ТЕХНОЛОГИИ ПРАКТИКИ «ТИХОЕ НЕБО»</a:t>
            </a:r>
            <a:endParaRPr lang="ru-RU" altLang="ru-RU" sz="24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6AF2228-FF4F-442F-8D47-D5DF3EEB9CEA}"/>
              </a:ext>
            </a:extLst>
          </p:cNvPr>
          <p:cNvSpPr txBox="1"/>
          <p:nvPr/>
        </p:nvSpPr>
        <p:spPr>
          <a:xfrm>
            <a:off x="1237600" y="4463754"/>
            <a:ext cx="2662371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lvl="0">
              <a:buClr>
                <a:srgbClr val="000000"/>
              </a:buClr>
            </a:pPr>
            <a:r>
              <a:rPr lang="ru-RU" b="1" kern="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Arial"/>
              </a:rPr>
              <a:t>Коворкинг</a:t>
            </a:r>
            <a:r>
              <a:rPr lang="ru-RU" b="1" kern="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Arial"/>
              </a:rPr>
              <a:t>-центр «Творческая мастерская»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7B58EEC-C971-4ECB-8D99-9AE169BC29AD}"/>
              </a:ext>
            </a:extLst>
          </p:cNvPr>
          <p:cNvSpPr txBox="1"/>
          <p:nvPr/>
        </p:nvSpPr>
        <p:spPr>
          <a:xfrm>
            <a:off x="458484" y="446375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7E91580F-8442-4226-8BF2-C3299F885655}"/>
              </a:ext>
            </a:extLst>
          </p:cNvPr>
          <p:cNvCxnSpPr>
            <a:cxnSpLocks/>
          </p:cNvCxnSpPr>
          <p:nvPr/>
        </p:nvCxnSpPr>
        <p:spPr>
          <a:xfrm>
            <a:off x="951979" y="2630064"/>
            <a:ext cx="0" cy="327700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169EB630-C074-4BD8-B26F-CD43FF47AB14}"/>
              </a:ext>
            </a:extLst>
          </p:cNvPr>
          <p:cNvSpPr txBox="1"/>
          <p:nvPr/>
        </p:nvSpPr>
        <p:spPr>
          <a:xfrm>
            <a:off x="1237600" y="2630064"/>
            <a:ext cx="4129183" cy="5927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ответственного </a:t>
            </a:r>
            <a:r>
              <a:rPr lang="ru-RU" alt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родительства</a:t>
            </a:r>
            <a:endParaRPr lang="ru-RU" alt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87489E5-259A-4827-9EBA-22144B2A531A}"/>
              </a:ext>
            </a:extLst>
          </p:cNvPr>
          <p:cNvSpPr txBox="1"/>
          <p:nvPr/>
        </p:nvSpPr>
        <p:spPr>
          <a:xfrm>
            <a:off x="458484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73B15227-D19C-4CF5-BC80-B95F99B06E27}"/>
              </a:ext>
            </a:extLst>
          </p:cNvPr>
          <p:cNvSpPr txBox="1"/>
          <p:nvPr/>
        </p:nvSpPr>
        <p:spPr>
          <a:xfrm>
            <a:off x="6865805" y="4463754"/>
            <a:ext cx="2987879" cy="5927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b="1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кратковременного пребывания детей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4CAB9AFD-7FD8-425F-8163-1B82FD6F3CC2}"/>
              </a:ext>
            </a:extLst>
          </p:cNvPr>
          <p:cNvSpPr txBox="1"/>
          <p:nvPr/>
        </p:nvSpPr>
        <p:spPr>
          <a:xfrm>
            <a:off x="6086689" y="446375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="" xmlns:a16="http://schemas.microsoft.com/office/drawing/2014/main" id="{14A90280-E13B-4DE1-AA70-70C49120242D}"/>
              </a:ext>
            </a:extLst>
          </p:cNvPr>
          <p:cNvCxnSpPr>
            <a:cxnSpLocks/>
          </p:cNvCxnSpPr>
          <p:nvPr/>
        </p:nvCxnSpPr>
        <p:spPr>
          <a:xfrm>
            <a:off x="6580184" y="2630064"/>
            <a:ext cx="0" cy="327700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3DF5068A-00D6-4168-8BA6-DD2DE84406C2}"/>
              </a:ext>
            </a:extLst>
          </p:cNvPr>
          <p:cNvSpPr txBox="1"/>
          <p:nvPr/>
        </p:nvSpPr>
        <p:spPr>
          <a:xfrm>
            <a:off x="6815900" y="2626110"/>
            <a:ext cx="3204400" cy="14818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Консультативно-диагностический пункт по оказанию услуг детям с ограниченными возможностями здоровья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159987" y="2682643"/>
            <a:ext cx="1507408" cy="6256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535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</a:t>
            </a: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126945" y="4452247"/>
            <a:ext cx="1507408" cy="7903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627</a:t>
            </a:r>
            <a:r>
              <a:rPr lang="ru-RU" altLang="ru-RU" sz="24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 smtClean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</a:t>
            </a:r>
            <a:endParaRPr lang="ru-RU" altLang="ru-RU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916</a:t>
            </a:r>
            <a:r>
              <a:rPr lang="ru-RU" altLang="ru-RU" sz="24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 smtClean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  <a:endParaRPr lang="ru-RU" altLang="ru-RU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10408133" y="2652694"/>
            <a:ext cx="1507408" cy="10867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родителей, воспитывающих детей с ОВЗ</a:t>
            </a:r>
            <a:endParaRPr lang="ru-RU" alt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10395710" y="4516333"/>
            <a:ext cx="1507408" cy="6256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242</a:t>
            </a:r>
            <a:r>
              <a:rPr lang="ru-RU" altLang="ru-RU" sz="2400" dirty="0" smtClean="0">
                <a:solidFill>
                  <a:srgbClr val="00A2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ребенка</a:t>
            </a:r>
            <a:endParaRPr lang="ru-RU" alt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089" y="5384710"/>
            <a:ext cx="1341897" cy="13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078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172324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442913" y="1382145"/>
            <a:ext cx="9577387" cy="395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>
                <a:solidFill>
                  <a:srgbClr val="026EB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СОЦИАЛЬНЫЕ СЕРВИСЫ И </a:t>
            </a:r>
            <a:r>
              <a:rPr lang="ru-RU" altLang="ru-RU" sz="2400" dirty="0" smtClean="0">
                <a:solidFill>
                  <a:srgbClr val="026EB8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ТЕХНОЛОГИИ СМФЦ</a:t>
            </a:r>
            <a:endParaRPr lang="ru-RU" altLang="ru-RU" sz="2400" dirty="0">
              <a:solidFill>
                <a:srgbClr val="026EB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7B58EEC-C971-4ECB-8D99-9AE169BC29AD}"/>
              </a:ext>
            </a:extLst>
          </p:cNvPr>
          <p:cNvSpPr txBox="1"/>
          <p:nvPr/>
        </p:nvSpPr>
        <p:spPr>
          <a:xfrm>
            <a:off x="442913" y="4282966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7E91580F-8442-4226-8BF2-C3299F885655}"/>
              </a:ext>
            </a:extLst>
          </p:cNvPr>
          <p:cNvCxnSpPr>
            <a:cxnSpLocks/>
          </p:cNvCxnSpPr>
          <p:nvPr/>
        </p:nvCxnSpPr>
        <p:spPr>
          <a:xfrm>
            <a:off x="951979" y="2630064"/>
            <a:ext cx="0" cy="327700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169EB630-C074-4BD8-B26F-CD43FF47AB14}"/>
              </a:ext>
            </a:extLst>
          </p:cNvPr>
          <p:cNvSpPr txBox="1"/>
          <p:nvPr/>
        </p:nvSpPr>
        <p:spPr>
          <a:xfrm>
            <a:off x="6815900" y="2650278"/>
            <a:ext cx="2922387" cy="5927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комната «Няня в помощь маме»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87489E5-259A-4827-9EBA-22144B2A531A}"/>
              </a:ext>
            </a:extLst>
          </p:cNvPr>
          <p:cNvSpPr txBox="1"/>
          <p:nvPr/>
        </p:nvSpPr>
        <p:spPr>
          <a:xfrm>
            <a:off x="458484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73B15227-D19C-4CF5-BC80-B95F99B06E27}"/>
              </a:ext>
            </a:extLst>
          </p:cNvPr>
          <p:cNvSpPr txBox="1"/>
          <p:nvPr/>
        </p:nvSpPr>
        <p:spPr>
          <a:xfrm>
            <a:off x="1187696" y="4353392"/>
            <a:ext cx="2660974" cy="5927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b="1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Мобильный офис СМФЦ</a:t>
            </a: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="" xmlns:a16="http://schemas.microsoft.com/office/drawing/2014/main" id="{14A90280-E13B-4DE1-AA70-70C49120242D}"/>
              </a:ext>
            </a:extLst>
          </p:cNvPr>
          <p:cNvCxnSpPr>
            <a:cxnSpLocks/>
          </p:cNvCxnSpPr>
          <p:nvPr/>
        </p:nvCxnSpPr>
        <p:spPr>
          <a:xfrm>
            <a:off x="6580184" y="2630064"/>
            <a:ext cx="0" cy="327700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10190975" y="2630064"/>
            <a:ext cx="1507408" cy="14818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</a:t>
            </a:r>
          </a:p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136217" y="4353392"/>
            <a:ext cx="1507408" cy="1712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</a:t>
            </a:r>
          </a:p>
          <a:p>
            <a:pPr>
              <a:lnSpc>
                <a:spcPct val="107000"/>
              </a:lnSpc>
            </a:pPr>
            <a:r>
              <a:rPr lang="ru-RU" sz="2400" dirty="0">
                <a:solidFill>
                  <a:srgbClr val="ED0F62"/>
                </a:solidFill>
              </a:rPr>
              <a:t>1566</a:t>
            </a:r>
            <a:r>
              <a:rPr lang="en-US" altLang="ru-RU" sz="3600" dirty="0">
                <a:solidFill>
                  <a:srgbClr val="FCA6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FCA61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</a:p>
          <a:p>
            <a:pPr>
              <a:lnSpc>
                <a:spcPct val="107000"/>
              </a:lnSpc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136217" y="2575513"/>
            <a:ext cx="1905918" cy="1942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беременных несовершеннолетних  </a:t>
            </a:r>
          </a:p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         </a:t>
            </a: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E6AF2228-FF4F-442F-8D47-D5DF3EEB9CEA}"/>
              </a:ext>
            </a:extLst>
          </p:cNvPr>
          <p:cNvSpPr txBox="1"/>
          <p:nvPr/>
        </p:nvSpPr>
        <p:spPr>
          <a:xfrm>
            <a:off x="1142930" y="2641830"/>
            <a:ext cx="2750506" cy="11079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lvl="0">
              <a:buClr>
                <a:srgbClr val="000000"/>
              </a:buClr>
            </a:pPr>
            <a:r>
              <a:rPr lang="ru-RU" b="1" kern="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Arial"/>
              </a:rPr>
              <a:t>Служба социально-психологической поддержки «Маленькая мама»</a:t>
            </a:r>
          </a:p>
        </p:txBody>
      </p:sp>
      <p:pic>
        <p:nvPicPr>
          <p:cNvPr id="15362" name="Picture 2" descr="D:\с диска D\Фото\2024\День правовой помощи\WhatsApp-Image-2024-04-09-at-07.35.46-2-798x1024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6" b="7781"/>
          <a:stretch/>
        </p:blipFill>
        <p:spPr bwMode="auto">
          <a:xfrm>
            <a:off x="6815900" y="3449598"/>
            <a:ext cx="3104385" cy="28400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035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442913" y="1382145"/>
            <a:ext cx="9577387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>
                <a:solidFill>
                  <a:srgbClr val="026EB8"/>
                </a:solidFill>
                <a:latin typeface="Arial" pitchFamily="34" charset="0"/>
                <a:cs typeface="Arial" pitchFamily="34" charset="0"/>
              </a:rPr>
              <a:t>СОЦИАЛЬНЫЕ СЕРВИСЫ И </a:t>
            </a:r>
            <a:r>
              <a:rPr lang="ru-RU" altLang="ru-RU" sz="2400" b="1" dirty="0" smtClean="0">
                <a:solidFill>
                  <a:srgbClr val="026EB8"/>
                </a:solidFill>
                <a:latin typeface="Arial" pitchFamily="34" charset="0"/>
                <a:cs typeface="Arial" pitchFamily="34" charset="0"/>
              </a:rPr>
              <a:t>ТЕХНОЛОГИИ СМФЦ</a:t>
            </a:r>
            <a:endParaRPr lang="ru-RU" altLang="ru-RU" sz="2400" b="1" dirty="0">
              <a:solidFill>
                <a:srgbClr val="026EB8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7E91580F-8442-4226-8BF2-C3299F885655}"/>
              </a:ext>
            </a:extLst>
          </p:cNvPr>
          <p:cNvCxnSpPr>
            <a:cxnSpLocks/>
          </p:cNvCxnSpPr>
          <p:nvPr/>
        </p:nvCxnSpPr>
        <p:spPr>
          <a:xfrm>
            <a:off x="951979" y="2630064"/>
            <a:ext cx="0" cy="327700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169EB630-C074-4BD8-B26F-CD43FF47AB14}"/>
              </a:ext>
            </a:extLst>
          </p:cNvPr>
          <p:cNvSpPr txBox="1"/>
          <p:nvPr/>
        </p:nvSpPr>
        <p:spPr>
          <a:xfrm>
            <a:off x="1237600" y="2630064"/>
            <a:ext cx="2706439" cy="20745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Санаторий на дому – технология предоставления реабилитационных услуг в сельских поселениях Называевского района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87489E5-259A-4827-9EBA-22144B2A531A}"/>
              </a:ext>
            </a:extLst>
          </p:cNvPr>
          <p:cNvSpPr txBox="1"/>
          <p:nvPr/>
        </p:nvSpPr>
        <p:spPr>
          <a:xfrm>
            <a:off x="458484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="" xmlns:a16="http://schemas.microsoft.com/office/drawing/2014/main" id="{14A90280-E13B-4DE1-AA70-70C49120242D}"/>
              </a:ext>
            </a:extLst>
          </p:cNvPr>
          <p:cNvCxnSpPr>
            <a:cxnSpLocks/>
          </p:cNvCxnSpPr>
          <p:nvPr/>
        </p:nvCxnSpPr>
        <p:spPr>
          <a:xfrm>
            <a:off x="6580184" y="2630064"/>
            <a:ext cx="0" cy="327700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3DF5068A-00D6-4168-8BA6-DD2DE84406C2}"/>
              </a:ext>
            </a:extLst>
          </p:cNvPr>
          <p:cNvSpPr txBox="1"/>
          <p:nvPr/>
        </p:nvSpPr>
        <p:spPr>
          <a:xfrm>
            <a:off x="6865806" y="2630064"/>
            <a:ext cx="2520566" cy="14818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Реабилитационные группы дневного пребывания участников СВО и членов их семей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0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371180" y="2659865"/>
            <a:ext cx="1507408" cy="1942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СВО</a:t>
            </a:r>
          </a:p>
          <a:p>
            <a:pPr>
              <a:lnSpc>
                <a:spcPct val="107000"/>
              </a:lnSpc>
            </a:pPr>
            <a:r>
              <a:rPr lang="ru-RU" sz="2400" dirty="0" smtClean="0">
                <a:solidFill>
                  <a:srgbClr val="ED0F62"/>
                </a:solidFill>
              </a:rPr>
              <a:t>28</a:t>
            </a:r>
            <a:r>
              <a:rPr lang="en-US" altLang="ru-RU" sz="3600" dirty="0">
                <a:solidFill>
                  <a:srgbClr val="FCA6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FCA61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членов семей участников СВО</a:t>
            </a: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9756593" y="2659865"/>
            <a:ext cx="1507408" cy="1942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0B67A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СВО</a:t>
            </a:r>
          </a:p>
          <a:p>
            <a:pPr>
              <a:lnSpc>
                <a:spcPct val="107000"/>
              </a:lnSpc>
            </a:pPr>
            <a:r>
              <a:rPr lang="ru-RU" sz="2400" dirty="0" smtClean="0">
                <a:solidFill>
                  <a:srgbClr val="ED0F62"/>
                </a:solidFill>
              </a:rPr>
              <a:t>24</a:t>
            </a:r>
            <a:r>
              <a:rPr lang="en-US" altLang="ru-RU" sz="3600" dirty="0">
                <a:solidFill>
                  <a:srgbClr val="FCA6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rgbClr val="FCA61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семьи участника СВО</a:t>
            </a: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6" t="11561" r="12693"/>
          <a:stretch/>
        </p:blipFill>
        <p:spPr bwMode="auto">
          <a:xfrm>
            <a:off x="1237600" y="5089515"/>
            <a:ext cx="2162059" cy="14591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D:\с диска D\Фото\2024\День правовой помощи\DSC_0060-1-1024x6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4483356"/>
            <a:ext cx="3121025" cy="2081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6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118287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EDF8867-42D7-488E-8860-005414D6E91E}"/>
              </a:ext>
            </a:extLst>
          </p:cNvPr>
          <p:cNvSpPr txBox="1"/>
          <p:nvPr/>
        </p:nvSpPr>
        <p:spPr>
          <a:xfrm>
            <a:off x="346617" y="993391"/>
            <a:ext cx="9577387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defTabSz="725668"/>
            <a:r>
              <a:rPr lang="ru-RU" sz="2400" b="1" spc="-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ЭФФЕКТИВНЫЙ ИНСТРУМЕНТ«МОБИЛЬНЫЙ </a:t>
            </a:r>
            <a:r>
              <a:rPr lang="ru-RU" sz="2400" b="1" spc="-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ОФИС СЕМЕЙНОГО МФЦ»</a:t>
            </a:r>
            <a:endParaRPr lang="ru-RU" sz="2400" b="1" spc="-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346615" y="3140249"/>
            <a:ext cx="3459296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1">
              <a:buClrTx/>
              <a:buFontTx/>
              <a:buNone/>
            </a:pPr>
            <a:r>
              <a:rPr lang="ru-RU" altLang="ru-RU" sz="24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сельских территориях </a:t>
            </a:r>
            <a:endParaRPr lang="ru-RU" altLang="ru-RU" sz="2400" b="1" dirty="0">
              <a:solidFill>
                <a:srgbClr val="00A2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=""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4159985" y="3140249"/>
            <a:ext cx="4964965" cy="3424320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marL="285750" lvl="0" indent="-285750" defTabSz="725668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ИНДИВИДУАЛЬНЫЕ КОНСУЛЬТАЦИИ</a:t>
            </a: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chemeClr val="tx1"/>
              </a:solidFill>
              <a:latin typeface="Arial"/>
            </a:endParaRP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chemeClr val="tx1"/>
                </a:solidFill>
                <a:latin typeface="Arial"/>
              </a:rPr>
              <a:t>ГРУППОВЫЕ ЗАНЯТИЯ С СЕМЬЕЙ ПО МЕСТУ ЖИТЕЛЬСТВА</a:t>
            </a: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chemeClr val="tx1"/>
              </a:solidFill>
              <a:latin typeface="Arial"/>
            </a:endParaRP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chemeClr val="tx1"/>
                </a:solidFill>
                <a:latin typeface="Arial"/>
                <a:ea typeface="DejaVu Sans"/>
              </a:rPr>
              <a:t>ПОЛУЧЕНИЕ КОМПЛЕКСНОЙ СОЦИАЛЬНОЙ ПОМОЩИ ПО МЕСТУ ЖИТЕЛЬСТВА</a:t>
            </a:r>
            <a:endParaRPr lang="ru-RU" sz="1600" spc="-1" dirty="0">
              <a:solidFill>
                <a:schemeClr val="tx1"/>
              </a:solidFill>
              <a:latin typeface="Arial"/>
            </a:endParaRP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chemeClr val="tx1"/>
              </a:solidFill>
              <a:latin typeface="Arial"/>
            </a:endParaRP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chemeClr val="tx1"/>
                </a:solidFill>
                <a:latin typeface="Arial"/>
              </a:rPr>
              <a:t>РЕШЕНИЕ ПРОБЛЕМ НА МЕСТЕ</a:t>
            </a: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chemeClr val="tx1"/>
              </a:solidFill>
              <a:latin typeface="Arial"/>
              <a:ea typeface="DejaVu Sans"/>
            </a:endParaRPr>
          </a:p>
          <a:p>
            <a:pPr marL="285750" indent="-285750" defTabSz="725668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chemeClr val="tx1"/>
                </a:solidFill>
                <a:latin typeface="Arial"/>
                <a:ea typeface="DejaVu Sans"/>
              </a:rPr>
              <a:t>ПЕРВИЧНЫЙ ПРИЕМ НА ДОМУ</a:t>
            </a:r>
            <a:endParaRPr lang="ru-RU" sz="1600" spc="-1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28" name="TextBox 11"/>
          <p:cNvSpPr/>
          <p:nvPr/>
        </p:nvSpPr>
        <p:spPr>
          <a:xfrm>
            <a:off x="1096029" y="4455801"/>
            <a:ext cx="2067835" cy="4414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1425" tIns="35712" rIns="71425" bIns="35712" anchor="t">
            <a:spAutoFit/>
          </a:bodyPr>
          <a:lstStyle/>
          <a:p>
            <a:pPr algn="ctr" defTabSz="725668"/>
            <a:r>
              <a:rPr lang="ru-RU" sz="2400" b="1" spc="-1" dirty="0" smtClean="0">
                <a:solidFill>
                  <a:srgbClr val="00A2DA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8:00 – 18:00</a:t>
            </a:r>
            <a:endParaRPr lang="ru-RU" sz="2400" b="1" spc="-1" dirty="0">
              <a:solidFill>
                <a:srgbClr val="00A2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426180" y="3993141"/>
            <a:ext cx="3459296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1">
              <a:buClrTx/>
              <a:buFontTx/>
              <a:buNone/>
            </a:pPr>
            <a:r>
              <a:rPr lang="ru-RU" altLang="ru-RU" sz="2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еженедельные выезды</a:t>
            </a:r>
            <a:endParaRPr lang="ru-RU" altLang="ru-RU" sz="2400" dirty="0">
              <a:solidFill>
                <a:srgbClr val="ED0F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-226654" y="2062620"/>
            <a:ext cx="3577014" cy="725487"/>
            <a:chOff x="1791510" y="1604606"/>
            <a:chExt cx="3577014" cy="725487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1510" y="1604606"/>
              <a:ext cx="3577014" cy="7254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Рисунок 42"/>
            <p:cNvPicPr/>
            <p:nvPr/>
          </p:nvPicPr>
          <p:blipFill>
            <a:blip r:embed="rId7" cstate="print"/>
            <a:stretch/>
          </p:blipFill>
          <p:spPr>
            <a:xfrm>
              <a:off x="3455981" y="1720395"/>
              <a:ext cx="511022" cy="493908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87" name="Группа 86"/>
          <p:cNvGrpSpPr/>
          <p:nvPr/>
        </p:nvGrpSpPr>
        <p:grpSpPr>
          <a:xfrm>
            <a:off x="9439274" y="1517850"/>
            <a:ext cx="2514230" cy="1080000"/>
            <a:chOff x="7215366" y="561532"/>
            <a:chExt cx="1714733" cy="882427"/>
          </a:xfrm>
        </p:grpSpPr>
        <p:sp>
          <p:nvSpPr>
            <p:cNvPr id="88" name="Скругленный прямоугольник 33"/>
            <p:cNvSpPr/>
            <p:nvPr/>
          </p:nvSpPr>
          <p:spPr>
            <a:xfrm>
              <a:off x="7215366" y="561532"/>
              <a:ext cx="1714733" cy="882427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37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71425" tIns="35712" rIns="71425" bIns="35712" anchor="ctr">
              <a:noAutofit/>
            </a:bodyPr>
            <a:lstStyle/>
            <a:p>
              <a:pPr algn="ctr" defTabSz="725668"/>
              <a:endParaRPr lang="ru-RU" sz="1428" spc="-1">
                <a:solidFill>
                  <a:srgbClr val="FFFFFF"/>
                </a:solidFill>
                <a:latin typeface="Arial"/>
                <a:ea typeface="DejaVu Sans"/>
              </a:endParaRPr>
            </a:p>
          </p:txBody>
        </p:sp>
        <p:sp>
          <p:nvSpPr>
            <p:cNvPr id="89" name="TextBox 38"/>
            <p:cNvSpPr/>
            <p:nvPr/>
          </p:nvSpPr>
          <p:spPr>
            <a:xfrm>
              <a:off x="7264169" y="712652"/>
              <a:ext cx="997384" cy="56097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71425" tIns="35712" rIns="71425" bIns="35712" anchor="t">
              <a:spAutoFit/>
            </a:bodyPr>
            <a:lstStyle/>
            <a:p>
              <a:pPr defTabSz="725668"/>
              <a:r>
                <a:rPr lang="ru-RU" sz="1000" b="1" spc="-1" dirty="0">
                  <a:solidFill>
                    <a:srgbClr val="002060"/>
                  </a:solidFill>
                  <a:latin typeface="Arial Black"/>
                  <a:ea typeface="DejaVu Sans"/>
                </a:rPr>
                <a:t>ОПОВЕЩЕНИЕ О ВЫЕЗДЕ МОБИЛЬНОГО ОФИСА</a:t>
              </a:r>
              <a:endParaRPr lang="ru-RU" sz="1000" spc="-1" dirty="0">
                <a:solidFill>
                  <a:srgbClr val="002060"/>
                </a:solidFill>
                <a:latin typeface="Arial"/>
              </a:endParaRPr>
            </a:p>
          </p:txBody>
        </p:sp>
        <p:pic>
          <p:nvPicPr>
            <p:cNvPr id="90" name="Рисунок 89"/>
            <p:cNvPicPr/>
            <p:nvPr/>
          </p:nvPicPr>
          <p:blipFill>
            <a:blip r:embed="rId8" cstate="print"/>
            <a:srcRect l="16853" t="15136" r="33914" b="15136"/>
            <a:stretch/>
          </p:blipFill>
          <p:spPr>
            <a:xfrm>
              <a:off x="8149790" y="701946"/>
              <a:ext cx="688330" cy="609395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91" name="Группа 90"/>
          <p:cNvGrpSpPr/>
          <p:nvPr/>
        </p:nvGrpSpPr>
        <p:grpSpPr>
          <a:xfrm>
            <a:off x="9493966" y="3236012"/>
            <a:ext cx="2492638" cy="1082147"/>
            <a:chOff x="7214941" y="1687700"/>
            <a:chExt cx="1708763" cy="916218"/>
          </a:xfrm>
        </p:grpSpPr>
        <p:sp>
          <p:nvSpPr>
            <p:cNvPr id="92" name="Скругленный прямоугольник 34"/>
            <p:cNvSpPr/>
            <p:nvPr/>
          </p:nvSpPr>
          <p:spPr>
            <a:xfrm>
              <a:off x="7214941" y="1689518"/>
              <a:ext cx="1708763" cy="914400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37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71425" tIns="35712" rIns="71425" bIns="35712" anchor="ctr">
              <a:noAutofit/>
            </a:bodyPr>
            <a:lstStyle/>
            <a:p>
              <a:pPr algn="ctr" defTabSz="725668"/>
              <a:endParaRPr lang="ru-RU" sz="1428" spc="-1">
                <a:solidFill>
                  <a:srgbClr val="FFFFFF"/>
                </a:solidFill>
                <a:latin typeface="Arial"/>
                <a:ea typeface="DejaVu Sans"/>
              </a:endParaRPr>
            </a:p>
          </p:txBody>
        </p:sp>
        <p:sp>
          <p:nvSpPr>
            <p:cNvPr id="93" name="TextBox 40"/>
            <p:cNvSpPr/>
            <p:nvPr/>
          </p:nvSpPr>
          <p:spPr>
            <a:xfrm>
              <a:off x="7259500" y="1821229"/>
              <a:ext cx="1058415" cy="451939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71425" tIns="35712" rIns="71425" bIns="35712" anchor="t">
              <a:spAutoFit/>
            </a:bodyPr>
            <a:lstStyle/>
            <a:p>
              <a:pPr defTabSz="725668"/>
              <a:r>
                <a:rPr lang="ru-RU" sz="1000" b="1" spc="-1" dirty="0">
                  <a:solidFill>
                    <a:srgbClr val="002060"/>
                  </a:solidFill>
                  <a:latin typeface="Arial Black"/>
                  <a:ea typeface="DejaVu Sans"/>
                </a:rPr>
                <a:t>ПРИВЛЕЧЕНИЕ</a:t>
              </a:r>
            </a:p>
            <a:p>
              <a:pPr defTabSz="725668"/>
              <a:r>
                <a:rPr lang="ru-RU" sz="1000" b="1" spc="-1" dirty="0">
                  <a:solidFill>
                    <a:srgbClr val="002060"/>
                  </a:solidFill>
                  <a:latin typeface="Arial Black"/>
                </a:rPr>
                <a:t>ВЕДОМСТВ</a:t>
              </a:r>
            </a:p>
            <a:p>
              <a:pPr defTabSz="725668"/>
              <a:r>
                <a:rPr lang="ru-RU" sz="1000" b="1" spc="-1" dirty="0">
                  <a:solidFill>
                    <a:srgbClr val="002060"/>
                  </a:solidFill>
                  <a:latin typeface="Arial Black"/>
                </a:rPr>
                <a:t>И СЛУЖБ</a:t>
              </a:r>
              <a:endParaRPr lang="ru-RU" sz="1000" spc="-1" dirty="0">
                <a:solidFill>
                  <a:srgbClr val="002060"/>
                </a:solidFill>
                <a:latin typeface="Arial"/>
              </a:endParaRPr>
            </a:p>
          </p:txBody>
        </p:sp>
        <p:pic>
          <p:nvPicPr>
            <p:cNvPr id="94" name="Рисунок 93"/>
            <p:cNvPicPr/>
            <p:nvPr/>
          </p:nvPicPr>
          <p:blipFill>
            <a:blip r:embed="rId9" cstate="print"/>
            <a:stretch/>
          </p:blipFill>
          <p:spPr>
            <a:xfrm>
              <a:off x="8136161" y="1687700"/>
              <a:ext cx="741751" cy="734603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96" name="Группа 95"/>
          <p:cNvGrpSpPr/>
          <p:nvPr/>
        </p:nvGrpSpPr>
        <p:grpSpPr>
          <a:xfrm>
            <a:off x="9495179" y="4976166"/>
            <a:ext cx="2520000" cy="1080000"/>
            <a:chOff x="7221761" y="2614136"/>
            <a:chExt cx="1688123" cy="978344"/>
          </a:xfrm>
        </p:grpSpPr>
        <p:sp>
          <p:nvSpPr>
            <p:cNvPr id="97" name="Скругленный прямоугольник 35"/>
            <p:cNvSpPr/>
            <p:nvPr/>
          </p:nvSpPr>
          <p:spPr>
            <a:xfrm>
              <a:off x="7221761" y="2614136"/>
              <a:ext cx="1688123" cy="978344"/>
            </a:xfrm>
            <a:prstGeom prst="roundRect">
              <a:avLst>
                <a:gd name="adj" fmla="val 16667"/>
              </a:avLst>
            </a:prstGeom>
            <a:noFill/>
            <a:ln w="76200">
              <a:solidFill>
                <a:srgbClr val="37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71425" tIns="35712" rIns="71425" bIns="35712" anchor="ctr">
              <a:noAutofit/>
            </a:bodyPr>
            <a:lstStyle/>
            <a:p>
              <a:pPr algn="ctr" defTabSz="725668"/>
              <a:endParaRPr lang="ru-RU" sz="1428" spc="-1">
                <a:solidFill>
                  <a:srgbClr val="FFFFFF"/>
                </a:solidFill>
                <a:latin typeface="Arial"/>
                <a:ea typeface="DejaVu Sans"/>
              </a:endParaRPr>
            </a:p>
          </p:txBody>
        </p:sp>
        <p:sp>
          <p:nvSpPr>
            <p:cNvPr id="98" name="TextBox 42"/>
            <p:cNvSpPr/>
            <p:nvPr/>
          </p:nvSpPr>
          <p:spPr>
            <a:xfrm>
              <a:off x="7305899" y="2884972"/>
              <a:ext cx="762350" cy="48354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71425" tIns="35712" rIns="71425" bIns="35712" anchor="t">
              <a:spAutoFit/>
            </a:bodyPr>
            <a:lstStyle/>
            <a:p>
              <a:pPr defTabSz="725668"/>
              <a:r>
                <a:rPr lang="ru-RU" sz="1000" b="1" spc="-1" dirty="0">
                  <a:solidFill>
                    <a:srgbClr val="002060"/>
                  </a:solidFill>
                  <a:latin typeface="Arial Black" panose="020B0A04020102020204" pitchFamily="34" charset="0"/>
                  <a:ea typeface="DejaVu Sans"/>
                </a:rPr>
                <a:t>ОТРАБОТКА СИТУАЦИИ </a:t>
              </a:r>
              <a:endParaRPr lang="ru-RU" sz="1000" spc="-1" dirty="0">
                <a:solidFill>
                  <a:srgbClr val="002060"/>
                </a:solidFill>
                <a:latin typeface="Arial Black" panose="020B0A04020102020204" pitchFamily="34" charset="0"/>
              </a:endParaRPr>
            </a:p>
            <a:p>
              <a:pPr defTabSz="725668"/>
              <a:r>
                <a:rPr lang="ru-RU" sz="1000" spc="-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НА МЕСТЕ</a:t>
              </a:r>
            </a:p>
          </p:txBody>
        </p:sp>
        <p:pic>
          <p:nvPicPr>
            <p:cNvPr id="99" name="Рисунок 98"/>
            <p:cNvPicPr/>
            <p:nvPr/>
          </p:nvPicPr>
          <p:blipFill>
            <a:blip r:embed="rId10" cstate="print"/>
            <a:stretch/>
          </p:blipFill>
          <p:spPr>
            <a:xfrm>
              <a:off x="8065823" y="2614136"/>
              <a:ext cx="731604" cy="849948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00" name="Рисунок 99" descr="Автобус">
            <a:extLst>
              <a:ext uri="{FF2B5EF4-FFF2-40B4-BE49-F238E27FC236}">
                <a16:creationId xmlns="" xmlns:a16="http://schemas.microsoft.com/office/drawing/2014/main" id="{3E247206-9C74-4ED1-A739-74BCF9622AF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flipH="1">
            <a:off x="5632236" y="1517850"/>
            <a:ext cx="1560388" cy="1560388"/>
          </a:xfrm>
          <a:prstGeom prst="rect">
            <a:avLst/>
          </a:prstGeom>
          <a:scene3d>
            <a:camera prst="obliqueBottomLeft"/>
            <a:lightRig rig="threePt" dir="t"/>
          </a:scene3d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051" y="5241768"/>
            <a:ext cx="162242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3467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400" dirty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Текст показателя</a:t>
            </a:r>
            <a:endParaRPr lang="ru-RU" dirty="0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430932" y="993392"/>
            <a:ext cx="9577387" cy="11818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  <a:buClr>
                <a:srgbClr val="4F4F4F"/>
              </a:buClr>
              <a:buSzPts val="1400"/>
            </a:pPr>
            <a:r>
              <a:rPr lang="ru-RU" altLang="ru-RU" sz="2000" b="1" dirty="0">
                <a:solidFill>
                  <a:srgbClr val="4472C4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400" b="1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САНАТОРИЙ НА ДОМУ» </a:t>
            </a:r>
            <a:endParaRPr lang="ru-RU" sz="2400" b="1" dirty="0">
              <a:solidFill>
                <a:srgbClr val="00A2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buClr>
                <a:srgbClr val="4F4F4F"/>
              </a:buClr>
              <a:buSzPts val="1400"/>
            </a:pPr>
            <a:r>
              <a:rPr lang="ru-RU" sz="2000" b="1" spc="-1" dirty="0" smtClean="0">
                <a:solidFill>
                  <a:srgbClr val="026EB8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ТЕХНОЛОГИЯ </a:t>
            </a:r>
            <a:r>
              <a:rPr lang="ru-RU" sz="2000" b="1" spc="-1" dirty="0">
                <a:solidFill>
                  <a:srgbClr val="026EB8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ПРЕДОСТАВЛЕНИЯ РЕАБИЛИТАЦИОННЫХ УСЛУГ В СЕЛЬСКИХ ПОСЕЛЕНИЯХ НАЗЫВАЕВСКОГО </a:t>
            </a:r>
            <a:r>
              <a:rPr lang="ru-RU" sz="2000" b="1" spc="-1" dirty="0" smtClean="0">
                <a:solidFill>
                  <a:srgbClr val="026EB8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РАЙОНА</a:t>
            </a:r>
            <a:endParaRPr lang="en-US" altLang="ru-RU" sz="2400" b="1" dirty="0">
              <a:solidFill>
                <a:srgbClr val="026EB8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2" descr="C:\Users\User\Desktop\DSC_01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94" b="2557"/>
          <a:stretch>
            <a:fillRect/>
          </a:stretch>
        </p:blipFill>
        <p:spPr bwMode="auto">
          <a:xfrm>
            <a:off x="713220" y="2469233"/>
            <a:ext cx="2969389" cy="30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Picture 3" descr="C:\Users\User\Desktop\DSC_021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7132" y="2445406"/>
            <a:ext cx="3540423" cy="30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" name="Picture 3" descr="C:\Users\User\Desktop\DSC_019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" t="3364" b="2987"/>
          <a:stretch>
            <a:fillRect/>
          </a:stretch>
        </p:blipFill>
        <p:spPr bwMode="auto">
          <a:xfrm>
            <a:off x="4597218" y="2469233"/>
            <a:ext cx="2702453" cy="30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2" name="Прямоугольник 41"/>
          <p:cNvSpPr/>
          <p:nvPr/>
        </p:nvSpPr>
        <p:spPr>
          <a:xfrm>
            <a:off x="1183778" y="5963908"/>
            <a:ext cx="95293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25668"/>
            <a:r>
              <a:rPr lang="ru-RU" b="1" spc="-1" dirty="0" smtClean="0">
                <a:solidFill>
                  <a:srgbClr val="00A2DA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ru-RU" sz="20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Р</a:t>
            </a:r>
            <a:r>
              <a:rPr lang="ru-RU" sz="2000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еабилитационный курс 14 дней</a:t>
            </a:r>
            <a:endParaRPr lang="ru-RU" sz="2000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947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88182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МУ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C50DB108-8A58-447F-B5A8-B93F763A33BA}"/>
              </a:ext>
            </a:extLst>
          </p:cNvPr>
          <p:cNvSpPr/>
          <p:nvPr/>
        </p:nvSpPr>
        <p:spPr>
          <a:xfrm>
            <a:off x="314002" y="1863652"/>
            <a:ext cx="10214526" cy="861669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lvl="0">
              <a:lnSpc>
                <a:spcPct val="120000"/>
              </a:lnSpc>
              <a:buClr>
                <a:srgbClr val="4F4F4F"/>
              </a:buClr>
              <a:buSzPts val="1400"/>
            </a:pPr>
            <a:r>
              <a:rPr lang="ru-RU" sz="1600" b="1" spc="-1" dirty="0">
                <a:solidFill>
                  <a:srgbClr val="026EB8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МУЛЬТИДИСЦИПЛИНАРНАЯ РЕАБИЛИТАЦИОННАЯ </a:t>
            </a:r>
            <a:r>
              <a:rPr lang="ru-RU" sz="1600" b="1" spc="-1" dirty="0" smtClean="0">
                <a:solidFill>
                  <a:srgbClr val="026EB8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КОМАНДА: </a:t>
            </a:r>
            <a:r>
              <a:rPr lang="ru-RU" sz="1600" b="1" spc="-1" dirty="0" smtClean="0">
                <a:solidFill>
                  <a:srgbClr val="026E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психолог, медицинский работник, специалист по социальной работе</a:t>
            </a:r>
            <a:endParaRPr lang="ru-RU" sz="1600" dirty="0">
              <a:solidFill>
                <a:srgbClr val="026EB8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31" name="Picture 2" descr="C:\Users\User\Desktop\DSC_02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664" y="2796818"/>
            <a:ext cx="3240002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Picture 3" descr="C:\Users\User\Desktop\DSC_026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001" y="2735999"/>
            <a:ext cx="324000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4" name="Google Shape;140;p6"/>
          <p:cNvSpPr txBox="1"/>
          <p:nvPr/>
        </p:nvSpPr>
        <p:spPr>
          <a:xfrm>
            <a:off x="335412" y="1088284"/>
            <a:ext cx="108586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725668"/>
            <a:r>
              <a:rPr lang="ru-RU" sz="2400" b="1" spc="-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DejaVu Sans"/>
              </a:rPr>
              <a:t>РЕАБИЛИТАЦИОННЫЕ ГРУППЫ ДНЕВНОГО ПРЕБЫВАНИЯ УЧАСТНИКОВ СВО И ЧЛЕНОВ ИХ СЕМЕЙ</a:t>
            </a:r>
            <a:endParaRPr lang="ru-RU" sz="2400" spc="-1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4338" name="Picture 2" descr="D:\с диска D\Фото\2024\Акция поСВО\Новая папка\DSC_033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029" y="2725321"/>
            <a:ext cx="3240002" cy="2160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: скругленные углы 31">
            <a:extLst>
              <a:ext uri="{FF2B5EF4-FFF2-40B4-BE49-F238E27FC236}">
                <a16:creationId xmlns="" xmlns:a16="http://schemas.microsoft.com/office/drawing/2014/main" id="{C50DB108-8A58-447F-B5A8-B93F763A33BA}"/>
              </a:ext>
            </a:extLst>
          </p:cNvPr>
          <p:cNvSpPr/>
          <p:nvPr/>
        </p:nvSpPr>
        <p:spPr>
          <a:xfrm>
            <a:off x="979497" y="5406367"/>
            <a:ext cx="10214526" cy="861669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lvl="0" algn="just">
              <a:lnSpc>
                <a:spcPct val="120000"/>
              </a:lnSpc>
              <a:buClr>
                <a:srgbClr val="4F4F4F"/>
              </a:buClr>
              <a:buSzPts val="1400"/>
            </a:pPr>
            <a:r>
              <a:rPr lang="ru-RU" sz="1600" b="1" spc="-1" dirty="0" err="1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Физиопроцедуры</a:t>
            </a:r>
            <a:r>
              <a:rPr lang="ru-RU" sz="1600" b="1" spc="-1" dirty="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, лечебный массаж, парафинотерапия, лечебная физкультура и другие профессиональные процедуры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371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C50DB108-8A58-447F-B5A8-B93F763A33BA}"/>
              </a:ext>
            </a:extLst>
          </p:cNvPr>
          <p:cNvSpPr/>
          <p:nvPr/>
        </p:nvSpPr>
        <p:spPr>
          <a:xfrm>
            <a:off x="3402805" y="2912033"/>
            <a:ext cx="5519738" cy="3451985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endParaRPr lang="ru-RU" sz="1600" b="1" spc="-1" dirty="0" smtClean="0">
              <a:solidFill>
                <a:srgbClr val="BBD2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биоэнергетический </a:t>
            </a:r>
            <a:r>
              <a:rPr lang="ru-RU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массажер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имитатор ходьбы для взрослых «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Имитрон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массажная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кровать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массажер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ног «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Nuga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«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Ормед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-Профессионал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 для механотерапии верхних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конечностей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батуты для активного </a:t>
            </a:r>
            <a:r>
              <a:rPr lang="ru-RU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Джампинга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ходунки для детей больных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ДЦП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костюм Атлант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реабилитационные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тренажеры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современная 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физиоаппаратура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altLang="ru-RU" sz="1600" dirty="0" smtClean="0">
              <a:solidFill>
                <a:srgbClr val="026EB8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</a:t>
            </a:r>
            <a:endParaRPr lang="ru-RU" altLang="ru-RU" sz="1600" dirty="0">
              <a:solidFill>
                <a:srgbClr val="026EB8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33" name="Google Shape;140;p6"/>
          <p:cNvSpPr txBox="1"/>
          <p:nvPr/>
        </p:nvSpPr>
        <p:spPr>
          <a:xfrm>
            <a:off x="506862" y="1180481"/>
            <a:ext cx="108586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725668"/>
            <a:r>
              <a:rPr lang="ru-RU" sz="2400" b="1" spc="-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DejaVu Sans"/>
              </a:rPr>
              <a:t>РЕАБИЛИТАЦИОННЫЕ ГРУППЫ ДНЕВНОГО ПРЕБЫВАНИЯ УЧАСТНИКОВ СВО И ЧЛЕНОВ ИХ СЕМЕЙ</a:t>
            </a:r>
            <a:endParaRPr lang="ru-RU" sz="2400" spc="-1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0" name="Picture 2" descr="C:\Users\User\Desktop\DSC_027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" t="9980" r="5139"/>
          <a:stretch>
            <a:fillRect/>
          </a:stretch>
        </p:blipFill>
        <p:spPr bwMode="auto">
          <a:xfrm>
            <a:off x="9244915" y="4733635"/>
            <a:ext cx="2687346" cy="19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Picture 3" descr="C:\Users\User\Desktop\DSC_0287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72" t="1" b="4869"/>
          <a:stretch>
            <a:fillRect/>
          </a:stretch>
        </p:blipFill>
        <p:spPr bwMode="auto">
          <a:xfrm>
            <a:off x="262884" y="2609889"/>
            <a:ext cx="2878390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Picture 4" descr="C:\Users\User\Desktop\DSC_0174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181" t="3912" r="1596"/>
          <a:stretch/>
        </p:blipFill>
        <p:spPr bwMode="auto">
          <a:xfrm>
            <a:off x="9244915" y="2529644"/>
            <a:ext cx="2746268" cy="1828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2" descr="\\Openmediavault\почта\! РУКОВОДИТЕЛЬ\1 Тихое небо\Презентация\DSC_0490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884" y="4733635"/>
            <a:ext cx="2862000" cy="19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3031330" y="2022624"/>
            <a:ext cx="5891213" cy="8891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000" b="1" spc="-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РЕАБИЛИТАЦИОННОЕ </a:t>
            </a:r>
            <a:r>
              <a:rPr lang="ru-RU" sz="2000" b="1" spc="-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МЕДИЦИНСКОЕ ОБОРУДОВАНИЕ:</a:t>
            </a:r>
            <a:endParaRPr lang="ru-RU" sz="2000" b="1" spc="-1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ru-RU" altLang="ru-RU" sz="1400" dirty="0" smtClean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369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0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/>
                <a:ea typeface="Aptos"/>
              </a:rPr>
              <a:t>Арт-терапия</a:t>
            </a:r>
            <a:endParaRPr lang="ru-RU" dirty="0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1331333" y="6025464"/>
            <a:ext cx="9529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25668"/>
            <a:r>
              <a:rPr lang="ru-RU" sz="1600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ПРОВЕДЕНА РЕАБИЛИТАЦИЯ </a:t>
            </a:r>
            <a:r>
              <a:rPr lang="ru-RU" sz="1600" b="1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7 </a:t>
            </a:r>
            <a:r>
              <a:rPr lang="ru-RU" sz="1600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УЧАСТНИКОВ СВО И </a:t>
            </a:r>
            <a:r>
              <a:rPr lang="ru-RU" sz="1600" b="1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24 </a:t>
            </a:r>
            <a:r>
              <a:rPr lang="ru-RU" sz="1600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ЧЛЕНОВ СЕМЕЙ УЧАСТНИКОВ СВО </a:t>
            </a:r>
            <a:endParaRPr lang="ru-RU" sz="1600" b="1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Google Shape;140;p6"/>
          <p:cNvSpPr txBox="1"/>
          <p:nvPr/>
        </p:nvSpPr>
        <p:spPr>
          <a:xfrm>
            <a:off x="506862" y="1180481"/>
            <a:ext cx="108586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725668"/>
            <a:r>
              <a:rPr lang="ru-RU" sz="2400" b="1" spc="-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DejaVu Sans"/>
              </a:rPr>
              <a:t>РЕАБИЛИТАЦИОННЫЕ ГРУППЫ ДНЕВНОГО ПРЕБЫВАНИЯ УЧАСТНИКОВ СВО И ЧЛЕНОВ ИХ СЕМЕЙ</a:t>
            </a:r>
            <a:endParaRPr lang="ru-RU" sz="2400" spc="-1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C:\Users\User\Desktop\DSC_01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339" y="2445173"/>
            <a:ext cx="3506791" cy="2337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" name="Picture 3" descr="C:\Users\User\Desktop\DSC_03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5953" y="2447352"/>
            <a:ext cx="3506791" cy="2337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Picture 4" descr="C:\Users\User\Desktop\DSC_033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0517" y="2445173"/>
            <a:ext cx="3506790" cy="2337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4A2097B-B406-44E1-9670-70E6C56ECB33}"/>
              </a:ext>
            </a:extLst>
          </p:cNvPr>
          <p:cNvSpPr txBox="1"/>
          <p:nvPr/>
        </p:nvSpPr>
        <p:spPr>
          <a:xfrm>
            <a:off x="779876" y="5074536"/>
            <a:ext cx="10677038" cy="2963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dirty="0" err="1">
                <a:solidFill>
                  <a:srgbClr val="00A2DA"/>
                </a:solidFill>
              </a:rPr>
              <a:t>Игротерапия</a:t>
            </a:r>
            <a:r>
              <a:rPr lang="ru-RU" dirty="0">
                <a:solidFill>
                  <a:srgbClr val="00A2DA"/>
                </a:solidFill>
              </a:rPr>
              <a:t> с использованием эксклюзивных настольных </a:t>
            </a:r>
            <a:r>
              <a:rPr lang="ru-RU" dirty="0" smtClean="0">
                <a:solidFill>
                  <a:srgbClr val="00A2DA"/>
                </a:solidFill>
              </a:rPr>
              <a:t>игр, арт-терапия, </a:t>
            </a:r>
            <a:r>
              <a:rPr lang="ru-RU" dirty="0" err="1" smtClean="0">
                <a:solidFill>
                  <a:srgbClr val="00A2DA"/>
                </a:solidFill>
              </a:rPr>
              <a:t>пескотерапия</a:t>
            </a:r>
            <a:r>
              <a:rPr lang="ru-RU" dirty="0" smtClean="0">
                <a:solidFill>
                  <a:srgbClr val="00A2DA"/>
                </a:solidFill>
              </a:rPr>
              <a:t> </a:t>
            </a:r>
            <a:endParaRPr lang="ru-RU" altLang="ru-RU" dirty="0">
              <a:solidFill>
                <a:srgbClr val="00A2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855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92810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spc="-1" dirty="0">
              <a:solidFill>
                <a:srgbClr val="BBD2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C50DB108-8A58-447F-B5A8-B93F763A33BA}"/>
              </a:ext>
            </a:extLst>
          </p:cNvPr>
          <p:cNvSpPr/>
          <p:nvPr/>
        </p:nvSpPr>
        <p:spPr>
          <a:xfrm>
            <a:off x="914400" y="3028381"/>
            <a:ext cx="6838950" cy="3703765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скалодром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тактильный песочный комплекс «Ромашка»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интерактивный стол с программно-методическим комплексом с 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видеобиоуправлением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«МОБИ Дуэт»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интерактивный «Умный пол»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интерактивная песочница «Умный стол»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интерактивная доска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интерактивная стена «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Кидалки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семейная игротека «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Конструктория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аэрохоккей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аудиовизуальная музыкальная система 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СаундБим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Звуковой Луч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песочницы с подсветкой</a:t>
            </a:r>
          </a:p>
          <a:p>
            <a:endParaRPr lang="ru-RU" altLang="ru-RU" sz="1600" dirty="0" smtClean="0">
              <a:solidFill>
                <a:srgbClr val="026EB8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  <a:p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</a:t>
            </a:r>
            <a:endParaRPr lang="ru-RU" altLang="ru-RU" sz="1600" dirty="0">
              <a:solidFill>
                <a:srgbClr val="026EB8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33" name="Google Shape;140;p6"/>
          <p:cNvSpPr txBox="1"/>
          <p:nvPr/>
        </p:nvSpPr>
        <p:spPr>
          <a:xfrm>
            <a:off x="411612" y="1180481"/>
            <a:ext cx="1085861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725668"/>
            <a:r>
              <a:rPr lang="ru-RU" sz="2400" b="1" spc="-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DejaVu Sans"/>
              </a:rPr>
              <a:t>РЕАБИЛИТАЦИОННЫЕ ГРУППЫ ДНЕВНОГО ПРЕБЫВАНИЯ УЧАСТНИКОВ СВО И ЧЛЕНОВ ИХ СЕМЕЙ</a:t>
            </a:r>
            <a:endParaRPr lang="ru-RU" sz="2400" spc="-1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4" name="Picture 2" descr="C:\Users\User\Desktop\DSC_017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612"/>
          <a:stretch/>
        </p:blipFill>
        <p:spPr bwMode="auto">
          <a:xfrm>
            <a:off x="10116938" y="1768381"/>
            <a:ext cx="1821181" cy="12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3" descr="C:\Users\User\Desktop\DSC_017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70" t="-354" r="10501"/>
          <a:stretch>
            <a:fillRect/>
          </a:stretch>
        </p:blipFill>
        <p:spPr bwMode="auto">
          <a:xfrm>
            <a:off x="8206628" y="4824146"/>
            <a:ext cx="1456261" cy="19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Picture 4" descr="C:\Users\User\Desktop\DSC_015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1689" y="3213331"/>
            <a:ext cx="1890002" cy="12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" name="Picture 2" descr="C:\Users\User\Desktop\DSC_017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5" t="7729" r="20684" b="6154"/>
          <a:stretch>
            <a:fillRect/>
          </a:stretch>
        </p:blipFill>
        <p:spPr bwMode="auto">
          <a:xfrm rot="16200000">
            <a:off x="10103546" y="5078206"/>
            <a:ext cx="1906288" cy="140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2" name="Picture 5" descr="C:\Users\User\Desktop\DSC_018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86" t="6845" r="1724" b="3535"/>
          <a:stretch/>
        </p:blipFill>
        <p:spPr bwMode="auto">
          <a:xfrm>
            <a:off x="7960428" y="3201428"/>
            <a:ext cx="1864022" cy="12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" name="Picture 6" descr="C:\Users\User\Desktop\DSC_0215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3" t="11377" r="770" b="3433"/>
          <a:stretch/>
        </p:blipFill>
        <p:spPr bwMode="auto">
          <a:xfrm>
            <a:off x="8005235" y="1768381"/>
            <a:ext cx="1819215" cy="12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1016793" y="2240233"/>
            <a:ext cx="5891213" cy="8891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000" b="1" spc="-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РЕАБИЛИТАЦИОННОЕ </a:t>
            </a:r>
            <a:r>
              <a:rPr lang="ru-RU" sz="2000" b="1" spc="-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ОБОРУДОВАНИЕ ДЛЯ ЗАНЯТИЙ С ДЕТЬМИ:</a:t>
            </a:r>
            <a:endParaRPr lang="ru-RU" sz="2000" b="1" spc="-1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altLang="ru-RU" sz="1400" dirty="0" smtClean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117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078712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9" name="Прямоугольник: скругленные углы 38">
            <a:extLst>
              <a:ext uri="{FF2B5EF4-FFF2-40B4-BE49-F238E27FC236}">
                <a16:creationId xmlns="" xmlns:a16="http://schemas.microsoft.com/office/drawing/2014/main" id="{8C832F67-FDD7-48B6-BBB3-014EB0FBFC4A}"/>
              </a:ext>
            </a:extLst>
          </p:cNvPr>
          <p:cNvSpPr/>
          <p:nvPr/>
        </p:nvSpPr>
        <p:spPr>
          <a:xfrm>
            <a:off x="4510995" y="2261005"/>
            <a:ext cx="3802869" cy="3610484"/>
          </a:xfrm>
          <a:prstGeom prst="roundRect">
            <a:avLst>
              <a:gd name="adj" fmla="val 6902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 marL="285750" indent="-285750" defTabSz="725668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УЧАСТВУЮТ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В РЕГИОНАЛЬНЫХ 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МЕСТНЫХ АКЦИЯХ</a:t>
            </a:r>
          </a:p>
          <a:p>
            <a:pPr marL="285750" indent="-285750" defTabSz="725668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25668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ПЛЕТУТ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МАСКИРОВОЧНЫЕ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СЕТИ</a:t>
            </a:r>
          </a:p>
          <a:p>
            <a:pPr marL="285750" indent="-285750" defTabSz="725668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25668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ВЯЖУТ НОСКИ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 ШАРФЫ 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25668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25668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ПОМОГАЮТ СОБИРАТЬ ГУМАНИТАРНЫЕ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ГРУЗЫ</a:t>
            </a:r>
            <a:endParaRPr lang="ru-RU" sz="1600" spc="-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z="1600" dirty="0">
              <a:solidFill>
                <a:srgbClr val="026EB8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pic>
        <p:nvPicPr>
          <p:cNvPr id="30" name="Picture 2" descr="C:\Users\User\Desktop\3b270323-c419-49ba-8c53-59e80954c89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994" y="1379365"/>
            <a:ext cx="3462125" cy="2596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1" name="Google Shape;140;p6"/>
          <p:cNvSpPr txBox="1"/>
          <p:nvPr/>
        </p:nvSpPr>
        <p:spPr>
          <a:xfrm>
            <a:off x="646596" y="1408672"/>
            <a:ext cx="56883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725668"/>
            <a:r>
              <a:rPr lang="ru-RU" sz="2400" b="1" spc="-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DejaVu Sans"/>
              </a:rPr>
              <a:t>ВОЛОНТЕРЫ И ДОБРОВОЛЬЦЫ</a:t>
            </a:r>
            <a:endParaRPr lang="ru-RU" sz="2400" spc="-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310920" y="2470746"/>
            <a:ext cx="4084910" cy="658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000" b="1" dirty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КОРПОРОТИВНЫЕ ВОЛОНТЕРЫ</a:t>
            </a:r>
            <a:endParaRPr lang="ru-RU" altLang="ru-RU" sz="20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310921" y="3646638"/>
            <a:ext cx="4084910" cy="658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СЕРЕБРЯНЫЕ ВОЛОНТЕРЫ «ЭПОХА СЕРЕБРА»</a:t>
            </a:r>
            <a:endParaRPr lang="ru-RU" altLang="ru-RU" sz="20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E9E1FB2-EFA6-4217-A440-F5C5E24C80B1}"/>
              </a:ext>
            </a:extLst>
          </p:cNvPr>
          <p:cNvSpPr txBox="1"/>
          <p:nvPr/>
        </p:nvSpPr>
        <p:spPr>
          <a:xfrm>
            <a:off x="310920" y="4813039"/>
            <a:ext cx="5125376" cy="658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20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ВОЛОНТЕРСКИЙ ОТРЯД «МОЛОДЕЖЬ 21 ВЕКА»</a:t>
            </a:r>
            <a:endParaRPr lang="ru-RU" altLang="ru-RU" sz="2000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933" y="4177807"/>
            <a:ext cx="2432981" cy="243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1430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Качественный результат:</a:t>
            </a:r>
          </a:p>
          <a:p>
            <a:pPr algn="ctr"/>
            <a:r>
              <a:rPr lang="ru-RU" dirty="0">
                <a:solidFill>
                  <a:prstClr val="white"/>
                </a:solidFill>
              </a:rPr>
              <a:t>1. Сельские семьи участников СВО не испытывают трудности в получении информационной и практической помощи при решении возникающих бытовых, хозяйственных, социальных вопросов.</a:t>
            </a:r>
          </a:p>
          <a:p>
            <a:pPr algn="ctr"/>
            <a:r>
              <a:rPr lang="ru-RU" dirty="0">
                <a:solidFill>
                  <a:prstClr val="white"/>
                </a:solidFill>
              </a:rPr>
              <a:t>2. Доступность получения услуг оздоровительной реабилитации участниками СВО, получившими ранение, статус инвалида.</a:t>
            </a:r>
          </a:p>
          <a:p>
            <a:pPr algn="ctr"/>
            <a:r>
              <a:rPr lang="ru-RU" dirty="0">
                <a:solidFill>
                  <a:prstClr val="white"/>
                </a:solidFill>
              </a:rPr>
              <a:t>3. Улучшено здоровье и созданы условия для </a:t>
            </a:r>
            <a:r>
              <a:rPr lang="ru-RU" dirty="0" err="1">
                <a:solidFill>
                  <a:prstClr val="white"/>
                </a:solidFill>
              </a:rPr>
              <a:t>социо</a:t>
            </a:r>
            <a:r>
              <a:rPr lang="ru-RU" dirty="0">
                <a:solidFill>
                  <a:prstClr val="white"/>
                </a:solidFill>
              </a:rPr>
              <a:t>-культурной адаптации.</a:t>
            </a:r>
          </a:p>
          <a:p>
            <a:pPr algn="ctr"/>
            <a:r>
              <a:rPr lang="ru-RU" dirty="0">
                <a:solidFill>
                  <a:prstClr val="white"/>
                </a:solidFill>
              </a:rPr>
              <a:t>4. Улучшены психологический климат и эмоциональный контакт  в семьях с детьми при возвращении ребят из зоны СВО. 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442912" y="1092811"/>
            <a:ext cx="9577387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ПРАКТИКИ «ТИХОЕ НЕБО»</a:t>
            </a:r>
            <a:endParaRPr lang="ru-RU" alt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Диаграмма 26">
            <a:extLst>
              <a:ext uri="{FF2B5EF4-FFF2-40B4-BE49-F238E27FC236}">
                <a16:creationId xmlns="" xmlns:a16="http://schemas.microsoft.com/office/drawing/2014/main" id="{92CCE8AE-0AAA-41F7-8EDC-292A9A4516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0736196"/>
              </p:ext>
            </p:extLst>
          </p:nvPr>
        </p:nvGraphicFramePr>
        <p:xfrm>
          <a:off x="442912" y="1762125"/>
          <a:ext cx="5501539" cy="475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A4A2097B-B406-44E1-9670-70E6C56ECB33}"/>
              </a:ext>
            </a:extLst>
          </p:cNvPr>
          <p:cNvSpPr txBox="1"/>
          <p:nvPr/>
        </p:nvSpPr>
        <p:spPr>
          <a:xfrm>
            <a:off x="6750687" y="993390"/>
            <a:ext cx="4306003" cy="12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1">
              <a:lnSpc>
                <a:spcPct val="107000"/>
              </a:lnSpc>
              <a:buClrTx/>
              <a:buFontTx/>
              <a:buNone/>
            </a:pPr>
            <a:r>
              <a:rPr lang="ru-RU" altLang="ru-RU" sz="5400" dirty="0" smtClean="0">
                <a:solidFill>
                  <a:srgbClr val="ED0F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Качественные результаты</a:t>
            </a:r>
            <a:endParaRPr lang="ru-RU" altLang="ru-RU" sz="2000" b="1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: скругленные углы 3">
            <a:extLst>
              <a:ext uri="{FF2B5EF4-FFF2-40B4-BE49-F238E27FC236}">
                <a16:creationId xmlns="" xmlns:a16="http://schemas.microsoft.com/office/drawing/2014/main" id="{407BBA78-86A1-49B6-A50B-874020010D3B}"/>
              </a:ext>
            </a:extLst>
          </p:cNvPr>
          <p:cNvSpPr/>
          <p:nvPr/>
        </p:nvSpPr>
        <p:spPr>
          <a:xfrm>
            <a:off x="6329518" y="2330092"/>
            <a:ext cx="5452907" cy="4033926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ctr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Сельские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семьи участников СВО не испытывают трудности в получении информационной и практической помощи при решении возникающих бытовых, хозяйственных, социальных вопросов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ru-RU" alt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 услуг оздоровительной реабилитации участниками СВО, получившими ранение, статус инвалида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ru-RU" alt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Улучшено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 и созданы условия для </a:t>
            </a:r>
            <a:r>
              <a:rPr lang="ru-RU" alt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социо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-культурной адаптации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ru-RU" alt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Улучшены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психологический климат и эмоциональный контакт  в семьях с детьми при возвращении ребят из зоны 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</a:t>
            </a:r>
            <a:endParaRPr lang="ru-RU" alt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>
              <a:lnSpc>
                <a:spcPct val="107000"/>
              </a:lnSpc>
              <a:buClrTx/>
              <a:buFont typeface="Wingdings" panose="05000000000000000000" pitchFamily="2" charset="2"/>
              <a:buChar char="§"/>
            </a:pPr>
            <a:endParaRPr lang="ru-RU" altLang="ru-RU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094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1" name="Text Box 10">
            <a:extLst>
              <a:ext uri="{FF2B5EF4-FFF2-40B4-BE49-F238E27FC236}">
                <a16:creationId xmlns="" xmlns:a16="http://schemas.microsoft.com/office/drawing/2014/main" id="{69A870E2-AA2D-4A3C-AD1A-965DD1398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531" y="3113616"/>
            <a:ext cx="5956300" cy="121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/>
            <a:endParaRPr lang="ru-RU" altLang="ru-RU" dirty="0">
              <a:solidFill>
                <a:schemeClr val="bg2">
                  <a:lumMod val="25000"/>
                </a:schemeClr>
              </a:solidFill>
              <a:latin typeface="+mn-lt"/>
              <a:cs typeface="Golos Text Medium" panose="020B0503020202020204" pitchFamily="34" charset="0"/>
            </a:endParaRPr>
          </a:p>
        </p:txBody>
      </p:sp>
      <p:sp>
        <p:nvSpPr>
          <p:cNvPr id="43" name="Text Box 10">
            <a:extLst>
              <a:ext uri="{FF2B5EF4-FFF2-40B4-BE49-F238E27FC236}">
                <a16:creationId xmlns="" xmlns:a16="http://schemas.microsoft.com/office/drawing/2014/main" id="{16A680ED-12DB-4ECA-8B97-EF91A2457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9414" y="1489159"/>
            <a:ext cx="5956300" cy="121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/>
            <a:r>
              <a:rPr lang="ru-RU" altLang="ru-RU" b="1" dirty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Контактная информация</a:t>
            </a:r>
          </a:p>
          <a:p>
            <a:pPr eaLnBrk="1">
              <a:buClrTx/>
              <a:buFontTx/>
              <a:buNone/>
            </a:pPr>
            <a:endParaRPr lang="ru-RU" alt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>
              <a:buClrTx/>
              <a:buFontTx/>
              <a:buNone/>
            </a:pPr>
            <a:r>
              <a:rPr lang="ru-RU" altLang="ru-RU" b="1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Москаленко Ольга Николаевна</a:t>
            </a:r>
            <a:endParaRPr lang="ru-RU" altLang="ru-RU" b="1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10">
            <a:extLst>
              <a:ext uri="{FF2B5EF4-FFF2-40B4-BE49-F238E27FC236}">
                <a16:creationId xmlns="" xmlns:a16="http://schemas.microsoft.com/office/drawing/2014/main" id="{90EB3F54-5082-474F-BB42-CCBBB4F92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0445" y="2730078"/>
            <a:ext cx="5956300" cy="160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/>
            <a:r>
              <a:rPr lang="ru-RU" altLang="ru-RU" sz="1800" dirty="0" smtClean="0">
                <a:solidFill>
                  <a:srgbClr val="026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</a:t>
            </a:r>
            <a:r>
              <a:rPr lang="ru-RU" sz="1800" dirty="0">
                <a:solidFill>
                  <a:srgbClr val="026EB8"/>
                </a:solidFill>
                <a:latin typeface="Arial" panose="020B0604020202020204" pitchFamily="34" charset="0"/>
                <a:ea typeface="Roboto Slab" pitchFamily="2" charset="0"/>
                <a:cs typeface="Arial" pitchFamily="34" charset="0"/>
              </a:rPr>
              <a:t>БУ «Комплексный центр социального обслуживания населения Называевского района»</a:t>
            </a:r>
          </a:p>
          <a:p>
            <a:pPr eaLnBrk="1">
              <a:buClrTx/>
              <a:buFontTx/>
              <a:buNone/>
            </a:pPr>
            <a:endParaRPr lang="ru-RU" altLang="ru-RU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/>
            <a:r>
              <a:rPr lang="ru-RU" altLang="ru-RU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е-</a:t>
            </a:r>
            <a:r>
              <a:rPr lang="en-US" altLang="ru-RU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  <a:r>
              <a:rPr lang="ru-RU" altLang="ru-RU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 smtClean="0">
                <a:solidFill>
                  <a:srgbClr val="026EB8"/>
                </a:solidFill>
                <a:latin typeface="Arial" pitchFamily="34" charset="0"/>
                <a:cs typeface="Arial" pitchFamily="34" charset="0"/>
                <a:hlinkClick r:id="rId6"/>
              </a:rPr>
              <a:t>csonzv@mail.ru</a:t>
            </a:r>
            <a:endParaRPr lang="ru-RU" sz="1800" dirty="0" smtClean="0">
              <a:solidFill>
                <a:srgbClr val="026EB8"/>
              </a:solidFill>
              <a:latin typeface="Arial" pitchFamily="34" charset="0"/>
              <a:cs typeface="Arial" pitchFamily="34" charset="0"/>
            </a:endParaRPr>
          </a:p>
          <a:p>
            <a:pPr eaLnBrk="1"/>
            <a:r>
              <a:rPr lang="ru-RU" alt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 </a:t>
            </a:r>
            <a:r>
              <a:rPr lang="ru-RU" sz="1800" dirty="0">
                <a:solidFill>
                  <a:srgbClr val="026EB8"/>
                </a:solidFill>
                <a:latin typeface="Arial" pitchFamily="34" charset="0"/>
                <a:cs typeface="Arial" pitchFamily="34" charset="0"/>
              </a:rPr>
              <a:t>8 (38161) </a:t>
            </a:r>
            <a:r>
              <a:rPr lang="ru-RU" sz="1800" dirty="0" smtClean="0">
                <a:solidFill>
                  <a:srgbClr val="026EB8"/>
                </a:solidFill>
                <a:latin typeface="Arial" pitchFamily="34" charset="0"/>
                <a:cs typeface="Arial" pitchFamily="34" charset="0"/>
              </a:rPr>
              <a:t>2-23-54</a:t>
            </a:r>
            <a:endParaRPr lang="en-US" altLang="ru-RU" sz="1800" dirty="0">
              <a:solidFill>
                <a:srgbClr val="026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>
              <a:buClrTx/>
              <a:buFontTx/>
              <a:buNone/>
            </a:pPr>
            <a:endParaRPr lang="ru-RU" altLang="ru-RU" sz="1800" dirty="0">
              <a:solidFill>
                <a:schemeClr val="bg2">
                  <a:lumMod val="25000"/>
                </a:schemeClr>
              </a:solidFill>
              <a:latin typeface="+mn-lt"/>
              <a:cs typeface="Golos Text Medium" panose="020B0503020202020204" pitchFamily="34" charset="0"/>
            </a:endParaRPr>
          </a:p>
        </p:txBody>
      </p:sp>
      <p:pic>
        <p:nvPicPr>
          <p:cNvPr id="35" name="Picture 2" descr="\\Openmediavault\почта\Загваздина А. С\ВЕЛИКИЙ НОВГОРОД\О.Н. Москаленко 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959" y="1180384"/>
            <a:ext cx="3555912" cy="5333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_2_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72" t="2608" r="24641" b="10832"/>
          <a:stretch>
            <a:fillRect/>
          </a:stretch>
        </p:blipFill>
        <p:spPr bwMode="auto">
          <a:xfrm>
            <a:off x="5652940" y="5936035"/>
            <a:ext cx="292493" cy="282179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42" name="Picture 4" descr="IMG-20200215-WA00331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804" t="1567" r="14322" b="52888"/>
          <a:stretch>
            <a:fillRect/>
          </a:stretch>
        </p:blipFill>
        <p:spPr bwMode="auto">
          <a:xfrm>
            <a:off x="6956945" y="5933654"/>
            <a:ext cx="304961" cy="297656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7" name="Picture 3" descr="IMG-20200215-WA0033111"/>
          <p:cNvPicPr>
            <a:picLocks noChangeAspect="1" noChangeArrowheads="1"/>
          </p:cNvPicPr>
          <p:nvPr/>
        </p:nvPicPr>
        <p:blipFill>
          <a:blip r:embed="rId10" cstate="print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39" t="53165" r="53563" b="1355"/>
          <a:stretch>
            <a:fillRect/>
          </a:stretch>
        </p:blipFill>
        <p:spPr bwMode="auto">
          <a:xfrm>
            <a:off x="8200011" y="5930315"/>
            <a:ext cx="294738" cy="271463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9" name="Picture 2" descr="1644024588_1-abrakadabra-fun-p-sait-na-prozrachnom-fone-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8939" y="5886221"/>
            <a:ext cx="357712" cy="32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226" y="4699055"/>
            <a:ext cx="1013019" cy="1047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523" y="4672121"/>
            <a:ext cx="1001803" cy="1043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546" y="4657785"/>
            <a:ext cx="1031669" cy="107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369" y="4699055"/>
            <a:ext cx="979359" cy="96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53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1300</Words>
  <Application>Microsoft Office PowerPoint</Application>
  <PresentationFormat>Произвольный</PresentationFormat>
  <Paragraphs>251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Хисматуллина Юлия Ринатовна</dc:creator>
  <cp:lastModifiedBy>Тарасова</cp:lastModifiedBy>
  <cp:revision>164</cp:revision>
  <dcterms:created xsi:type="dcterms:W3CDTF">2025-07-09T09:08:23Z</dcterms:created>
  <dcterms:modified xsi:type="dcterms:W3CDTF">2025-08-05T06:37:17Z</dcterms:modified>
</cp:coreProperties>
</file>